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Roboto" panose="020B0604020202020204" charset="0"/>
      <p:regular r:id="rId34"/>
      <p:bold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2F0406E-8D4D-43F8-B991-3A7AB1AB331B}">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Lst>
        </p14:section>
        <p14:section name="Untitled Section" id="{A4BFAF50-D918-450C-9B97-4B0DD9E8E13D}">
          <p14:sldIdLst>
            <p14:sldId id="278"/>
            <p14:sldId id="279"/>
            <p14:sldId id="281"/>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xmncVd98iKnCZcoJdMQq1gPL2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7" name="Google Shape;1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5" name="Google Shape;2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66" name="Google Shape;26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76" name="Google Shape;27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3" name="Google Shape;2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84" name="Google Shape;28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1" name="Google Shape;29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8" name="Google Shape;2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99" name="Google Shape;29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Google Shape;3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308" name="Google Shape;30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6" name="Google Shape;3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317" name="Google Shape;31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6" name="Google Shape;32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327" name="Google Shape;32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8" name="Google Shape;4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429" name="Google Shape;42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7" name="Google Shape;1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8" name="Google Shape;4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439" name="Google Shape;43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7" name="Google Shape;4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448" name="Google Shape;44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6" name="Google Shape;45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457" name="Google Shape;45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6" name="Google Shape;46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3" name="Google Shape;47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474" name="Google Shape;47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1" name="Google Shape;48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3" name="Google Shape;2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11" name="Google Shape;2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20" name="Google Shape;22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8" name="Google Shape;2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29" name="Google Shape;2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38" name="Google Shape;23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6" name="Google Shape;24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47" name="Google Shape;24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5" name="Google Shape;2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09550" algn="l" rtl="0">
              <a:spcBef>
                <a:spcPts val="0"/>
              </a:spcBef>
              <a:spcAft>
                <a:spcPts val="0"/>
              </a:spcAft>
              <a:buClr>
                <a:schemeClr val="dk1"/>
              </a:buClr>
              <a:buSzPts val="1200"/>
              <a:buFont typeface="Noto Sans Symbols"/>
              <a:buNone/>
            </a:pPr>
            <a:endParaRPr b="1"/>
          </a:p>
        </p:txBody>
      </p:sp>
      <p:sp>
        <p:nvSpPr>
          <p:cNvPr id="256" name="Google Shape;2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9"/>
          <p:cNvSpPr txBox="1">
            <a:spLocks noGrp="1"/>
          </p:cNvSpPr>
          <p:nvPr>
            <p:ph type="title"/>
          </p:nvPr>
        </p:nvSpPr>
        <p:spPr>
          <a:xfrm>
            <a:off x="914400" y="685800"/>
            <a:ext cx="7391400" cy="563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29"/>
          <p:cNvSpPr txBox="1">
            <a:spLocks noGrp="1"/>
          </p:cNvSpPr>
          <p:nvPr>
            <p:ph type="body" idx="1"/>
          </p:nvPr>
        </p:nvSpPr>
        <p:spPr>
          <a:xfrm>
            <a:off x="457200" y="1828800"/>
            <a:ext cx="8229600" cy="4495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29"/>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9"/>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9"/>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30"/>
          <p:cNvSpPr/>
          <p:nvPr/>
        </p:nvSpPr>
        <p:spPr>
          <a:xfrm>
            <a:off x="-9525" y="1447800"/>
            <a:ext cx="9164638" cy="3832225"/>
          </a:xfrm>
          <a:custGeom>
            <a:avLst/>
            <a:gdLst/>
            <a:ahLst/>
            <a:cxnLst/>
            <a:rect l="l" t="t" r="r" b="b"/>
            <a:pathLst>
              <a:path w="5773" h="2414" extrusionOk="0">
                <a:moveTo>
                  <a:pt x="12" y="124"/>
                </a:moveTo>
                <a:cubicBezTo>
                  <a:pt x="150" y="76"/>
                  <a:pt x="581" y="0"/>
                  <a:pt x="1381" y="12"/>
                </a:cubicBezTo>
                <a:cubicBezTo>
                  <a:pt x="2181" y="23"/>
                  <a:pt x="3370" y="437"/>
                  <a:pt x="4064" y="581"/>
                </a:cubicBezTo>
                <a:cubicBezTo>
                  <a:pt x="4758" y="725"/>
                  <a:pt x="5635" y="219"/>
                  <a:pt x="5773" y="118"/>
                </a:cubicBezTo>
                <a:lnTo>
                  <a:pt x="5766" y="2151"/>
                </a:lnTo>
                <a:cubicBezTo>
                  <a:pt x="4994" y="2407"/>
                  <a:pt x="4326" y="2311"/>
                  <a:pt x="3966" y="2263"/>
                </a:cubicBezTo>
                <a:cubicBezTo>
                  <a:pt x="3606" y="2215"/>
                  <a:pt x="2715" y="1873"/>
                  <a:pt x="1963" y="1897"/>
                </a:cubicBezTo>
                <a:cubicBezTo>
                  <a:pt x="1305" y="1893"/>
                  <a:pt x="0" y="2402"/>
                  <a:pt x="6" y="2407"/>
                </a:cubicBezTo>
                <a:cubicBezTo>
                  <a:pt x="12" y="2414"/>
                  <a:pt x="12" y="568"/>
                  <a:pt x="12" y="124"/>
                </a:cubicBezTo>
                <a:close/>
              </a:path>
            </a:pathLst>
          </a:custGeom>
          <a:solidFill>
            <a:schemeClr val="accent1">
              <a:alpha val="4078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10" name="Google Shape;110;p30"/>
          <p:cNvSpPr/>
          <p:nvPr/>
        </p:nvSpPr>
        <p:spPr>
          <a:xfrm>
            <a:off x="-9525" y="1730375"/>
            <a:ext cx="9150350" cy="3265488"/>
          </a:xfrm>
          <a:custGeom>
            <a:avLst/>
            <a:gdLst/>
            <a:ahLst/>
            <a:cxnLst/>
            <a:rect l="l" t="t" r="r" b="b"/>
            <a:pathLst>
              <a:path w="5764" h="2057" extrusionOk="0">
                <a:moveTo>
                  <a:pt x="6" y="272"/>
                </a:moveTo>
                <a:cubicBezTo>
                  <a:pt x="144" y="233"/>
                  <a:pt x="656" y="0"/>
                  <a:pt x="1453" y="10"/>
                </a:cubicBezTo>
                <a:cubicBezTo>
                  <a:pt x="2250" y="20"/>
                  <a:pt x="3475" y="403"/>
                  <a:pt x="4182" y="482"/>
                </a:cubicBezTo>
                <a:cubicBezTo>
                  <a:pt x="4890" y="561"/>
                  <a:pt x="5626" y="237"/>
                  <a:pt x="5764" y="154"/>
                </a:cubicBezTo>
                <a:lnTo>
                  <a:pt x="5764" y="1806"/>
                </a:lnTo>
                <a:cubicBezTo>
                  <a:pt x="4919" y="2052"/>
                  <a:pt x="4485" y="2057"/>
                  <a:pt x="4005" y="1994"/>
                </a:cubicBezTo>
                <a:cubicBezTo>
                  <a:pt x="3526" y="1929"/>
                  <a:pt x="2640" y="1502"/>
                  <a:pt x="1891" y="1522"/>
                </a:cubicBezTo>
                <a:cubicBezTo>
                  <a:pt x="1234" y="1519"/>
                  <a:pt x="0" y="1962"/>
                  <a:pt x="6" y="1967"/>
                </a:cubicBezTo>
                <a:cubicBezTo>
                  <a:pt x="12" y="1972"/>
                  <a:pt x="6" y="641"/>
                  <a:pt x="6" y="27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nvGrpSpPr>
          <p:cNvPr id="111" name="Google Shape;111;p30"/>
          <p:cNvGrpSpPr/>
          <p:nvPr/>
        </p:nvGrpSpPr>
        <p:grpSpPr>
          <a:xfrm>
            <a:off x="7086600" y="1947863"/>
            <a:ext cx="533400" cy="533400"/>
            <a:chOff x="4752" y="1200"/>
            <a:chExt cx="288" cy="288"/>
          </a:xfrm>
        </p:grpSpPr>
        <p:sp>
          <p:nvSpPr>
            <p:cNvPr id="112" name="Google Shape;112;p30"/>
            <p:cNvSpPr/>
            <p:nvPr/>
          </p:nvSpPr>
          <p:spPr>
            <a:xfrm>
              <a:off x="4752" y="1200"/>
              <a:ext cx="288" cy="288"/>
            </a:xfrm>
            <a:prstGeom prst="ellipse">
              <a:avLst/>
            </a:prstGeom>
            <a:gradFill>
              <a:gsLst>
                <a:gs pos="0">
                  <a:srgbClr val="E0E1ED"/>
                </a:gs>
                <a:gs pos="100000">
                  <a:srgbClr val="233DA9">
                    <a:alpha val="3098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13" name="Google Shape;113;p30"/>
            <p:cNvSpPr/>
            <p:nvPr/>
          </p:nvSpPr>
          <p:spPr>
            <a:xfrm>
              <a:off x="4752" y="1200"/>
              <a:ext cx="192" cy="192"/>
            </a:xfrm>
            <a:prstGeom prst="ellipse">
              <a:avLst/>
            </a:prstGeom>
            <a:gradFill>
              <a:gsLst>
                <a:gs pos="0">
                  <a:schemeClr val="lt1"/>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114" name="Google Shape;114;p30"/>
          <p:cNvGrpSpPr/>
          <p:nvPr/>
        </p:nvGrpSpPr>
        <p:grpSpPr>
          <a:xfrm>
            <a:off x="7620000" y="1371600"/>
            <a:ext cx="914400" cy="914400"/>
            <a:chOff x="4992" y="816"/>
            <a:chExt cx="576" cy="576"/>
          </a:xfrm>
        </p:grpSpPr>
        <p:sp>
          <p:nvSpPr>
            <p:cNvPr id="115" name="Google Shape;115;p30"/>
            <p:cNvSpPr/>
            <p:nvPr/>
          </p:nvSpPr>
          <p:spPr>
            <a:xfrm>
              <a:off x="4992" y="816"/>
              <a:ext cx="576" cy="576"/>
            </a:xfrm>
            <a:prstGeom prst="ellipse">
              <a:avLst/>
            </a:prstGeom>
            <a:solidFill>
              <a:schemeClr val="accent1">
                <a:alpha val="5254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16" name="Google Shape;116;p30"/>
            <p:cNvSpPr/>
            <p:nvPr/>
          </p:nvSpPr>
          <p:spPr>
            <a:xfrm>
              <a:off x="4992" y="912"/>
              <a:ext cx="480" cy="384"/>
            </a:xfrm>
            <a:prstGeom prst="ellipse">
              <a:avLst/>
            </a:prstGeom>
            <a:gradFill>
              <a:gsLst>
                <a:gs pos="0">
                  <a:schemeClr val="lt1"/>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117" name="Google Shape;117;p30"/>
          <p:cNvGrpSpPr/>
          <p:nvPr/>
        </p:nvGrpSpPr>
        <p:grpSpPr>
          <a:xfrm>
            <a:off x="304800" y="3429000"/>
            <a:ext cx="1295400" cy="1371600"/>
            <a:chOff x="4992" y="816"/>
            <a:chExt cx="576" cy="576"/>
          </a:xfrm>
        </p:grpSpPr>
        <p:sp>
          <p:nvSpPr>
            <p:cNvPr id="118" name="Google Shape;118;p30"/>
            <p:cNvSpPr/>
            <p:nvPr/>
          </p:nvSpPr>
          <p:spPr>
            <a:xfrm>
              <a:off x="4992" y="816"/>
              <a:ext cx="576" cy="576"/>
            </a:xfrm>
            <a:prstGeom prst="ellipse">
              <a:avLst/>
            </a:prstGeom>
            <a:solidFill>
              <a:schemeClr val="dk2">
                <a:alpha val="5254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19" name="Google Shape;119;p30"/>
            <p:cNvSpPr/>
            <p:nvPr/>
          </p:nvSpPr>
          <p:spPr>
            <a:xfrm>
              <a:off x="4992" y="912"/>
              <a:ext cx="480" cy="384"/>
            </a:xfrm>
            <a:prstGeom prst="ellipse">
              <a:avLst/>
            </a:prstGeom>
            <a:gradFill>
              <a:gsLst>
                <a:gs pos="0">
                  <a:schemeClr val="lt1"/>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120" name="Google Shape;120;p30"/>
          <p:cNvGrpSpPr/>
          <p:nvPr/>
        </p:nvGrpSpPr>
        <p:grpSpPr>
          <a:xfrm>
            <a:off x="152400" y="304800"/>
            <a:ext cx="1219200" cy="633413"/>
            <a:chOff x="2680" y="3678"/>
            <a:chExt cx="680" cy="399"/>
          </a:xfrm>
        </p:grpSpPr>
        <p:sp>
          <p:nvSpPr>
            <p:cNvPr id="121" name="Google Shape;121;p30"/>
            <p:cNvSpPr txBox="1"/>
            <p:nvPr/>
          </p:nvSpPr>
          <p:spPr>
            <a:xfrm>
              <a:off x="2680" y="3789"/>
              <a:ext cx="680"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Times New Roman"/>
                  <a:ea typeface="Times New Roman"/>
                  <a:cs typeface="Times New Roman"/>
                  <a:sym typeface="Times New Roman"/>
                </a:rPr>
                <a:t>LOGO</a:t>
              </a:r>
              <a:endParaRPr/>
            </a:p>
          </p:txBody>
        </p:sp>
        <p:sp>
          <p:nvSpPr>
            <p:cNvPr id="122" name="Google Shape;122;p30"/>
            <p:cNvSpPr/>
            <p:nvPr/>
          </p:nvSpPr>
          <p:spPr>
            <a:xfrm rot="5400000">
              <a:off x="2928" y="3493"/>
              <a:ext cx="172" cy="542"/>
            </a:xfrm>
            <a:prstGeom prst="moon">
              <a:avLst>
                <a:gd name="adj" fmla="val 21208"/>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sp>
        <p:nvSpPr>
          <p:cNvPr id="123" name="Google Shape;123;p30"/>
          <p:cNvSpPr txBox="1">
            <a:spLocks noGrp="1"/>
          </p:cNvSpPr>
          <p:nvPr>
            <p:ph type="ctrTitle"/>
          </p:nvPr>
        </p:nvSpPr>
        <p:spPr>
          <a:xfrm>
            <a:off x="1143000" y="2590800"/>
            <a:ext cx="7086600" cy="1012825"/>
          </a:xfrm>
          <a:prstGeom prst="rect">
            <a:avLst/>
          </a:prstGeom>
          <a:noFill/>
          <a:ln>
            <a:noFill/>
          </a:ln>
          <a:effectLst>
            <a:outerShdw dist="53882" dir="2700000" algn="ctr" rotWithShape="0">
              <a:schemeClr val="dk1"/>
            </a:outerShdw>
          </a:effectLst>
        </p:spPr>
        <p:txBody>
          <a:bodyPr spcFirstLastPara="1" wrap="square" lIns="91425" tIns="45700" rIns="91425" bIns="45700" anchor="ctr" anchorCtr="0">
            <a:noAutofit/>
          </a:bodyPr>
          <a:lstStyle>
            <a:lvl1pPr lvl="0" algn="ctr">
              <a:spcBef>
                <a:spcPts val="0"/>
              </a:spcBef>
              <a:spcAft>
                <a:spcPts val="0"/>
              </a:spcAft>
              <a:buSzPts val="1400"/>
              <a:buNone/>
              <a:defRPr sz="4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4" name="Google Shape;124;p30"/>
          <p:cNvSpPr txBox="1">
            <a:spLocks noGrp="1"/>
          </p:cNvSpPr>
          <p:nvPr>
            <p:ph type="subTitle" idx="1"/>
          </p:nvPr>
        </p:nvSpPr>
        <p:spPr>
          <a:xfrm>
            <a:off x="1295400" y="3581400"/>
            <a:ext cx="6705600" cy="3810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SzPts val="2000"/>
              <a:buFont typeface="Noto Sans Symbols"/>
              <a:buNone/>
              <a:defRPr sz="2000"/>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125" name="Google Shape;125;p30"/>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0"/>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0"/>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2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2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2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2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2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2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2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2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31"/>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1"/>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2"/>
        <p:cNvGrpSpPr/>
        <p:nvPr/>
      </p:nvGrpSpPr>
      <p:grpSpPr>
        <a:xfrm>
          <a:off x="0" y="0"/>
          <a:ext cx="0" cy="0"/>
          <a:chOff x="0" y="0"/>
          <a:chExt cx="0" cy="0"/>
        </a:xfrm>
      </p:grpSpPr>
      <p:sp>
        <p:nvSpPr>
          <p:cNvPr id="133" name="Google Shape;133;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4" name="Google Shape;134;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135" name="Google Shape;135;p32"/>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2"/>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2"/>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33"/>
          <p:cNvSpPr txBox="1">
            <a:spLocks noGrp="1"/>
          </p:cNvSpPr>
          <p:nvPr>
            <p:ph type="title"/>
          </p:nvPr>
        </p:nvSpPr>
        <p:spPr>
          <a:xfrm>
            <a:off x="914400" y="685800"/>
            <a:ext cx="7391400" cy="563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0" name="Google Shape;140;p33"/>
          <p:cNvSpPr txBox="1">
            <a:spLocks noGrp="1"/>
          </p:cNvSpPr>
          <p:nvPr>
            <p:ph type="body" idx="1"/>
          </p:nvPr>
        </p:nvSpPr>
        <p:spPr>
          <a:xfrm>
            <a:off x="457200" y="1828800"/>
            <a:ext cx="4038600" cy="4495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141" name="Google Shape;141;p33"/>
          <p:cNvSpPr txBox="1">
            <a:spLocks noGrp="1"/>
          </p:cNvSpPr>
          <p:nvPr>
            <p:ph type="body" idx="2"/>
          </p:nvPr>
        </p:nvSpPr>
        <p:spPr>
          <a:xfrm>
            <a:off x="4648200" y="1828800"/>
            <a:ext cx="4038600" cy="4495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142" name="Google Shape;142;p33"/>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3"/>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3"/>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5"/>
        <p:cNvGrpSpPr/>
        <p:nvPr/>
      </p:nvGrpSpPr>
      <p:grpSpPr>
        <a:xfrm>
          <a:off x="0" y="0"/>
          <a:ext cx="0" cy="0"/>
          <a:chOff x="0" y="0"/>
          <a:chExt cx="0" cy="0"/>
        </a:xfrm>
      </p:grpSpPr>
      <p:sp>
        <p:nvSpPr>
          <p:cNvPr id="146" name="Google Shape;146;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148" name="Google Shape;148;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149" name="Google Shape;149;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150" name="Google Shape;150;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151" name="Google Shape;151;p34"/>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4"/>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4"/>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35"/>
          <p:cNvSpPr txBox="1">
            <a:spLocks noGrp="1"/>
          </p:cNvSpPr>
          <p:nvPr>
            <p:ph type="title"/>
          </p:nvPr>
        </p:nvSpPr>
        <p:spPr>
          <a:xfrm>
            <a:off x="914400" y="685800"/>
            <a:ext cx="7391400" cy="563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6" name="Google Shape;156;p35"/>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5"/>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5"/>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1" name="Google Shape;161;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162" name="Google Shape;162;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163" name="Google Shape;163;p36"/>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6"/>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6"/>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8" name="Google Shape;168;p37"/>
          <p:cNvSpPr>
            <a:spLocks noGrp="1"/>
          </p:cNvSpPr>
          <p:nvPr>
            <p:ph type="pic" idx="2"/>
          </p:nvPr>
        </p:nvSpPr>
        <p:spPr>
          <a:xfrm>
            <a:off x="1792288" y="612775"/>
            <a:ext cx="5486400" cy="4114800"/>
          </a:xfrm>
          <a:prstGeom prst="rect">
            <a:avLst/>
          </a:prstGeom>
          <a:noFill/>
          <a:ln>
            <a:noFill/>
          </a:ln>
        </p:spPr>
      </p:sp>
      <p:sp>
        <p:nvSpPr>
          <p:cNvPr id="169" name="Google Shape;169;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170" name="Google Shape;170;p37"/>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37"/>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7"/>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3"/>
        <p:cNvGrpSpPr/>
        <p:nvPr/>
      </p:nvGrpSpPr>
      <p:grpSpPr>
        <a:xfrm>
          <a:off x="0" y="0"/>
          <a:ext cx="0" cy="0"/>
          <a:chOff x="0" y="0"/>
          <a:chExt cx="0" cy="0"/>
        </a:xfrm>
      </p:grpSpPr>
      <p:sp>
        <p:nvSpPr>
          <p:cNvPr id="174" name="Google Shape;174;p38"/>
          <p:cNvSpPr txBox="1">
            <a:spLocks noGrp="1"/>
          </p:cNvSpPr>
          <p:nvPr>
            <p:ph type="title"/>
          </p:nvPr>
        </p:nvSpPr>
        <p:spPr>
          <a:xfrm>
            <a:off x="914400" y="685800"/>
            <a:ext cx="7391400" cy="563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5" name="Google Shape;175;p38"/>
          <p:cNvSpPr txBox="1">
            <a:spLocks noGrp="1"/>
          </p:cNvSpPr>
          <p:nvPr>
            <p:ph type="body" idx="1"/>
          </p:nvPr>
        </p:nvSpPr>
        <p:spPr>
          <a:xfrm rot="5400000">
            <a:off x="2324100" y="-38100"/>
            <a:ext cx="44958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38"/>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38"/>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8"/>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rot="5400000">
            <a:off x="4838700" y="2476500"/>
            <a:ext cx="563880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1" name="Google Shape;181;p39"/>
          <p:cNvSpPr txBox="1">
            <a:spLocks noGrp="1"/>
          </p:cNvSpPr>
          <p:nvPr>
            <p:ph type="body" idx="1"/>
          </p:nvPr>
        </p:nvSpPr>
        <p:spPr>
          <a:xfrm rot="5400000">
            <a:off x="647700" y="495300"/>
            <a:ext cx="56388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39"/>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9"/>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9"/>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4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47"/>
          <p:cNvSpPr>
            <a:spLocks noGrp="1"/>
          </p:cNvSpPr>
          <p:nvPr>
            <p:ph type="pic" idx="2"/>
          </p:nvPr>
        </p:nvSpPr>
        <p:spPr>
          <a:xfrm>
            <a:off x="1792288" y="612775"/>
            <a:ext cx="5486400" cy="4114800"/>
          </a:xfrm>
          <a:prstGeom prst="rect">
            <a:avLst/>
          </a:prstGeom>
          <a:noFill/>
          <a:ln>
            <a:noFill/>
          </a:ln>
        </p:spPr>
      </p:sp>
      <p:sp>
        <p:nvSpPr>
          <p:cNvPr id="68" name="Google Shape;68;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graphicFrame>
        <p:nvGraphicFramePr>
          <p:cNvPr id="85" name="Google Shape;85;p28"/>
          <p:cNvGraphicFramePr/>
          <p:nvPr/>
        </p:nvGraphicFramePr>
        <p:xfrm>
          <a:off x="0" y="0"/>
          <a:ext cx="9144000" cy="1200150"/>
        </p:xfrm>
        <a:graphic>
          <a:graphicData uri="http://schemas.openxmlformats.org/presentationml/2006/ole">
            <mc:AlternateContent xmlns:mc="http://schemas.openxmlformats.org/markup-compatibility/2006">
              <mc:Choice xmlns:v="urn:schemas-microsoft-com:vml" Requires="v">
                <p:oleObj spid="_x0000_s1027" r:id="rId14" imgW="9144000" imgH="1200150" progId="">
                  <p:embed/>
                </p:oleObj>
              </mc:Choice>
              <mc:Fallback>
                <p:oleObj r:id="rId14" imgW="9144000" imgH="1200150" progId="">
                  <p:embed/>
                  <p:pic>
                    <p:nvPicPr>
                      <p:cNvPr id="85" name="Google Shape;85;p28"/>
                      <p:cNvPicPr preferRelativeResize="0"/>
                      <p:nvPr/>
                    </p:nvPicPr>
                    <p:blipFill rotWithShape="1">
                      <a:blip r:embed="rId15">
                        <a:alphaModFix/>
                      </a:blip>
                      <a:srcRect/>
                      <a:stretch/>
                    </p:blipFill>
                    <p:spPr>
                      <a:xfrm>
                        <a:off x="0" y="0"/>
                        <a:ext cx="9144000" cy="1200150"/>
                      </a:xfrm>
                      <a:prstGeom prst="rect">
                        <a:avLst/>
                      </a:prstGeom>
                      <a:noFill/>
                      <a:ln>
                        <a:noFill/>
                      </a:ln>
                    </p:spPr>
                  </p:pic>
                </p:oleObj>
              </mc:Fallback>
            </mc:AlternateContent>
          </a:graphicData>
        </a:graphic>
      </p:graphicFrame>
      <p:sp>
        <p:nvSpPr>
          <p:cNvPr id="86" name="Google Shape;86;p28"/>
          <p:cNvSpPr/>
          <p:nvPr/>
        </p:nvSpPr>
        <p:spPr>
          <a:xfrm>
            <a:off x="-11113" y="280988"/>
            <a:ext cx="9155113" cy="1620837"/>
          </a:xfrm>
          <a:custGeom>
            <a:avLst/>
            <a:gdLst/>
            <a:ahLst/>
            <a:cxnLst/>
            <a:rect l="l" t="t" r="r" b="b"/>
            <a:pathLst>
              <a:path w="5767" h="1021" extrusionOk="0">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078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87" name="Google Shape;87;p28"/>
          <p:cNvSpPr/>
          <p:nvPr/>
        </p:nvSpPr>
        <p:spPr>
          <a:xfrm>
            <a:off x="-20638" y="533400"/>
            <a:ext cx="9161463" cy="1006475"/>
          </a:xfrm>
          <a:custGeom>
            <a:avLst/>
            <a:gdLst/>
            <a:ahLst/>
            <a:cxnLst/>
            <a:rect l="l" t="t" r="r" b="b"/>
            <a:pathLst>
              <a:path w="5771" h="634" extrusionOk="0">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nvGrpSpPr>
          <p:cNvPr id="88" name="Google Shape;88;p28"/>
          <p:cNvGrpSpPr/>
          <p:nvPr/>
        </p:nvGrpSpPr>
        <p:grpSpPr>
          <a:xfrm>
            <a:off x="7740650" y="347663"/>
            <a:ext cx="387350" cy="366712"/>
            <a:chOff x="4752" y="1200"/>
            <a:chExt cx="288" cy="288"/>
          </a:xfrm>
        </p:grpSpPr>
        <p:sp>
          <p:nvSpPr>
            <p:cNvPr id="89" name="Google Shape;89;p28"/>
            <p:cNvSpPr/>
            <p:nvPr/>
          </p:nvSpPr>
          <p:spPr>
            <a:xfrm>
              <a:off x="4752" y="1200"/>
              <a:ext cx="288" cy="288"/>
            </a:xfrm>
            <a:prstGeom prst="ellipse">
              <a:avLst/>
            </a:prstGeom>
            <a:gradFill>
              <a:gsLst>
                <a:gs pos="0">
                  <a:srgbClr val="E0E1ED"/>
                </a:gs>
                <a:gs pos="100000">
                  <a:srgbClr val="233DA9">
                    <a:alpha val="3098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90" name="Google Shape;90;p28"/>
            <p:cNvSpPr/>
            <p:nvPr/>
          </p:nvSpPr>
          <p:spPr>
            <a:xfrm>
              <a:off x="4752" y="1200"/>
              <a:ext cx="192" cy="192"/>
            </a:xfrm>
            <a:prstGeom prst="ellipse">
              <a:avLst/>
            </a:prstGeom>
            <a:gradFill>
              <a:gsLst>
                <a:gs pos="0">
                  <a:schemeClr val="lt1"/>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91" name="Google Shape;91;p28"/>
          <p:cNvGrpSpPr/>
          <p:nvPr/>
        </p:nvGrpSpPr>
        <p:grpSpPr>
          <a:xfrm>
            <a:off x="8153400" y="53975"/>
            <a:ext cx="609600" cy="592138"/>
            <a:chOff x="4992" y="816"/>
            <a:chExt cx="576" cy="576"/>
          </a:xfrm>
        </p:grpSpPr>
        <p:sp>
          <p:nvSpPr>
            <p:cNvPr id="92" name="Google Shape;92;p28"/>
            <p:cNvSpPr/>
            <p:nvPr/>
          </p:nvSpPr>
          <p:spPr>
            <a:xfrm>
              <a:off x="4992" y="816"/>
              <a:ext cx="576" cy="576"/>
            </a:xfrm>
            <a:prstGeom prst="ellipse">
              <a:avLst/>
            </a:prstGeom>
            <a:solidFill>
              <a:schemeClr val="accent1">
                <a:alpha val="5254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93" name="Google Shape;93;p28"/>
            <p:cNvSpPr/>
            <p:nvPr/>
          </p:nvSpPr>
          <p:spPr>
            <a:xfrm>
              <a:off x="4992" y="912"/>
              <a:ext cx="480" cy="385"/>
            </a:xfrm>
            <a:prstGeom prst="ellipse">
              <a:avLst/>
            </a:prstGeom>
            <a:gradFill>
              <a:gsLst>
                <a:gs pos="0">
                  <a:schemeClr val="lt1"/>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94" name="Google Shape;94;p28"/>
          <p:cNvGrpSpPr/>
          <p:nvPr/>
        </p:nvGrpSpPr>
        <p:grpSpPr>
          <a:xfrm>
            <a:off x="171450" y="819150"/>
            <a:ext cx="720725" cy="762000"/>
            <a:chOff x="4992" y="816"/>
            <a:chExt cx="576" cy="576"/>
          </a:xfrm>
        </p:grpSpPr>
        <p:sp>
          <p:nvSpPr>
            <p:cNvPr id="95" name="Google Shape;95;p28"/>
            <p:cNvSpPr/>
            <p:nvPr/>
          </p:nvSpPr>
          <p:spPr>
            <a:xfrm>
              <a:off x="4992" y="816"/>
              <a:ext cx="576" cy="576"/>
            </a:xfrm>
            <a:prstGeom prst="ellipse">
              <a:avLst/>
            </a:prstGeom>
            <a:solidFill>
              <a:schemeClr val="dk2">
                <a:alpha val="5254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96" name="Google Shape;96;p28"/>
            <p:cNvSpPr/>
            <p:nvPr/>
          </p:nvSpPr>
          <p:spPr>
            <a:xfrm>
              <a:off x="4992" y="912"/>
              <a:ext cx="480" cy="384"/>
            </a:xfrm>
            <a:prstGeom prst="ellipse">
              <a:avLst/>
            </a:prstGeom>
            <a:gradFill>
              <a:gsLst>
                <a:gs pos="0">
                  <a:schemeClr val="lt1"/>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sp>
        <p:nvSpPr>
          <p:cNvPr id="97" name="Google Shape;97;p28"/>
          <p:cNvSpPr txBox="1">
            <a:spLocks noGrp="1"/>
          </p:cNvSpPr>
          <p:nvPr>
            <p:ph type="body" idx="1"/>
          </p:nvPr>
        </p:nvSpPr>
        <p:spPr>
          <a:xfrm>
            <a:off x="457200" y="1828800"/>
            <a:ext cx="8229600" cy="44958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hlink"/>
              </a:buClr>
              <a:buSzPts val="2800"/>
              <a:buFont typeface="Noto Sans Symbols"/>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L="1371600" marR="0" lvl="2" indent="-368300" algn="l" rtl="0">
              <a:spcBef>
                <a:spcPts val="440"/>
              </a:spcBef>
              <a:spcAft>
                <a:spcPts val="0"/>
              </a:spcAft>
              <a:buClr>
                <a:schemeClr val="dk1"/>
              </a:buClr>
              <a:buSzPts val="2200"/>
              <a:buFont typeface="Times New Roman"/>
              <a:buChar char="•"/>
              <a:defRPr sz="22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8" name="Google Shape;98;p28"/>
          <p:cNvSpPr txBox="1">
            <a:spLocks noGrp="1"/>
          </p:cNvSpPr>
          <p:nvPr>
            <p:ph type="dt" idx="10"/>
          </p:nvPr>
        </p:nvSpPr>
        <p:spPr>
          <a:xfrm>
            <a:off x="457200" y="6400800"/>
            <a:ext cx="2133600" cy="3206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9" name="Google Shape;99;p28"/>
          <p:cNvSpPr txBox="1">
            <a:spLocks noGrp="1"/>
          </p:cNvSpPr>
          <p:nvPr>
            <p:ph type="ftr" idx="11"/>
          </p:nvPr>
        </p:nvSpPr>
        <p:spPr>
          <a:xfrm>
            <a:off x="3124200" y="6400800"/>
            <a:ext cx="2895600" cy="32067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0" name="Google Shape;100;p28"/>
          <p:cNvSpPr txBox="1">
            <a:spLocks noGrp="1"/>
          </p:cNvSpPr>
          <p:nvPr>
            <p:ph type="sldNum" idx="12"/>
          </p:nvPr>
        </p:nvSpPr>
        <p:spPr>
          <a:xfrm>
            <a:off x="6553200" y="6400800"/>
            <a:ext cx="2133600" cy="3206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8"/>
          <p:cNvSpPr txBox="1">
            <a:spLocks noGrp="1"/>
          </p:cNvSpPr>
          <p:nvPr>
            <p:ph type="title"/>
          </p:nvPr>
        </p:nvSpPr>
        <p:spPr>
          <a:xfrm>
            <a:off x="914400" y="685800"/>
            <a:ext cx="7391400" cy="56356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1pPr>
            <a:lvl2pPr marR="0" lvl="1" algn="ctr"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2pPr>
            <a:lvl3pPr marR="0" lvl="2" algn="ctr"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3pPr>
            <a:lvl4pPr marR="0" lvl="3" algn="ctr"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4pPr>
            <a:lvl5pPr marR="0" lvl="4" algn="ctr"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5pPr>
            <a:lvl6pPr marR="0" lvl="5" algn="ctr"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6pPr>
            <a:lvl7pPr marR="0" lvl="6" algn="ctr"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7pPr>
            <a:lvl8pPr marR="0" lvl="7" algn="ctr"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8pPr>
            <a:lvl9pPr marR="0" lvl="8" algn="ctr"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g"/><Relationship Id="rId18" Type="http://schemas.openxmlformats.org/officeDocument/2006/relationships/image" Target="../media/image36.png"/><Relationship Id="rId3" Type="http://schemas.openxmlformats.org/officeDocument/2006/relationships/image" Target="../media/image21.jpg"/><Relationship Id="rId21" Type="http://schemas.openxmlformats.org/officeDocument/2006/relationships/image" Target="../media/image39.jpg"/><Relationship Id="rId7" Type="http://schemas.openxmlformats.org/officeDocument/2006/relationships/image" Target="../media/image25.jpg"/><Relationship Id="rId12" Type="http://schemas.openxmlformats.org/officeDocument/2006/relationships/image" Target="../media/image30.jpg"/><Relationship Id="rId17" Type="http://schemas.openxmlformats.org/officeDocument/2006/relationships/image" Target="../media/image35.png"/><Relationship Id="rId2" Type="http://schemas.openxmlformats.org/officeDocument/2006/relationships/notesSlide" Target="../notesSlides/notesSlide18.xml"/><Relationship Id="rId16" Type="http://schemas.openxmlformats.org/officeDocument/2006/relationships/image" Target="../media/image34.png"/><Relationship Id="rId20" Type="http://schemas.openxmlformats.org/officeDocument/2006/relationships/image" Target="../media/image38.jp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jpg"/><Relationship Id="rId5" Type="http://schemas.openxmlformats.org/officeDocument/2006/relationships/image" Target="../media/image23.jpg"/><Relationship Id="rId15" Type="http://schemas.openxmlformats.org/officeDocument/2006/relationships/image" Target="../media/image33.jpg"/><Relationship Id="rId10" Type="http://schemas.openxmlformats.org/officeDocument/2006/relationships/image" Target="../media/image28.jpg"/><Relationship Id="rId19" Type="http://schemas.openxmlformats.org/officeDocument/2006/relationships/image" Target="../media/image37.png"/><Relationship Id="rId4" Type="http://schemas.openxmlformats.org/officeDocument/2006/relationships/image" Target="../media/image22.jpg"/><Relationship Id="rId9" Type="http://schemas.openxmlformats.org/officeDocument/2006/relationships/image" Target="../media/image27.jpg"/><Relationship Id="rId1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4.jpg"/><Relationship Id="rId7"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
          <p:cNvPicPr preferRelativeResize="0"/>
          <p:nvPr/>
        </p:nvPicPr>
        <p:blipFill rotWithShape="1">
          <a:blip r:embed="rId3">
            <a:alphaModFix/>
          </a:blip>
          <a:srcRect/>
          <a:stretch/>
        </p:blipFill>
        <p:spPr>
          <a:xfrm>
            <a:off x="-15910" y="0"/>
            <a:ext cx="9159910" cy="6477000"/>
          </a:xfrm>
          <a:prstGeom prst="rect">
            <a:avLst/>
          </a:prstGeom>
          <a:noFill/>
          <a:ln>
            <a:noFill/>
          </a:ln>
        </p:spPr>
      </p:pic>
      <p:sp>
        <p:nvSpPr>
          <p:cNvPr id="190" name="Google Shape;190;p1"/>
          <p:cNvSpPr/>
          <p:nvPr/>
        </p:nvSpPr>
        <p:spPr>
          <a:xfrm>
            <a:off x="0" y="1563363"/>
            <a:ext cx="9159910" cy="4354269"/>
          </a:xfrm>
          <a:prstGeom prst="rect">
            <a:avLst/>
          </a:prstGeom>
          <a:noFill/>
          <a:ln>
            <a:noFill/>
          </a:ln>
        </p:spPr>
        <p:txBody>
          <a:bodyPr spcFirstLastPara="1" wrap="square" lIns="91425" tIns="45700" rIns="91425" bIns="45700" anchor="ctr" anchorCtr="0">
            <a:spAutoFit/>
          </a:bodyPr>
          <a:lstStyle/>
          <a:p>
            <a:pPr marL="0" marR="0" lvl="0" indent="385763" algn="ctr" rtl="0">
              <a:lnSpc>
                <a:spcPct val="130000"/>
              </a:lnSpc>
              <a:spcBef>
                <a:spcPts val="0"/>
              </a:spcBef>
              <a:spcAft>
                <a:spcPts val="0"/>
              </a:spcAft>
              <a:buClr>
                <a:srgbClr val="002060"/>
              </a:buClr>
              <a:buSzPts val="2300"/>
              <a:buFont typeface="Arial"/>
              <a:buNone/>
            </a:pPr>
            <a:r>
              <a:rPr lang="en-US" sz="2300" b="1" i="0" u="none" strike="noStrike" cap="none" dirty="0">
                <a:solidFill>
                  <a:srgbClr val="002060"/>
                </a:solidFill>
                <a:highlight>
                  <a:srgbClr val="FFFF00"/>
                </a:highlight>
                <a:latin typeface="Times New Roman"/>
                <a:ea typeface="Times New Roman"/>
                <a:cs typeface="Times New Roman"/>
                <a:sym typeface="Times New Roman"/>
              </a:rPr>
              <a:t>CƠ HỘI VÀ THÁCH THỨC CHO DOANH NGHIỆP VIỆT NAM TRONG CHUYỂN ĐỔI XANH: </a:t>
            </a:r>
            <a:endParaRPr dirty="0"/>
          </a:p>
          <a:p>
            <a:pPr marL="0" marR="0" lvl="0" indent="385763" algn="ctr" rtl="0">
              <a:lnSpc>
                <a:spcPct val="130000"/>
              </a:lnSpc>
              <a:spcBef>
                <a:spcPts val="600"/>
              </a:spcBef>
              <a:spcAft>
                <a:spcPts val="0"/>
              </a:spcAft>
              <a:buClr>
                <a:srgbClr val="C00000"/>
              </a:buClr>
              <a:buSzPts val="3000"/>
              <a:buFont typeface="Arial"/>
              <a:buNone/>
            </a:pPr>
            <a:r>
              <a:rPr lang="en-US" sz="3000" b="1" i="0" u="none" strike="noStrike" cap="none" dirty="0">
                <a:solidFill>
                  <a:srgbClr val="C00000"/>
                </a:solidFill>
                <a:highlight>
                  <a:srgbClr val="FFFF00"/>
                </a:highlight>
                <a:latin typeface="Times New Roman"/>
                <a:ea typeface="Times New Roman"/>
                <a:cs typeface="Times New Roman"/>
                <a:sym typeface="Times New Roman"/>
              </a:rPr>
              <a:t>CHUẨN MỰC XANH QUỐC TẾ VÀ QUY PHẠM PHÁP LUẬT VIỆT NAM</a:t>
            </a:r>
            <a:endParaRPr sz="3000" b="1" i="1" u="none" strike="noStrike" cap="none" dirty="0">
              <a:solidFill>
                <a:srgbClr val="C00000"/>
              </a:solidFill>
              <a:highlight>
                <a:srgbClr val="FFFF00"/>
              </a:highlight>
              <a:latin typeface="Times New Roman"/>
              <a:ea typeface="Times New Roman"/>
              <a:cs typeface="Times New Roman"/>
              <a:sym typeface="Times New Roman"/>
            </a:endParaRPr>
          </a:p>
          <a:p>
            <a:pPr marL="0" marR="0" lvl="0" indent="385763" algn="r" rtl="0">
              <a:lnSpc>
                <a:spcPct val="130000"/>
              </a:lnSpc>
              <a:spcBef>
                <a:spcPts val="600"/>
              </a:spcBef>
              <a:spcAft>
                <a:spcPts val="0"/>
              </a:spcAft>
              <a:buClr>
                <a:schemeClr val="dk1"/>
              </a:buClr>
              <a:buSzPts val="2400"/>
              <a:buFont typeface="Arial"/>
              <a:buNone/>
            </a:pPr>
            <a:endParaRPr sz="2400" b="1" i="1" u="none" strike="noStrike" cap="none" dirty="0">
              <a:solidFill>
                <a:srgbClr val="009644"/>
              </a:solidFill>
              <a:latin typeface="Times New Roman"/>
              <a:ea typeface="Times New Roman"/>
              <a:cs typeface="Times New Roman"/>
              <a:sym typeface="Times New Roman"/>
            </a:endParaRPr>
          </a:p>
          <a:p>
            <a:pPr marL="0" marR="0" lvl="0" indent="385763" algn="r" rtl="0">
              <a:lnSpc>
                <a:spcPct val="130000"/>
              </a:lnSpc>
              <a:spcBef>
                <a:spcPts val="600"/>
              </a:spcBef>
              <a:spcAft>
                <a:spcPts val="0"/>
              </a:spcAft>
              <a:buClr>
                <a:srgbClr val="0070C0"/>
              </a:buClr>
              <a:buSzPts val="2200"/>
              <a:buFont typeface="Arial"/>
              <a:buNone/>
            </a:pPr>
            <a:r>
              <a:rPr lang="en-US" sz="2200" b="1" i="0" u="none" strike="noStrike" cap="none" dirty="0">
                <a:solidFill>
                  <a:srgbClr val="0070C0"/>
                </a:solidFill>
                <a:latin typeface="Times New Roman"/>
                <a:ea typeface="Times New Roman"/>
                <a:cs typeface="Times New Roman"/>
                <a:sym typeface="Times New Roman"/>
              </a:rPr>
              <a:t>		</a:t>
            </a:r>
            <a:endParaRPr dirty="0"/>
          </a:p>
          <a:p>
            <a:pPr marL="0" marR="0" lvl="0" indent="385763" algn="r" rtl="0">
              <a:lnSpc>
                <a:spcPct val="130000"/>
              </a:lnSpc>
              <a:spcBef>
                <a:spcPts val="600"/>
              </a:spcBef>
              <a:spcAft>
                <a:spcPts val="0"/>
              </a:spcAft>
              <a:buClr>
                <a:srgbClr val="FFFFFF"/>
              </a:buClr>
              <a:buSzPts val="2200"/>
              <a:buFont typeface="Arial"/>
              <a:buNone/>
            </a:pPr>
            <a:r>
              <a:rPr lang="en-US" sz="2200" b="1" i="0" u="none" strike="noStrike" cap="none" dirty="0" err="1">
                <a:solidFill>
                  <a:srgbClr val="FFFFFF"/>
                </a:solidFill>
                <a:highlight>
                  <a:srgbClr val="808000"/>
                </a:highlight>
                <a:latin typeface="Times New Roman"/>
                <a:ea typeface="Times New Roman"/>
                <a:cs typeface="Times New Roman"/>
                <a:sym typeface="Times New Roman"/>
              </a:rPr>
              <a:t>Trình</a:t>
            </a:r>
            <a:r>
              <a:rPr lang="en-US" sz="2200" b="1" i="0" u="none" strike="noStrike" cap="none" dirty="0">
                <a:solidFill>
                  <a:srgbClr val="FFFFFF"/>
                </a:solidFill>
                <a:highlight>
                  <a:srgbClr val="808000"/>
                </a:highlight>
                <a:latin typeface="Times New Roman"/>
                <a:ea typeface="Times New Roman"/>
                <a:cs typeface="Times New Roman"/>
                <a:sym typeface="Times New Roman"/>
              </a:rPr>
              <a:t> </a:t>
            </a:r>
            <a:r>
              <a:rPr lang="en-US" sz="2200" b="1" i="0" u="none" strike="noStrike" cap="none" dirty="0" err="1">
                <a:solidFill>
                  <a:srgbClr val="FFFFFF"/>
                </a:solidFill>
                <a:highlight>
                  <a:srgbClr val="808000"/>
                </a:highlight>
                <a:latin typeface="Times New Roman"/>
                <a:ea typeface="Times New Roman"/>
                <a:cs typeface="Times New Roman"/>
                <a:sym typeface="Times New Roman"/>
              </a:rPr>
              <a:t>bày</a:t>
            </a:r>
            <a:r>
              <a:rPr lang="en-US" sz="2200" b="1" i="0" u="none" strike="noStrike" cap="none" dirty="0">
                <a:solidFill>
                  <a:srgbClr val="FFFFFF"/>
                </a:solidFill>
                <a:highlight>
                  <a:srgbClr val="808000"/>
                </a:highlight>
                <a:latin typeface="Times New Roman"/>
                <a:ea typeface="Times New Roman"/>
                <a:cs typeface="Times New Roman"/>
                <a:sym typeface="Times New Roman"/>
              </a:rPr>
              <a:t>: Lý </a:t>
            </a:r>
            <a:r>
              <a:rPr lang="en-US" sz="2200" b="1" i="0" u="none" strike="noStrike" cap="none" dirty="0" err="1">
                <a:solidFill>
                  <a:srgbClr val="FFFFFF"/>
                </a:solidFill>
                <a:highlight>
                  <a:srgbClr val="808000"/>
                </a:highlight>
                <a:latin typeface="Times New Roman"/>
                <a:ea typeface="Times New Roman"/>
                <a:cs typeface="Times New Roman"/>
                <a:sym typeface="Times New Roman"/>
              </a:rPr>
              <a:t>Đức</a:t>
            </a:r>
            <a:r>
              <a:rPr lang="en-US" sz="2200" b="1" i="0" u="none" strike="noStrike" cap="none" dirty="0">
                <a:solidFill>
                  <a:srgbClr val="FFFFFF"/>
                </a:solidFill>
                <a:highlight>
                  <a:srgbClr val="808000"/>
                </a:highlight>
                <a:latin typeface="Times New Roman"/>
                <a:ea typeface="Times New Roman"/>
                <a:cs typeface="Times New Roman"/>
                <a:sym typeface="Times New Roman"/>
              </a:rPr>
              <a:t> </a:t>
            </a:r>
            <a:r>
              <a:rPr lang="en-US" sz="2200" b="1" i="0" u="none" strike="noStrike" cap="none" dirty="0" err="1">
                <a:solidFill>
                  <a:srgbClr val="FFFFFF"/>
                </a:solidFill>
                <a:highlight>
                  <a:srgbClr val="808000"/>
                </a:highlight>
                <a:latin typeface="Times New Roman"/>
                <a:ea typeface="Times New Roman"/>
                <a:cs typeface="Times New Roman"/>
                <a:sym typeface="Times New Roman"/>
              </a:rPr>
              <a:t>Tài</a:t>
            </a:r>
            <a:r>
              <a:rPr lang="en-US" sz="2200" b="1" i="0" u="none" strike="noStrike" cap="none" dirty="0">
                <a:solidFill>
                  <a:srgbClr val="FFFFFF"/>
                </a:solidFill>
                <a:highlight>
                  <a:srgbClr val="808000"/>
                </a:highlight>
                <a:latin typeface="Times New Roman"/>
                <a:ea typeface="Times New Roman"/>
                <a:cs typeface="Times New Roman"/>
                <a:sym typeface="Times New Roman"/>
              </a:rPr>
              <a:t> </a:t>
            </a:r>
            <a:endParaRPr dirty="0"/>
          </a:p>
          <a:p>
            <a:pPr marL="0" marR="0" lvl="0" indent="385763" algn="r" rtl="0">
              <a:lnSpc>
                <a:spcPct val="130000"/>
              </a:lnSpc>
              <a:spcBef>
                <a:spcPts val="600"/>
              </a:spcBef>
              <a:spcAft>
                <a:spcPts val="0"/>
              </a:spcAft>
              <a:buClr>
                <a:srgbClr val="FFFFFF"/>
              </a:buClr>
              <a:buSzPts val="2200"/>
              <a:buFont typeface="Arial"/>
              <a:buNone/>
            </a:pPr>
            <a:r>
              <a:rPr lang="en-US" sz="2200" b="1" i="0" u="none" strike="noStrike" cap="none" dirty="0">
                <a:solidFill>
                  <a:srgbClr val="FFFFFF"/>
                </a:solidFill>
                <a:highlight>
                  <a:srgbClr val="808000"/>
                </a:highlight>
                <a:latin typeface="Times New Roman"/>
                <a:ea typeface="Times New Roman"/>
                <a:cs typeface="Times New Roman"/>
                <a:sym typeface="Times New Roman"/>
              </a:rPr>
              <a:t>– </a:t>
            </a:r>
            <a:r>
              <a:rPr lang="en-US" sz="2200" b="1" i="0" u="none" strike="noStrike" cap="none" dirty="0" err="1">
                <a:solidFill>
                  <a:srgbClr val="FFFFFF"/>
                </a:solidFill>
                <a:highlight>
                  <a:srgbClr val="808000"/>
                </a:highlight>
                <a:latin typeface="Times New Roman"/>
                <a:ea typeface="Times New Roman"/>
                <a:cs typeface="Times New Roman"/>
                <a:sym typeface="Times New Roman"/>
              </a:rPr>
              <a:t>Phó</a:t>
            </a:r>
            <a:r>
              <a:rPr lang="en-US" sz="2200" b="1" i="0" u="none" strike="noStrike" cap="none" dirty="0">
                <a:solidFill>
                  <a:srgbClr val="FFFFFF"/>
                </a:solidFill>
                <a:highlight>
                  <a:srgbClr val="808000"/>
                </a:highlight>
                <a:latin typeface="Times New Roman"/>
                <a:ea typeface="Times New Roman"/>
                <a:cs typeface="Times New Roman"/>
                <a:sym typeface="Times New Roman"/>
              </a:rPr>
              <a:t> </a:t>
            </a:r>
            <a:r>
              <a:rPr lang="en-US" sz="2200" b="1" i="0" u="none" strike="noStrike" cap="none" dirty="0" err="1">
                <a:solidFill>
                  <a:srgbClr val="FFFFFF"/>
                </a:solidFill>
                <a:highlight>
                  <a:srgbClr val="808000"/>
                </a:highlight>
                <a:latin typeface="Times New Roman"/>
                <a:ea typeface="Times New Roman"/>
                <a:cs typeface="Times New Roman"/>
                <a:sym typeface="Times New Roman"/>
              </a:rPr>
              <a:t>chủ</a:t>
            </a:r>
            <a:r>
              <a:rPr lang="en-US" sz="2200" b="1" i="0" u="none" strike="noStrike" cap="none" dirty="0">
                <a:solidFill>
                  <a:srgbClr val="FFFFFF"/>
                </a:solidFill>
                <a:highlight>
                  <a:srgbClr val="808000"/>
                </a:highlight>
                <a:latin typeface="Times New Roman"/>
                <a:ea typeface="Times New Roman"/>
                <a:cs typeface="Times New Roman"/>
                <a:sym typeface="Times New Roman"/>
              </a:rPr>
              <a:t> </a:t>
            </a:r>
            <a:r>
              <a:rPr lang="en-US" sz="2200" b="1" i="0" u="none" strike="noStrike" cap="none" dirty="0" err="1">
                <a:solidFill>
                  <a:srgbClr val="FFFFFF"/>
                </a:solidFill>
                <a:highlight>
                  <a:srgbClr val="808000"/>
                </a:highlight>
                <a:latin typeface="Times New Roman"/>
                <a:ea typeface="Times New Roman"/>
                <a:cs typeface="Times New Roman"/>
                <a:sym typeface="Times New Roman"/>
              </a:rPr>
              <a:t>tịch</a:t>
            </a:r>
            <a:r>
              <a:rPr lang="en-US" sz="2200" b="1" i="0" u="none" strike="noStrike" cap="none" dirty="0">
                <a:solidFill>
                  <a:srgbClr val="FFFFFF"/>
                </a:solidFill>
                <a:highlight>
                  <a:srgbClr val="808000"/>
                </a:highlight>
                <a:latin typeface="Times New Roman"/>
                <a:ea typeface="Times New Roman"/>
                <a:cs typeface="Times New Roman"/>
                <a:sym typeface="Times New Roman"/>
              </a:rPr>
              <a:t> GHGVIETNAM</a:t>
            </a:r>
            <a:endParaRPr dirty="0"/>
          </a:p>
        </p:txBody>
      </p:sp>
      <p:sp>
        <p:nvSpPr>
          <p:cNvPr id="191" name="Google Shape;191;p1"/>
          <p:cNvSpPr/>
          <p:nvPr/>
        </p:nvSpPr>
        <p:spPr>
          <a:xfrm>
            <a:off x="0" y="6477000"/>
            <a:ext cx="9144000" cy="381000"/>
          </a:xfrm>
          <a:prstGeom prst="rect">
            <a:avLst/>
          </a:prstGeom>
          <a:solidFill>
            <a:srgbClr val="8CB3E3"/>
          </a:solidFill>
          <a:ln w="25400" cap="flat" cmpd="sng">
            <a:solidFill>
              <a:srgbClr val="8CB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92" name="Google Shape;192;p1"/>
          <p:cNvSpPr txBox="1"/>
          <p:nvPr/>
        </p:nvSpPr>
        <p:spPr>
          <a:xfrm>
            <a:off x="-152400" y="6488113"/>
            <a:ext cx="9144000" cy="369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9A0000"/>
              </a:buClr>
              <a:buSzPts val="1800"/>
              <a:buFont typeface="Arial"/>
              <a:buNone/>
            </a:pPr>
            <a:r>
              <a:rPr lang="en-US" sz="1800" b="1" dirty="0" err="1">
                <a:solidFill>
                  <a:srgbClr val="9A0000"/>
                </a:solidFill>
                <a:latin typeface="Times New Roman"/>
                <a:ea typeface="Times New Roman"/>
                <a:cs typeface="Times New Roman"/>
                <a:sym typeface="Times New Roman"/>
              </a:rPr>
              <a:t>TP.Hồ</a:t>
            </a:r>
            <a:r>
              <a:rPr lang="en-US" sz="1800" b="1" dirty="0">
                <a:solidFill>
                  <a:srgbClr val="9A0000"/>
                </a:solidFill>
                <a:latin typeface="Times New Roman"/>
                <a:ea typeface="Times New Roman"/>
                <a:cs typeface="Times New Roman"/>
                <a:sym typeface="Times New Roman"/>
              </a:rPr>
              <a:t> Chí Minh</a:t>
            </a:r>
            <a:r>
              <a:rPr lang="en-US" sz="1800" b="1" i="0" u="none" strike="noStrike" cap="none" dirty="0">
                <a:solidFill>
                  <a:srgbClr val="9A0000"/>
                </a:solidFill>
                <a:latin typeface="Times New Roman"/>
                <a:ea typeface="Times New Roman"/>
                <a:cs typeface="Times New Roman"/>
                <a:sym typeface="Times New Roman"/>
              </a:rPr>
              <a:t>, </a:t>
            </a:r>
            <a:r>
              <a:rPr lang="en-US" sz="1800" b="1" i="0" u="none" strike="noStrike" cap="none" dirty="0" err="1">
                <a:solidFill>
                  <a:srgbClr val="9A0000"/>
                </a:solidFill>
                <a:latin typeface="Times New Roman"/>
                <a:ea typeface="Times New Roman"/>
                <a:cs typeface="Times New Roman"/>
                <a:sym typeface="Times New Roman"/>
              </a:rPr>
              <a:t>năm</a:t>
            </a:r>
            <a:r>
              <a:rPr lang="en-US" sz="1800" b="1" i="0" u="none" strike="noStrike" cap="none" dirty="0">
                <a:solidFill>
                  <a:srgbClr val="9A0000"/>
                </a:solidFill>
                <a:latin typeface="Times New Roman"/>
                <a:ea typeface="Times New Roman"/>
                <a:cs typeface="Times New Roman"/>
                <a:sym typeface="Times New Roman"/>
              </a:rPr>
              <a:t> 2024</a:t>
            </a:r>
            <a:endParaRPr dirty="0"/>
          </a:p>
        </p:txBody>
      </p:sp>
      <p:pic>
        <p:nvPicPr>
          <p:cNvPr id="193" name="Google Shape;193;p1"/>
          <p:cNvPicPr preferRelativeResize="0"/>
          <p:nvPr/>
        </p:nvPicPr>
        <p:blipFill rotWithShape="1">
          <a:blip r:embed="rId4">
            <a:alphaModFix/>
          </a:blip>
          <a:srcRect/>
          <a:stretch/>
        </p:blipFill>
        <p:spPr>
          <a:xfrm>
            <a:off x="138168" y="0"/>
            <a:ext cx="1130300" cy="1042097"/>
          </a:xfrm>
          <a:prstGeom prst="rect">
            <a:avLst/>
          </a:prstGeom>
          <a:noFill/>
          <a:ln>
            <a:noFill/>
          </a:ln>
        </p:spPr>
      </p:pic>
      <p:sp>
        <p:nvSpPr>
          <p:cNvPr id="194" name="Google Shape;194;p1"/>
          <p:cNvSpPr txBox="1"/>
          <p:nvPr/>
        </p:nvSpPr>
        <p:spPr>
          <a:xfrm>
            <a:off x="1273017" y="197882"/>
            <a:ext cx="253698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0" i="0" u="none" strike="noStrike" cap="none">
                <a:solidFill>
                  <a:srgbClr val="009900"/>
                </a:solidFill>
                <a:latin typeface="Times New Roman"/>
                <a:ea typeface="Times New Roman"/>
                <a:cs typeface="Times New Roman"/>
                <a:sym typeface="Times New Roman"/>
              </a:rPr>
              <a:t>GIẢI PHÁP TOÀN DIỆN </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rgbClr val="009900"/>
                </a:solidFill>
                <a:latin typeface="Times New Roman"/>
                <a:ea typeface="Times New Roman"/>
                <a:cs typeface="Times New Roman"/>
                <a:sym typeface="Times New Roman"/>
              </a:rPr>
              <a:t>VÌ MỘT VIỆT NAM XANH</a:t>
            </a:r>
            <a:endParaRPr sz="1500">
              <a:solidFill>
                <a:schemeClr val="dk1"/>
              </a:solidFill>
              <a:latin typeface="Times New Roman"/>
              <a:ea typeface="Times New Roman"/>
              <a:cs typeface="Times New Roman"/>
              <a:sym typeface="Times New Roman"/>
            </a:endParaRPr>
          </a:p>
        </p:txBody>
      </p:sp>
      <p:pic>
        <p:nvPicPr>
          <p:cNvPr id="2050" name="Picture 2">
            <a:extLst>
              <a:ext uri="{FF2B5EF4-FFF2-40B4-BE49-F238E27FC236}">
                <a16:creationId xmlns:a16="http://schemas.microsoft.com/office/drawing/2014/main" id="{D9B3D576-1433-F35A-AB44-86B749E96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8066" y="-11113"/>
            <a:ext cx="1878208" cy="1129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269" name="Google Shape;269;p10"/>
          <p:cNvSpPr txBox="1"/>
          <p:nvPr/>
        </p:nvSpPr>
        <p:spPr>
          <a:xfrm>
            <a:off x="152400" y="0"/>
            <a:ext cx="88392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CƠ HỘI CHO DOANH NGHIỆP PHÁT TRIỂN NGUỒN NHÂN LỰC VÀ QUẢN TRỊ HIỆU QUẢ</a:t>
            </a:r>
            <a:endParaRPr/>
          </a:p>
        </p:txBody>
      </p:sp>
      <p:sp>
        <p:nvSpPr>
          <p:cNvPr id="270" name="Google Shape;270;p10"/>
          <p:cNvSpPr/>
          <p:nvPr/>
        </p:nvSpPr>
        <p:spPr>
          <a:xfrm>
            <a:off x="0" y="762000"/>
            <a:ext cx="9144000" cy="4191000"/>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Nguồn nhân lực là yếu tố quan trọng trong hoạt động phát triển, nhất là trong thời đại công nghệ và tri thức ngày nay.</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Các công nghệ 4.0, các bon thấp là các công nghệ được cải tiến và nâng cấp thường xuyên, do đó, giúp các hoạt động phát triển năng lực con người và năng lực quản lý được nâng cao.</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Xu hướng tiêu dùng của xã hội là xu hướng tiêu dùng xanh, thân thiện môi trường, bảo tồn thiên nhiên… do đó, các chiến lược phát triển cần phù hợp với xu hướng này.</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Xu hướng kinh tế thế giới sẽ chuyển từ nền kinh tế dựa vào tài nguyên và sức lao động sang nền kinh tế tri thức, kinh tế sinh thái dựa vào đổi mới sáng tạo và các dịch vụ sinh thái.</a:t>
            </a:r>
            <a:endParaRPr sz="2400">
              <a:solidFill>
                <a:srgbClr val="0070C0"/>
              </a:solidFill>
              <a:latin typeface="Times New Roman"/>
              <a:ea typeface="Times New Roman"/>
              <a:cs typeface="Times New Roman"/>
              <a:sym typeface="Times New Roman"/>
            </a:endParaRPr>
          </a:p>
          <a:p>
            <a:pPr marL="0" marR="0" lvl="0" indent="0" algn="just" rtl="0">
              <a:spcBef>
                <a:spcPts val="300"/>
              </a:spcBef>
              <a:spcAft>
                <a:spcPts val="0"/>
              </a:spcAft>
              <a:buNone/>
            </a:pPr>
            <a:endParaRPr sz="2400">
              <a:solidFill>
                <a:srgbClr val="0070C0"/>
              </a:solidFill>
              <a:latin typeface="Times New Roman"/>
              <a:ea typeface="Times New Roman"/>
              <a:cs typeface="Times New Roman"/>
              <a:sym typeface="Times New Roman"/>
            </a:endParaRPr>
          </a:p>
          <a:p>
            <a:pPr marL="0" marR="0" lvl="0" indent="0" algn="just" rtl="0">
              <a:spcBef>
                <a:spcPts val="300"/>
              </a:spcBef>
              <a:spcAft>
                <a:spcPts val="0"/>
              </a:spcAft>
              <a:buNone/>
            </a:pPr>
            <a:endParaRPr sz="2400">
              <a:solidFill>
                <a:srgbClr val="0070C0"/>
              </a:solidFill>
              <a:latin typeface="Times New Roman"/>
              <a:ea typeface="Times New Roman"/>
              <a:cs typeface="Times New Roman"/>
              <a:sym typeface="Times New Roman"/>
            </a:endParaRPr>
          </a:p>
        </p:txBody>
      </p:sp>
      <p:pic>
        <p:nvPicPr>
          <p:cNvPr id="271" name="Google Shape;271;p10"/>
          <p:cNvPicPr preferRelativeResize="0"/>
          <p:nvPr/>
        </p:nvPicPr>
        <p:blipFill rotWithShape="1">
          <a:blip r:embed="rId3">
            <a:alphaModFix/>
          </a:blip>
          <a:srcRect/>
          <a:stretch/>
        </p:blipFill>
        <p:spPr>
          <a:xfrm>
            <a:off x="0" y="4953000"/>
            <a:ext cx="3581400" cy="1905000"/>
          </a:xfrm>
          <a:prstGeom prst="rect">
            <a:avLst/>
          </a:prstGeom>
          <a:noFill/>
          <a:ln>
            <a:noFill/>
          </a:ln>
        </p:spPr>
      </p:pic>
      <p:sp>
        <p:nvSpPr>
          <p:cNvPr id="272" name="Google Shape;272;p10"/>
          <p:cNvSpPr/>
          <p:nvPr/>
        </p:nvSpPr>
        <p:spPr>
          <a:xfrm>
            <a:off x="3622914" y="5105400"/>
            <a:ext cx="5523288" cy="1898647"/>
          </a:xfrm>
          <a:custGeom>
            <a:avLst/>
            <a:gdLst/>
            <a:ahLst/>
            <a:cxnLst/>
            <a:rect l="l" t="t" r="r" b="b"/>
            <a:pathLst>
              <a:path w="8663981" h="5979990" extrusionOk="0">
                <a:moveTo>
                  <a:pt x="0" y="0"/>
                </a:moveTo>
                <a:lnTo>
                  <a:pt x="8663981" y="0"/>
                </a:lnTo>
                <a:lnTo>
                  <a:pt x="8663981" y="5979990"/>
                </a:lnTo>
                <a:lnTo>
                  <a:pt x="0" y="5979990"/>
                </a:lnTo>
                <a:lnTo>
                  <a:pt x="0" y="0"/>
                </a:lnTo>
                <a:close/>
              </a:path>
            </a:pathLst>
          </a:custGeom>
          <a:blipFill rotWithShape="1">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279" name="Google Shape;279;p11"/>
          <p:cNvSpPr txBox="1"/>
          <p:nvPr/>
        </p:nvSpPr>
        <p:spPr>
          <a:xfrm>
            <a:off x="152400" y="0"/>
            <a:ext cx="88392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MỘT SỐ THÁCH THỨC CHO DOANH NGHIỆP</a:t>
            </a:r>
            <a:endParaRPr/>
          </a:p>
        </p:txBody>
      </p:sp>
      <p:sp>
        <p:nvSpPr>
          <p:cNvPr id="280" name="Google Shape;280;p11"/>
          <p:cNvSpPr/>
          <p:nvPr/>
        </p:nvSpPr>
        <p:spPr>
          <a:xfrm>
            <a:off x="0" y="1219200"/>
            <a:ext cx="9144000" cy="5486400"/>
          </a:xfrm>
          <a:prstGeom prst="rect">
            <a:avLst/>
          </a:prstGeom>
          <a:noFill/>
          <a:ln>
            <a:noFill/>
          </a:ln>
        </p:spPr>
        <p:txBody>
          <a:bodyPr spcFirstLastPara="1" wrap="square" lIns="91425" tIns="45700" rIns="91425" bIns="45700" anchor="t" anchorCtr="0">
            <a:noAutofit/>
          </a:bodyPr>
          <a:lstStyle/>
          <a:p>
            <a:pPr marL="117475" marR="0" lvl="0" indent="0" algn="just" rtl="0">
              <a:spcBef>
                <a:spcPts val="0"/>
              </a:spcBef>
              <a:spcAft>
                <a:spcPts val="0"/>
              </a:spcAft>
              <a:buClr>
                <a:srgbClr val="0070C0"/>
              </a:buClr>
              <a:buSzPts val="2400"/>
              <a:buFont typeface="Noto Sans Symbols"/>
              <a:buNone/>
            </a:pPr>
            <a:r>
              <a:rPr lang="en-US" sz="2400" b="1">
                <a:solidFill>
                  <a:srgbClr val="0070C0"/>
                </a:solidFill>
                <a:latin typeface="Times New Roman"/>
                <a:ea typeface="Times New Roman"/>
                <a:cs typeface="Times New Roman"/>
                <a:sym typeface="Times New Roman"/>
              </a:rPr>
              <a:t>1. Tài chính:</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Đầu tư ban đầu lớn: Việc nâng cấp công nghệ, mua sắm thiết bị mới, thay đổi quy trình sản xuất xanh đòi hỏi một khoản vốn đầu tư lớn ban đầu.</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Khó khăn trong tiếp cận vốn: Các doanh nghiệp, đặc biệt là doanh nghiệp vừa và nhỏ, thường gặp khó khăn trong việc tiếp cận các nguồn vốn ưu đãi, vay vốn để đầu tư chuyển đổi xanh.</a:t>
            </a:r>
            <a:endParaRPr/>
          </a:p>
          <a:p>
            <a:pPr marL="117475" marR="0" lvl="0" indent="0" algn="just" rtl="0">
              <a:spcBef>
                <a:spcPts val="300"/>
              </a:spcBef>
              <a:spcAft>
                <a:spcPts val="0"/>
              </a:spcAft>
              <a:buClr>
                <a:srgbClr val="0070C0"/>
              </a:buClr>
              <a:buSzPts val="2400"/>
              <a:buFont typeface="Noto Sans Symbols"/>
              <a:buNone/>
            </a:pPr>
            <a:r>
              <a:rPr lang="en-US" sz="2400" b="1">
                <a:solidFill>
                  <a:srgbClr val="0070C0"/>
                </a:solidFill>
                <a:latin typeface="Times New Roman"/>
                <a:ea typeface="Times New Roman"/>
                <a:cs typeface="Times New Roman"/>
                <a:sym typeface="Times New Roman"/>
              </a:rPr>
              <a:t>2. Công nghệ:</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Thiếu hụt công nghệ: Nhiều doanh nghiệp Việt Nam chưa tiếp cận được các công nghệ xanh tiên tiến, dẫn đến khó khăn trong việc áp dụng các giải pháp hiệu quả.</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Chi phí chuyển đổi công nghệ cao: Việc chuyển đổi sang các công nghệ mới đòi hỏi chi phí lớn cho việc đào tạo nhân lực, mua sắm thiết bị và nâng cấp hệ thống.</a:t>
            </a:r>
            <a:endParaRPr/>
          </a:p>
          <a:p>
            <a:pPr marL="117475" marR="0" lvl="0" indent="0" algn="just" rtl="0">
              <a:spcBef>
                <a:spcPts val="300"/>
              </a:spcBef>
              <a:spcAft>
                <a:spcPts val="0"/>
              </a:spcAft>
              <a:buClr>
                <a:schemeClr val="dk1"/>
              </a:buClr>
              <a:buSzPts val="2400"/>
              <a:buFont typeface="Noto Sans Symbols"/>
              <a:buNone/>
            </a:pPr>
            <a:endParaRPr sz="2400">
              <a:solidFill>
                <a:srgbClr val="0070C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2"/>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287" name="Google Shape;287;p12"/>
          <p:cNvSpPr txBox="1"/>
          <p:nvPr/>
        </p:nvSpPr>
        <p:spPr>
          <a:xfrm>
            <a:off x="152400" y="0"/>
            <a:ext cx="88392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MỘT SỐ THÁCH THỨC CHO DOANH NGHIỆP (tiếp)</a:t>
            </a:r>
            <a:endParaRPr/>
          </a:p>
        </p:txBody>
      </p:sp>
      <p:sp>
        <p:nvSpPr>
          <p:cNvPr id="288" name="Google Shape;288;p12"/>
          <p:cNvSpPr/>
          <p:nvPr/>
        </p:nvSpPr>
        <p:spPr>
          <a:xfrm>
            <a:off x="0" y="975360"/>
            <a:ext cx="9144000" cy="5867400"/>
          </a:xfrm>
          <a:prstGeom prst="rect">
            <a:avLst/>
          </a:prstGeom>
          <a:noFill/>
          <a:ln>
            <a:noFill/>
          </a:ln>
        </p:spPr>
        <p:txBody>
          <a:bodyPr spcFirstLastPara="1" wrap="square" lIns="91425" tIns="45700" rIns="91425" bIns="45700" anchor="t" anchorCtr="0">
            <a:noAutofit/>
          </a:bodyPr>
          <a:lstStyle/>
          <a:p>
            <a:pPr marL="117475" marR="0" lvl="0" indent="0" algn="just" rtl="0">
              <a:spcBef>
                <a:spcPts val="0"/>
              </a:spcBef>
              <a:spcAft>
                <a:spcPts val="0"/>
              </a:spcAft>
              <a:buClr>
                <a:srgbClr val="0070C0"/>
              </a:buClr>
              <a:buSzPts val="2400"/>
              <a:buFont typeface="Noto Sans Symbols"/>
              <a:buNone/>
            </a:pPr>
            <a:r>
              <a:rPr lang="en-US" sz="2400" b="1">
                <a:solidFill>
                  <a:srgbClr val="0070C0"/>
                </a:solidFill>
                <a:latin typeface="Times New Roman"/>
                <a:ea typeface="Times New Roman"/>
                <a:cs typeface="Times New Roman"/>
                <a:sym typeface="Times New Roman"/>
              </a:rPr>
              <a:t>3. Nhân lực:</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Thiếu nguồn nhân lực chất lượng: Việt Nam còn thiếu các chuyên gia có kiến thức, kỹ năng về công nghệ xanh.</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Khó khăn trong đào tạo: Việc đào tạo lại đội ngũ nhân viên để thích ứng với công nghệ mới, quy trình sản xuất mới đòi hỏi thời gian và chi phí.</a:t>
            </a:r>
            <a:endParaRPr/>
          </a:p>
          <a:p>
            <a:pPr marL="117475" marR="0" lvl="0" indent="0" algn="just" rtl="0">
              <a:spcBef>
                <a:spcPts val="300"/>
              </a:spcBef>
              <a:spcAft>
                <a:spcPts val="0"/>
              </a:spcAft>
              <a:buClr>
                <a:srgbClr val="0070C0"/>
              </a:buClr>
              <a:buSzPts val="2400"/>
              <a:buFont typeface="Noto Sans Symbols"/>
              <a:buNone/>
            </a:pPr>
            <a:r>
              <a:rPr lang="en-US" sz="2400" b="1">
                <a:solidFill>
                  <a:srgbClr val="0070C0"/>
                </a:solidFill>
                <a:latin typeface="Times New Roman"/>
                <a:ea typeface="Times New Roman"/>
                <a:cs typeface="Times New Roman"/>
                <a:sym typeface="Times New Roman"/>
              </a:rPr>
              <a:t>4. Thị trường:</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Cạnh tranh gay gắt: Các sản phẩm xanh thường có giá thành cao hơn so với sản phẩm thông thường.</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Nhận thức của người tiêu dùng: Người tiêu dùng Việt Nam chưa hình thành thói quen tiêu dùng sản phẩm xanh, sẵn sàng trả giá cao hơn cho các sản phẩm xanh, ít phát thải.</a:t>
            </a:r>
            <a:endParaRPr/>
          </a:p>
          <a:p>
            <a:pPr marL="117475" marR="0" lvl="0" indent="0" algn="just" rtl="0">
              <a:spcBef>
                <a:spcPts val="300"/>
              </a:spcBef>
              <a:spcAft>
                <a:spcPts val="0"/>
              </a:spcAft>
              <a:buClr>
                <a:srgbClr val="0070C0"/>
              </a:buClr>
              <a:buSzPts val="2400"/>
              <a:buFont typeface="Noto Sans Symbols"/>
              <a:buNone/>
            </a:pPr>
            <a:r>
              <a:rPr lang="en-US" sz="2400" b="1">
                <a:solidFill>
                  <a:srgbClr val="0070C0"/>
                </a:solidFill>
                <a:latin typeface="Times New Roman"/>
                <a:ea typeface="Times New Roman"/>
                <a:cs typeface="Times New Roman"/>
                <a:sym typeface="Times New Roman"/>
              </a:rPr>
              <a:t>5. Chính sách và pháp luật:</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Chính sách khuyến khích đầu tư và các chương trình hỗ trợ phát triển kinh tế xanh còn thiếu hoặc chưa cụ thể hóa.</a:t>
            </a:r>
            <a:endParaRPr sz="2400">
              <a:solidFill>
                <a:srgbClr val="0070C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ctrTitle"/>
          </p:nvPr>
        </p:nvSpPr>
        <p:spPr>
          <a:xfrm>
            <a:off x="381000" y="2209800"/>
            <a:ext cx="8534400" cy="2209800"/>
          </a:xfrm>
          <a:prstGeom prst="rect">
            <a:avLst/>
          </a:prstGeom>
          <a:noFill/>
          <a:ln>
            <a:noFill/>
          </a:ln>
          <a:effectLst>
            <a:outerShdw dist="53882" dir="2700000" algn="ctr" rotWithShape="0">
              <a:schemeClr val="dk1"/>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sz="3000"/>
              <a:t>II. CHUẨN MỰC XANH QUỐC TẾ VÀ QUY PHẠM PHÁP LUẬT VIỆT NAM - HÀNH LANG CHO DOANH NGHIỆP</a:t>
            </a:r>
            <a:endParaRPr/>
          </a:p>
        </p:txBody>
      </p:sp>
      <p:pic>
        <p:nvPicPr>
          <p:cNvPr id="294" name="Google Shape;294;p13"/>
          <p:cNvPicPr preferRelativeResize="0"/>
          <p:nvPr/>
        </p:nvPicPr>
        <p:blipFill rotWithShape="1">
          <a:blip r:embed="rId3">
            <a:alphaModFix/>
          </a:blip>
          <a:srcRect/>
          <a:stretch/>
        </p:blipFill>
        <p:spPr>
          <a:xfrm>
            <a:off x="228600" y="0"/>
            <a:ext cx="1130300" cy="1042097"/>
          </a:xfrm>
          <a:prstGeom prst="rect">
            <a:avLst/>
          </a:prstGeom>
          <a:noFill/>
          <a:ln>
            <a:noFill/>
          </a:ln>
        </p:spPr>
      </p:pic>
      <p:sp>
        <p:nvSpPr>
          <p:cNvPr id="295" name="Google Shape;295;p13"/>
          <p:cNvSpPr txBox="1"/>
          <p:nvPr/>
        </p:nvSpPr>
        <p:spPr>
          <a:xfrm>
            <a:off x="1353401" y="197882"/>
            <a:ext cx="32947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9900"/>
                </a:solidFill>
                <a:latin typeface="Times New Roman"/>
                <a:ea typeface="Times New Roman"/>
                <a:cs typeface="Times New Roman"/>
                <a:sym typeface="Times New Roman"/>
              </a:rPr>
              <a:t>GIẢI PHÁP TOÀN DIỆN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9900"/>
                </a:solidFill>
                <a:latin typeface="Times New Roman"/>
                <a:ea typeface="Times New Roman"/>
                <a:cs typeface="Times New Roman"/>
                <a:sym typeface="Times New Roman"/>
              </a:rPr>
              <a:t>VÌ MỘT VIỆT NAM XANH</a:t>
            </a:r>
            <a:endParaRPr sz="1800">
              <a:solidFill>
                <a:schemeClr val="dk1"/>
              </a:solidFill>
              <a:latin typeface="Times New Roman"/>
              <a:ea typeface="Times New Roman"/>
              <a:cs typeface="Times New Roman"/>
              <a:sym typeface="Times New Roman"/>
            </a:endParaRPr>
          </a:p>
        </p:txBody>
      </p:sp>
      <p:pic>
        <p:nvPicPr>
          <p:cNvPr id="2" name="Picture 2">
            <a:extLst>
              <a:ext uri="{FF2B5EF4-FFF2-40B4-BE49-F238E27FC236}">
                <a16:creationId xmlns:a16="http://schemas.microsoft.com/office/drawing/2014/main" id="{A123ABD1-89E6-A43B-C1F9-E8BADEB2D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066" y="-11113"/>
            <a:ext cx="1878208" cy="1129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302" name="Google Shape;302;p14"/>
          <p:cNvSpPr txBox="1"/>
          <p:nvPr/>
        </p:nvSpPr>
        <p:spPr>
          <a:xfrm>
            <a:off x="152400" y="0"/>
            <a:ext cx="8839200" cy="473251"/>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THỎA THUẬN XANH CHÂU ÂU (EUROPEAN GREEN DEAL)</a:t>
            </a:r>
            <a:endParaRPr sz="2400" b="1">
              <a:solidFill>
                <a:srgbClr val="FF0000"/>
              </a:solidFill>
              <a:latin typeface="Times New Roman"/>
              <a:ea typeface="Times New Roman"/>
              <a:cs typeface="Times New Roman"/>
              <a:sym typeface="Times New Roman"/>
            </a:endParaRPr>
          </a:p>
        </p:txBody>
      </p:sp>
      <p:sp>
        <p:nvSpPr>
          <p:cNvPr id="303" name="Google Shape;303;p14"/>
          <p:cNvSpPr/>
          <p:nvPr/>
        </p:nvSpPr>
        <p:spPr>
          <a:xfrm>
            <a:off x="-38100" y="473251"/>
            <a:ext cx="9144000" cy="2546338"/>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Thỏa thuận Xanh Châu Âu là tập hợp các sáng kiến chính sách của Liên minh châu Âu (EU) nhằm giảm phát thải khí nhà kính và giảm việc sử dụng các nguồn lực tự nhiên trong phát triển kinh tế của EU.</a:t>
            </a:r>
            <a:endParaRPr/>
          </a:p>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Việc thực thi các chính sách xanh trong Thỏa thuận Xanh Châu Âu sẽ ảnh hưởng tới các tổ chức, cá nhân, hàng hóa, dịch vụ và hoạt động kinh tế trên thị trường EU và tác động tới hàng hóa nhập khẩu từ bên ngoài vào EU, trong đó có hàng hóa xuất khẩu từ Việt Nam.</a:t>
            </a:r>
            <a:endParaRPr sz="2300">
              <a:solidFill>
                <a:srgbClr val="0070C0"/>
              </a:solidFill>
              <a:latin typeface="Times New Roman"/>
              <a:ea typeface="Times New Roman"/>
              <a:cs typeface="Times New Roman"/>
              <a:sym typeface="Times New Roman"/>
            </a:endParaRPr>
          </a:p>
        </p:txBody>
      </p:sp>
      <p:pic>
        <p:nvPicPr>
          <p:cNvPr id="304" name="Google Shape;304;p14"/>
          <p:cNvPicPr preferRelativeResize="0"/>
          <p:nvPr/>
        </p:nvPicPr>
        <p:blipFill rotWithShape="1">
          <a:blip r:embed="rId3">
            <a:alphaModFix/>
          </a:blip>
          <a:srcRect/>
          <a:stretch/>
        </p:blipFill>
        <p:spPr>
          <a:xfrm>
            <a:off x="1447800" y="3019589"/>
            <a:ext cx="6172200" cy="37622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5"/>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311" name="Google Shape;311;p15"/>
          <p:cNvSpPr txBox="1"/>
          <p:nvPr/>
        </p:nvSpPr>
        <p:spPr>
          <a:xfrm>
            <a:off x="152400" y="0"/>
            <a:ext cx="88392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QUY ĐỊNH CHUỖI CUNG ỨNG HÀNG HÓA KHÔNG GÂY PHÁ RỪNG CỦA EU (gọi tắt là EUDR)</a:t>
            </a:r>
            <a:endParaRPr sz="2400" b="1">
              <a:solidFill>
                <a:srgbClr val="FF0000"/>
              </a:solidFill>
              <a:latin typeface="Times New Roman"/>
              <a:ea typeface="Times New Roman"/>
              <a:cs typeface="Times New Roman"/>
              <a:sym typeface="Times New Roman"/>
            </a:endParaRPr>
          </a:p>
        </p:txBody>
      </p:sp>
      <p:sp>
        <p:nvSpPr>
          <p:cNvPr id="312" name="Google Shape;312;p15"/>
          <p:cNvSpPr/>
          <p:nvPr/>
        </p:nvSpPr>
        <p:spPr>
          <a:xfrm>
            <a:off x="0" y="889006"/>
            <a:ext cx="9144000" cy="4298938"/>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300"/>
              <a:buFont typeface="Noto Sans Symbols"/>
              <a:buChar char="❑"/>
            </a:pPr>
            <a:r>
              <a:rPr lang="en-US" sz="2300" b="1">
                <a:solidFill>
                  <a:srgbClr val="0070C0"/>
                </a:solidFill>
                <a:latin typeface="Times New Roman"/>
                <a:ea typeface="Times New Roman"/>
                <a:cs typeface="Times New Roman"/>
                <a:sym typeface="Times New Roman"/>
              </a:rPr>
              <a:t>Quy định EUDR có hiệu lực vào ngày 29/6/2023 với các mục tiêu:</a:t>
            </a:r>
            <a:r>
              <a:rPr lang="en-US" sz="2300">
                <a:solidFill>
                  <a:srgbClr val="0070C0"/>
                </a:solidFill>
                <a:latin typeface="Times New Roman"/>
                <a:ea typeface="Times New Roman"/>
                <a:cs typeface="Times New Roman"/>
                <a:sym typeface="Times New Roman"/>
              </a:rPr>
              <a:t> (i) Giảm thiểu nguy cơ các sản phẩm/chuỗi cung ứng liên quan đến phá rừng, được đưa vào thị trường EU hoặc xuất khẩu từ thị trường EU; (ii) Gia tăng nhu cầu và thương mại của EU đối với các sản phẩm và hàng hóa không gây ra phá rừng và được sản xuất hợp pháp.</a:t>
            </a:r>
            <a:endParaRPr sz="2300">
              <a:solidFill>
                <a:srgbClr val="0070C0"/>
              </a:solidFill>
              <a:latin typeface="Times New Roman"/>
              <a:ea typeface="Times New Roman"/>
              <a:cs typeface="Times New Roman"/>
              <a:sym typeface="Times New Roman"/>
            </a:endParaRPr>
          </a:p>
          <a:p>
            <a:pPr marL="727075" marR="0" lvl="0" indent="-609600" algn="just" rtl="0">
              <a:spcBef>
                <a:spcPts val="0"/>
              </a:spcBef>
              <a:spcAft>
                <a:spcPts val="0"/>
              </a:spcAft>
              <a:buClr>
                <a:srgbClr val="0070C0"/>
              </a:buClr>
              <a:buSzPts val="2300"/>
              <a:buFont typeface="Noto Sans Symbols"/>
              <a:buChar char="❑"/>
            </a:pPr>
            <a:r>
              <a:rPr lang="en-US" sz="2300" b="1">
                <a:solidFill>
                  <a:srgbClr val="0070C0"/>
                </a:solidFill>
                <a:latin typeface="Times New Roman"/>
                <a:ea typeface="Times New Roman"/>
                <a:cs typeface="Times New Roman"/>
                <a:sym typeface="Times New Roman"/>
              </a:rPr>
              <a:t>Các hàng hóa: </a:t>
            </a:r>
            <a:r>
              <a:rPr lang="en-US" sz="2300">
                <a:solidFill>
                  <a:srgbClr val="0070C0"/>
                </a:solidFill>
                <a:latin typeface="Times New Roman"/>
                <a:ea typeface="Times New Roman"/>
                <a:cs typeface="Times New Roman"/>
                <a:sym typeface="Times New Roman"/>
              </a:rPr>
              <a:t>gỗ, gia súc, ca cao, cà phê, cao su, dầu cọ, đậu nành và một số sản phẩm có nguồn gốc từ các hàng hóa trên (ví dụ sô-cô-la, đồ nội thất, lốp/vỏ xe, các sản phẩm in ấn…).</a:t>
            </a:r>
            <a:endParaRPr/>
          </a:p>
          <a:p>
            <a:pPr marL="727075" marR="0" lvl="0" indent="-609600" algn="just" rtl="0">
              <a:spcBef>
                <a:spcPts val="0"/>
              </a:spcBef>
              <a:spcAft>
                <a:spcPts val="0"/>
              </a:spcAft>
              <a:buClr>
                <a:srgbClr val="0070C0"/>
              </a:buClr>
              <a:buSzPts val="2300"/>
              <a:buFont typeface="Noto Sans Symbols"/>
              <a:buChar char="❑"/>
            </a:pPr>
            <a:r>
              <a:rPr lang="en-US" sz="2300" b="1">
                <a:solidFill>
                  <a:srgbClr val="0070C0"/>
                </a:solidFill>
                <a:latin typeface="Times New Roman"/>
                <a:ea typeface="Times New Roman"/>
                <a:cs typeface="Times New Roman"/>
                <a:sym typeface="Times New Roman"/>
              </a:rPr>
              <a:t>Yêu cầu: </a:t>
            </a:r>
            <a:r>
              <a:rPr lang="en-US" sz="2300">
                <a:solidFill>
                  <a:srgbClr val="0070C0"/>
                </a:solidFill>
                <a:latin typeface="Times New Roman"/>
                <a:ea typeface="Times New Roman"/>
                <a:cs typeface="Times New Roman"/>
                <a:sym typeface="Times New Roman"/>
              </a:rPr>
              <a:t>Không được sản xuất ở đất chuyển đổi từ rừng sang đất nông nghiệp hoặc không liên quan đến suy thoái rừng sau ngày 31/12/2020; Đảm bảo quy định về bảo vệ môi trường, quyền về sử dụng đất, quyền về lao động, trách nhiệm giải trình v.v...</a:t>
            </a:r>
            <a:endParaRPr sz="2300">
              <a:solidFill>
                <a:srgbClr val="0070C0"/>
              </a:solidFill>
              <a:latin typeface="Times New Roman"/>
              <a:ea typeface="Times New Roman"/>
              <a:cs typeface="Times New Roman"/>
              <a:sym typeface="Times New Roman"/>
            </a:endParaRPr>
          </a:p>
        </p:txBody>
      </p:sp>
      <p:pic>
        <p:nvPicPr>
          <p:cNvPr id="313" name="Google Shape;313;p15"/>
          <p:cNvPicPr preferRelativeResize="0"/>
          <p:nvPr/>
        </p:nvPicPr>
        <p:blipFill rotWithShape="1">
          <a:blip r:embed="rId3">
            <a:alphaModFix/>
          </a:blip>
          <a:srcRect t="39062" b="15625"/>
          <a:stretch/>
        </p:blipFill>
        <p:spPr>
          <a:xfrm>
            <a:off x="0" y="5187944"/>
            <a:ext cx="9144000" cy="16605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320" name="Google Shape;320;p16"/>
          <p:cNvSpPr txBox="1"/>
          <p:nvPr/>
        </p:nvSpPr>
        <p:spPr>
          <a:xfrm>
            <a:off x="152400" y="0"/>
            <a:ext cx="88392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CBAM – CARBON BORDER ADJUSTMENT MECHANISM</a:t>
            </a:r>
            <a:endParaRPr/>
          </a:p>
          <a:p>
            <a:pPr marL="0" marR="0" lvl="0" indent="0" algn="ctr" rtl="0">
              <a:spcBef>
                <a:spcPts val="300"/>
              </a:spcBef>
              <a:spcAft>
                <a:spcPts val="0"/>
              </a:spcAft>
              <a:buNone/>
            </a:pPr>
            <a:r>
              <a:rPr lang="en-US" sz="2400" b="1">
                <a:solidFill>
                  <a:srgbClr val="FF0000"/>
                </a:solidFill>
                <a:latin typeface="Times New Roman"/>
                <a:ea typeface="Times New Roman"/>
                <a:cs typeface="Times New Roman"/>
                <a:sym typeface="Times New Roman"/>
              </a:rPr>
              <a:t>CƠ CHẾ ĐIỀU CHỈNH BIÊN GIỚI CARBON</a:t>
            </a:r>
            <a:endParaRPr sz="2400" b="1">
              <a:solidFill>
                <a:srgbClr val="FF0000"/>
              </a:solidFill>
              <a:latin typeface="Times New Roman"/>
              <a:ea typeface="Times New Roman"/>
              <a:cs typeface="Times New Roman"/>
              <a:sym typeface="Times New Roman"/>
            </a:endParaRPr>
          </a:p>
        </p:txBody>
      </p:sp>
      <p:pic>
        <p:nvPicPr>
          <p:cNvPr id="321" name="Google Shape;321;p16"/>
          <p:cNvPicPr preferRelativeResize="0"/>
          <p:nvPr/>
        </p:nvPicPr>
        <p:blipFill rotWithShape="1">
          <a:blip r:embed="rId3">
            <a:alphaModFix/>
          </a:blip>
          <a:srcRect/>
          <a:stretch/>
        </p:blipFill>
        <p:spPr>
          <a:xfrm>
            <a:off x="4654395" y="4998132"/>
            <a:ext cx="4468671" cy="1855682"/>
          </a:xfrm>
          <a:prstGeom prst="rect">
            <a:avLst/>
          </a:prstGeom>
          <a:noFill/>
          <a:ln>
            <a:noFill/>
          </a:ln>
        </p:spPr>
      </p:pic>
      <p:pic>
        <p:nvPicPr>
          <p:cNvPr id="322" name="Google Shape;322;p16"/>
          <p:cNvPicPr preferRelativeResize="0"/>
          <p:nvPr/>
        </p:nvPicPr>
        <p:blipFill rotWithShape="1">
          <a:blip r:embed="rId4">
            <a:alphaModFix/>
          </a:blip>
          <a:srcRect/>
          <a:stretch/>
        </p:blipFill>
        <p:spPr>
          <a:xfrm>
            <a:off x="20934" y="4876800"/>
            <a:ext cx="4753708" cy="1980364"/>
          </a:xfrm>
          <a:prstGeom prst="rect">
            <a:avLst/>
          </a:prstGeom>
          <a:noFill/>
          <a:ln>
            <a:noFill/>
          </a:ln>
        </p:spPr>
      </p:pic>
      <p:sp>
        <p:nvSpPr>
          <p:cNvPr id="323" name="Google Shape;323;p16"/>
          <p:cNvSpPr/>
          <p:nvPr/>
        </p:nvSpPr>
        <p:spPr>
          <a:xfrm>
            <a:off x="-53593" y="1035062"/>
            <a:ext cx="9144000" cy="3890299"/>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CBAM là một trong các hành động thực thi Thỏa thuận Xanh EU trong lĩnh vực Khí hậu. Theo CBAM, hàng hóa nhập khẩu từ nước ngoài vào EU sẽ phải trả thêm một khoản phí (thường được gọi là thuế carbon) căn cứ vào mức độ phát thải khí nhà kính ròng trong quy trình sản xuất tại nước xuất khẩu.</a:t>
            </a:r>
            <a:endParaRPr/>
          </a:p>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EU đã ban hành Quy định 2023/956 cụ thể hóa CBAM giai đoạn đầu với 06 nhóm hàng hóa. EU cũng đã ban hành Quy định 2023/1773 hướng dẫn chi tiết về (i) cách thức báo cáo và cung cấp thông tin của các nhà nhập khẩu, (ii) phương pháp tính toán lượng khí thải tích hợp thải ra trong quá trình sản xuất hàng hóa.</a:t>
            </a:r>
            <a:endParaRPr/>
          </a:p>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Dự kiến tới năm 2030, EU sẽ mở rộng ra với 30-60 nhóm hàng hóa!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7"/>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330" name="Google Shape;330;p17"/>
          <p:cNvSpPr/>
          <p:nvPr/>
        </p:nvSpPr>
        <p:spPr>
          <a:xfrm>
            <a:off x="419100" y="1752600"/>
            <a:ext cx="8305800" cy="1277938"/>
          </a:xfrm>
          <a:prstGeom prst="rect">
            <a:avLst/>
          </a:prstGeom>
          <a:noFill/>
          <a:ln>
            <a:noFill/>
          </a:ln>
        </p:spPr>
        <p:txBody>
          <a:bodyPr spcFirstLastPara="1" wrap="square" lIns="91425" tIns="45700" rIns="91425" bIns="45700" anchor="t" anchorCtr="0">
            <a:spAutoFit/>
          </a:bodyPr>
          <a:lstStyle/>
          <a:p>
            <a:pPr marL="63500" marR="0" lvl="1" indent="0" algn="ctr" rtl="0">
              <a:lnSpc>
                <a:spcPct val="150000"/>
              </a:lnSpc>
              <a:spcBef>
                <a:spcPts val="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a:p>
            <a:pPr marL="63500" marR="0" lvl="1" indent="0" algn="ctr" rtl="0">
              <a:lnSpc>
                <a:spcPct val="150000"/>
              </a:lnSpc>
              <a:spcBef>
                <a:spcPts val="60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p:txBody>
      </p:sp>
      <p:sp>
        <p:nvSpPr>
          <p:cNvPr id="331" name="Google Shape;331;p17"/>
          <p:cNvSpPr txBox="1"/>
          <p:nvPr/>
        </p:nvSpPr>
        <p:spPr>
          <a:xfrm>
            <a:off x="152400" y="9525"/>
            <a:ext cx="88392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rgbClr val="FF0000"/>
                </a:solidFill>
                <a:latin typeface="Times New Roman"/>
                <a:ea typeface="Times New Roman"/>
                <a:cs typeface="Times New Roman"/>
                <a:sym typeface="Times New Roman"/>
              </a:rPr>
              <a:t>BỘ TIÊU CHUẨN PHÁT TRIỂN BỀN VỮNG ESG</a:t>
            </a:r>
            <a:endParaRPr sz="3000" b="1">
              <a:solidFill>
                <a:srgbClr val="FF0000"/>
              </a:solidFill>
              <a:latin typeface="Times New Roman"/>
              <a:ea typeface="Times New Roman"/>
              <a:cs typeface="Times New Roman"/>
              <a:sym typeface="Times New Roman"/>
            </a:endParaRPr>
          </a:p>
        </p:txBody>
      </p:sp>
      <p:sp>
        <p:nvSpPr>
          <p:cNvPr id="332" name="Google Shape;332;p17"/>
          <p:cNvSpPr/>
          <p:nvPr/>
        </p:nvSpPr>
        <p:spPr>
          <a:xfrm>
            <a:off x="19050" y="990601"/>
            <a:ext cx="9144000" cy="2209799"/>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Báo cáo Môi trường, Xã hội và Quản trị (ESG) giúp công bố các chỉ số và các thông tin về phát triển bền vững hiệu quả đến các bên liên quan (nhà đầu tư, cơ quan quản lý, ngân hàng, khách hàng…).</a:t>
            </a:r>
            <a:endParaRPr/>
          </a:p>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Chuẩn mực báo cáo ESG theo tiêu chuẩn GRI – The Global Reporting Initiative được sử dụng rộng rãi nhất trên thế giới. Bộ tiêu chuẩn GRI tập trung vào 03 nhóm: Môi trường, Xã hội và Quản trị. </a:t>
            </a:r>
            <a:endParaRPr sz="2300">
              <a:solidFill>
                <a:srgbClr val="0070C0"/>
              </a:solidFill>
              <a:latin typeface="Times New Roman"/>
              <a:ea typeface="Times New Roman"/>
              <a:cs typeface="Times New Roman"/>
              <a:sym typeface="Times New Roman"/>
            </a:endParaRPr>
          </a:p>
        </p:txBody>
      </p:sp>
      <p:pic>
        <p:nvPicPr>
          <p:cNvPr id="333" name="Google Shape;333;p17"/>
          <p:cNvPicPr preferRelativeResize="0"/>
          <p:nvPr/>
        </p:nvPicPr>
        <p:blipFill rotWithShape="1">
          <a:blip r:embed="rId3">
            <a:alphaModFix/>
          </a:blip>
          <a:srcRect/>
          <a:stretch/>
        </p:blipFill>
        <p:spPr>
          <a:xfrm>
            <a:off x="3657600" y="3307516"/>
            <a:ext cx="5486400" cy="3540959"/>
          </a:xfrm>
          <a:prstGeom prst="rect">
            <a:avLst/>
          </a:prstGeom>
          <a:noFill/>
          <a:ln>
            <a:noFill/>
          </a:ln>
        </p:spPr>
      </p:pic>
      <p:pic>
        <p:nvPicPr>
          <p:cNvPr id="334" name="Google Shape;334;p17"/>
          <p:cNvPicPr preferRelativeResize="0"/>
          <p:nvPr/>
        </p:nvPicPr>
        <p:blipFill rotWithShape="1">
          <a:blip r:embed="rId4">
            <a:alphaModFix/>
          </a:blip>
          <a:srcRect/>
          <a:stretch/>
        </p:blipFill>
        <p:spPr>
          <a:xfrm>
            <a:off x="0" y="3137654"/>
            <a:ext cx="3657600" cy="37012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grpSp>
        <p:nvGrpSpPr>
          <p:cNvPr id="339" name="Google Shape;339;p18"/>
          <p:cNvGrpSpPr/>
          <p:nvPr/>
        </p:nvGrpSpPr>
        <p:grpSpPr>
          <a:xfrm>
            <a:off x="76200" y="838200"/>
            <a:ext cx="8953119" cy="5867400"/>
            <a:chOff x="143357" y="1489138"/>
            <a:chExt cx="8885961" cy="4855172"/>
          </a:xfrm>
        </p:grpSpPr>
        <p:pic>
          <p:nvPicPr>
            <p:cNvPr id="340" name="Google Shape;340;p18"/>
            <p:cNvPicPr preferRelativeResize="0"/>
            <p:nvPr/>
          </p:nvPicPr>
          <p:blipFill rotWithShape="1">
            <a:blip r:embed="rId3">
              <a:alphaModFix/>
            </a:blip>
            <a:srcRect/>
            <a:stretch/>
          </p:blipFill>
          <p:spPr>
            <a:xfrm>
              <a:off x="587825" y="1544057"/>
              <a:ext cx="556771" cy="560960"/>
            </a:xfrm>
            <a:prstGeom prst="rect">
              <a:avLst/>
            </a:prstGeom>
            <a:noFill/>
            <a:ln>
              <a:noFill/>
            </a:ln>
          </p:spPr>
        </p:pic>
        <p:pic>
          <p:nvPicPr>
            <p:cNvPr id="341" name="Google Shape;341;p18"/>
            <p:cNvPicPr preferRelativeResize="0"/>
            <p:nvPr/>
          </p:nvPicPr>
          <p:blipFill rotWithShape="1">
            <a:blip r:embed="rId4">
              <a:alphaModFix/>
            </a:blip>
            <a:srcRect/>
            <a:stretch/>
          </p:blipFill>
          <p:spPr>
            <a:xfrm>
              <a:off x="1214547" y="2953448"/>
              <a:ext cx="618544" cy="646747"/>
            </a:xfrm>
            <a:prstGeom prst="rect">
              <a:avLst/>
            </a:prstGeom>
            <a:noFill/>
            <a:ln>
              <a:noFill/>
            </a:ln>
          </p:spPr>
        </p:pic>
        <p:pic>
          <p:nvPicPr>
            <p:cNvPr id="342" name="Google Shape;342;p18"/>
            <p:cNvPicPr preferRelativeResize="0"/>
            <p:nvPr/>
          </p:nvPicPr>
          <p:blipFill rotWithShape="1">
            <a:blip r:embed="rId5">
              <a:alphaModFix/>
            </a:blip>
            <a:srcRect/>
            <a:stretch/>
          </p:blipFill>
          <p:spPr>
            <a:xfrm>
              <a:off x="3454265" y="2917918"/>
              <a:ext cx="575476" cy="584270"/>
            </a:xfrm>
            <a:prstGeom prst="rect">
              <a:avLst/>
            </a:prstGeom>
            <a:noFill/>
            <a:ln>
              <a:noFill/>
            </a:ln>
          </p:spPr>
        </p:pic>
        <p:pic>
          <p:nvPicPr>
            <p:cNvPr id="343" name="Google Shape;343;p18"/>
            <p:cNvPicPr preferRelativeResize="0"/>
            <p:nvPr/>
          </p:nvPicPr>
          <p:blipFill rotWithShape="1">
            <a:blip r:embed="rId6">
              <a:alphaModFix/>
            </a:blip>
            <a:srcRect/>
            <a:stretch/>
          </p:blipFill>
          <p:spPr>
            <a:xfrm>
              <a:off x="1908678" y="1622504"/>
              <a:ext cx="637384" cy="351346"/>
            </a:xfrm>
            <a:prstGeom prst="rect">
              <a:avLst/>
            </a:prstGeom>
            <a:noFill/>
            <a:ln>
              <a:noFill/>
            </a:ln>
          </p:spPr>
        </p:pic>
        <p:pic>
          <p:nvPicPr>
            <p:cNvPr id="344" name="Google Shape;344;p18"/>
            <p:cNvPicPr preferRelativeResize="0"/>
            <p:nvPr/>
          </p:nvPicPr>
          <p:blipFill rotWithShape="1">
            <a:blip r:embed="rId7">
              <a:alphaModFix/>
            </a:blip>
            <a:srcRect/>
            <a:stretch/>
          </p:blipFill>
          <p:spPr>
            <a:xfrm>
              <a:off x="4750180" y="1539534"/>
              <a:ext cx="605482" cy="424561"/>
            </a:xfrm>
            <a:prstGeom prst="rect">
              <a:avLst/>
            </a:prstGeom>
            <a:noFill/>
            <a:ln>
              <a:noFill/>
            </a:ln>
          </p:spPr>
        </p:pic>
        <p:pic>
          <p:nvPicPr>
            <p:cNvPr id="345" name="Google Shape;345;p18"/>
            <p:cNvPicPr preferRelativeResize="0"/>
            <p:nvPr/>
          </p:nvPicPr>
          <p:blipFill rotWithShape="1">
            <a:blip r:embed="rId8">
              <a:alphaModFix/>
            </a:blip>
            <a:srcRect/>
            <a:stretch/>
          </p:blipFill>
          <p:spPr>
            <a:xfrm>
              <a:off x="4384226" y="4011714"/>
              <a:ext cx="542649" cy="535707"/>
            </a:xfrm>
            <a:prstGeom prst="rect">
              <a:avLst/>
            </a:prstGeom>
            <a:noFill/>
            <a:ln>
              <a:noFill/>
            </a:ln>
          </p:spPr>
        </p:pic>
        <p:pic>
          <p:nvPicPr>
            <p:cNvPr id="346" name="Google Shape;346;p18"/>
            <p:cNvPicPr preferRelativeResize="0"/>
            <p:nvPr/>
          </p:nvPicPr>
          <p:blipFill rotWithShape="1">
            <a:blip r:embed="rId9">
              <a:alphaModFix/>
            </a:blip>
            <a:srcRect/>
            <a:stretch/>
          </p:blipFill>
          <p:spPr>
            <a:xfrm>
              <a:off x="2384606" y="4038384"/>
              <a:ext cx="963963" cy="545654"/>
            </a:xfrm>
            <a:prstGeom prst="rect">
              <a:avLst/>
            </a:prstGeom>
            <a:noFill/>
            <a:ln>
              <a:noFill/>
            </a:ln>
          </p:spPr>
        </p:pic>
        <p:pic>
          <p:nvPicPr>
            <p:cNvPr id="347" name="Google Shape;347;p18"/>
            <p:cNvPicPr preferRelativeResize="0"/>
            <p:nvPr/>
          </p:nvPicPr>
          <p:blipFill rotWithShape="1">
            <a:blip r:embed="rId10">
              <a:alphaModFix/>
            </a:blip>
            <a:srcRect/>
            <a:stretch/>
          </p:blipFill>
          <p:spPr>
            <a:xfrm>
              <a:off x="3174919" y="5578200"/>
              <a:ext cx="1223205" cy="523267"/>
            </a:xfrm>
            <a:prstGeom prst="rect">
              <a:avLst/>
            </a:prstGeom>
            <a:noFill/>
            <a:ln>
              <a:noFill/>
            </a:ln>
          </p:spPr>
        </p:pic>
        <p:pic>
          <p:nvPicPr>
            <p:cNvPr id="348" name="Google Shape;348;p18"/>
            <p:cNvPicPr preferRelativeResize="0"/>
            <p:nvPr/>
          </p:nvPicPr>
          <p:blipFill rotWithShape="1">
            <a:blip r:embed="rId11">
              <a:alphaModFix/>
            </a:blip>
            <a:srcRect/>
            <a:stretch/>
          </p:blipFill>
          <p:spPr>
            <a:xfrm>
              <a:off x="7270251" y="1489138"/>
              <a:ext cx="1184970" cy="439102"/>
            </a:xfrm>
            <a:prstGeom prst="rect">
              <a:avLst/>
            </a:prstGeom>
            <a:noFill/>
            <a:ln>
              <a:noFill/>
            </a:ln>
          </p:spPr>
        </p:pic>
        <p:pic>
          <p:nvPicPr>
            <p:cNvPr id="349" name="Google Shape;349;p18"/>
            <p:cNvPicPr preferRelativeResize="0"/>
            <p:nvPr/>
          </p:nvPicPr>
          <p:blipFill rotWithShape="1">
            <a:blip r:embed="rId12">
              <a:alphaModFix/>
            </a:blip>
            <a:srcRect/>
            <a:stretch/>
          </p:blipFill>
          <p:spPr>
            <a:xfrm>
              <a:off x="7282367" y="2170112"/>
              <a:ext cx="931901" cy="447039"/>
            </a:xfrm>
            <a:prstGeom prst="rect">
              <a:avLst/>
            </a:prstGeom>
            <a:noFill/>
            <a:ln>
              <a:noFill/>
            </a:ln>
          </p:spPr>
        </p:pic>
        <p:pic>
          <p:nvPicPr>
            <p:cNvPr id="350" name="Google Shape;350;p18"/>
            <p:cNvPicPr preferRelativeResize="0"/>
            <p:nvPr/>
          </p:nvPicPr>
          <p:blipFill rotWithShape="1">
            <a:blip r:embed="rId13">
              <a:alphaModFix/>
            </a:blip>
            <a:srcRect/>
            <a:stretch/>
          </p:blipFill>
          <p:spPr>
            <a:xfrm>
              <a:off x="7350790" y="3045309"/>
              <a:ext cx="997519" cy="348330"/>
            </a:xfrm>
            <a:prstGeom prst="rect">
              <a:avLst/>
            </a:prstGeom>
            <a:noFill/>
            <a:ln>
              <a:noFill/>
            </a:ln>
          </p:spPr>
        </p:pic>
        <p:pic>
          <p:nvPicPr>
            <p:cNvPr id="351" name="Google Shape;351;p18"/>
            <p:cNvPicPr preferRelativeResize="0"/>
            <p:nvPr/>
          </p:nvPicPr>
          <p:blipFill rotWithShape="1">
            <a:blip r:embed="rId14">
              <a:alphaModFix/>
            </a:blip>
            <a:srcRect/>
            <a:stretch/>
          </p:blipFill>
          <p:spPr>
            <a:xfrm>
              <a:off x="7355024" y="4063872"/>
              <a:ext cx="811852" cy="409575"/>
            </a:xfrm>
            <a:prstGeom prst="rect">
              <a:avLst/>
            </a:prstGeom>
            <a:noFill/>
            <a:ln>
              <a:noFill/>
            </a:ln>
          </p:spPr>
        </p:pic>
        <p:pic>
          <p:nvPicPr>
            <p:cNvPr id="352" name="Google Shape;352;p18"/>
            <p:cNvPicPr preferRelativeResize="0"/>
            <p:nvPr/>
          </p:nvPicPr>
          <p:blipFill rotWithShape="1">
            <a:blip r:embed="rId15">
              <a:alphaModFix/>
            </a:blip>
            <a:srcRect/>
            <a:stretch/>
          </p:blipFill>
          <p:spPr>
            <a:xfrm>
              <a:off x="7474042" y="5306707"/>
              <a:ext cx="587984" cy="652043"/>
            </a:xfrm>
            <a:prstGeom prst="rect">
              <a:avLst/>
            </a:prstGeom>
            <a:noFill/>
            <a:ln>
              <a:noFill/>
            </a:ln>
          </p:spPr>
        </p:pic>
        <p:pic>
          <p:nvPicPr>
            <p:cNvPr id="353" name="Google Shape;353;p18"/>
            <p:cNvPicPr preferRelativeResize="0"/>
            <p:nvPr/>
          </p:nvPicPr>
          <p:blipFill rotWithShape="1">
            <a:blip r:embed="rId16">
              <a:alphaModFix/>
            </a:blip>
            <a:srcRect/>
            <a:stretch/>
          </p:blipFill>
          <p:spPr>
            <a:xfrm>
              <a:off x="8101330" y="4065333"/>
              <a:ext cx="818197" cy="368617"/>
            </a:xfrm>
            <a:prstGeom prst="rect">
              <a:avLst/>
            </a:prstGeom>
            <a:noFill/>
            <a:ln>
              <a:noFill/>
            </a:ln>
          </p:spPr>
        </p:pic>
        <p:sp>
          <p:nvSpPr>
            <p:cNvPr id="354" name="Google Shape;354;p18"/>
            <p:cNvSpPr txBox="1"/>
            <p:nvPr/>
          </p:nvSpPr>
          <p:spPr>
            <a:xfrm>
              <a:off x="7161656" y="1910841"/>
              <a:ext cx="1464310" cy="299720"/>
            </a:xfrm>
            <a:prstGeom prst="rect">
              <a:avLst/>
            </a:prstGeom>
            <a:noFill/>
            <a:ln>
              <a:noFill/>
            </a:ln>
          </p:spPr>
          <p:txBody>
            <a:bodyPr spcFirstLastPara="1" wrap="square" lIns="0" tIns="12700" rIns="0" bIns="0" anchor="t" anchorCtr="0">
              <a:spAutoFit/>
            </a:bodyPr>
            <a:lstStyle/>
            <a:p>
              <a:pPr marL="551815" marR="5080" lvl="0" indent="-539750" algn="l" rtl="0">
                <a:lnSpc>
                  <a:spcPct val="100000"/>
                </a:lnSpc>
                <a:spcBef>
                  <a:spcPts val="0"/>
                </a:spcBef>
                <a:spcAft>
                  <a:spcPts val="0"/>
                </a:spcAft>
                <a:buNone/>
              </a:pPr>
              <a:r>
                <a:rPr lang="en-US" sz="900" b="1">
                  <a:solidFill>
                    <a:srgbClr val="389E0E"/>
                  </a:solidFill>
                  <a:latin typeface="Arial"/>
                  <a:ea typeface="Arial"/>
                  <a:cs typeface="Arial"/>
                  <a:sym typeface="Arial"/>
                </a:rPr>
                <a:t>TIÊU CHUẨN TIÊU CHUẨN VÀNG</a:t>
              </a:r>
              <a:endParaRPr sz="900">
                <a:solidFill>
                  <a:schemeClr val="dk1"/>
                </a:solidFill>
                <a:latin typeface="Arial"/>
                <a:ea typeface="Arial"/>
                <a:cs typeface="Arial"/>
                <a:sym typeface="Arial"/>
              </a:endParaRPr>
            </a:p>
          </p:txBody>
        </p:sp>
        <p:sp>
          <p:nvSpPr>
            <p:cNvPr id="355" name="Google Shape;355;p18"/>
            <p:cNvSpPr txBox="1"/>
            <p:nvPr/>
          </p:nvSpPr>
          <p:spPr>
            <a:xfrm>
              <a:off x="7316216" y="2672334"/>
              <a:ext cx="101536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rgbClr val="389E0E"/>
                  </a:solidFill>
                  <a:latin typeface="Arial"/>
                  <a:ea typeface="Arial"/>
                  <a:cs typeface="Arial"/>
                  <a:sym typeface="Arial"/>
                </a:rPr>
                <a:t>TIÊU CHUẨN GCC</a:t>
              </a:r>
              <a:endParaRPr sz="900">
                <a:solidFill>
                  <a:schemeClr val="dk1"/>
                </a:solidFill>
                <a:latin typeface="Arial"/>
                <a:ea typeface="Arial"/>
                <a:cs typeface="Arial"/>
                <a:sym typeface="Arial"/>
              </a:endParaRPr>
            </a:p>
          </p:txBody>
        </p:sp>
        <p:sp>
          <p:nvSpPr>
            <p:cNvPr id="356" name="Google Shape;356;p18"/>
            <p:cNvSpPr txBox="1"/>
            <p:nvPr/>
          </p:nvSpPr>
          <p:spPr>
            <a:xfrm>
              <a:off x="7015353" y="3444366"/>
              <a:ext cx="1711325" cy="436880"/>
            </a:xfrm>
            <a:prstGeom prst="rect">
              <a:avLst/>
            </a:prstGeom>
            <a:noFill/>
            <a:ln>
              <a:noFill/>
            </a:ln>
          </p:spPr>
          <p:txBody>
            <a:bodyPr spcFirstLastPara="1" wrap="square" lIns="0" tIns="12700" rIns="0" bIns="0" anchor="t" anchorCtr="0">
              <a:spAutoFit/>
            </a:bodyPr>
            <a:lstStyle/>
            <a:p>
              <a:pPr marL="12700" marR="5080" lvl="0" indent="508634" algn="l" rtl="0">
                <a:lnSpc>
                  <a:spcPct val="100000"/>
                </a:lnSpc>
                <a:spcBef>
                  <a:spcPts val="0"/>
                </a:spcBef>
                <a:spcAft>
                  <a:spcPts val="0"/>
                </a:spcAft>
                <a:buNone/>
              </a:pPr>
              <a:r>
                <a:rPr lang="en-US" sz="900" b="1">
                  <a:solidFill>
                    <a:srgbClr val="389E0E"/>
                  </a:solidFill>
                  <a:latin typeface="Arial"/>
                  <a:ea typeface="Arial"/>
                  <a:cs typeface="Arial"/>
                  <a:sym typeface="Arial"/>
                </a:rPr>
                <a:t>TIÊU CHUẨN CARBON ĐÃ ĐƯỢC XÁC MINH</a:t>
              </a:r>
              <a:endParaRPr sz="900">
                <a:solidFill>
                  <a:schemeClr val="dk1"/>
                </a:solidFill>
                <a:latin typeface="Arial"/>
                <a:ea typeface="Arial"/>
                <a:cs typeface="Arial"/>
                <a:sym typeface="Arial"/>
              </a:endParaRPr>
            </a:p>
            <a:p>
              <a:pPr marL="699770" marR="0" lvl="0" indent="0" algn="l" rtl="0">
                <a:lnSpc>
                  <a:spcPct val="100000"/>
                </a:lnSpc>
                <a:spcBef>
                  <a:spcPts val="0"/>
                </a:spcBef>
                <a:spcAft>
                  <a:spcPts val="0"/>
                </a:spcAft>
                <a:buNone/>
              </a:pPr>
              <a:r>
                <a:rPr lang="en-US" sz="900" b="1">
                  <a:solidFill>
                    <a:srgbClr val="389E0E"/>
                  </a:solidFill>
                  <a:latin typeface="Arial"/>
                  <a:ea typeface="Arial"/>
                  <a:cs typeface="Arial"/>
                  <a:sym typeface="Arial"/>
                </a:rPr>
                <a:t>(VCS)</a:t>
              </a:r>
              <a:endParaRPr sz="900">
                <a:solidFill>
                  <a:schemeClr val="dk1"/>
                </a:solidFill>
                <a:latin typeface="Arial"/>
                <a:ea typeface="Arial"/>
                <a:cs typeface="Arial"/>
                <a:sym typeface="Arial"/>
              </a:endParaRPr>
            </a:p>
          </p:txBody>
        </p:sp>
        <p:sp>
          <p:nvSpPr>
            <p:cNvPr id="357" name="Google Shape;357;p18"/>
            <p:cNvSpPr txBox="1"/>
            <p:nvPr/>
          </p:nvSpPr>
          <p:spPr>
            <a:xfrm>
              <a:off x="7296657" y="4613529"/>
              <a:ext cx="1599565" cy="436880"/>
            </a:xfrm>
            <a:prstGeom prst="rect">
              <a:avLst/>
            </a:prstGeom>
            <a:noFill/>
            <a:ln>
              <a:noFill/>
            </a:ln>
          </p:spPr>
          <p:txBody>
            <a:bodyPr spcFirstLastPara="1" wrap="square" lIns="0" tIns="12700" rIns="0" bIns="0" anchor="t" anchorCtr="0">
              <a:spAutoFit/>
            </a:bodyPr>
            <a:lstStyle/>
            <a:p>
              <a:pPr marL="12700" marR="5080" lvl="0" indent="27305" algn="l" rtl="0">
                <a:lnSpc>
                  <a:spcPct val="100000"/>
                </a:lnSpc>
                <a:spcBef>
                  <a:spcPts val="0"/>
                </a:spcBef>
                <a:spcAft>
                  <a:spcPts val="0"/>
                </a:spcAft>
                <a:buNone/>
              </a:pPr>
              <a:r>
                <a:rPr lang="en-US" sz="900" b="1">
                  <a:solidFill>
                    <a:srgbClr val="389E0E"/>
                  </a:solidFill>
                  <a:latin typeface="Arial"/>
                  <a:ea typeface="Arial"/>
                  <a:cs typeface="Arial"/>
                  <a:sym typeface="Arial"/>
                </a:rPr>
                <a:t>TIÊU CHUẨN TÁI CHẾ TOÀN CẦU &amp; TRUY XUẤT NGUỒN GỐC, HÀM LƯỢNG TÁI CHẾ</a:t>
              </a:r>
              <a:endParaRPr sz="900">
                <a:solidFill>
                  <a:schemeClr val="dk1"/>
                </a:solidFill>
                <a:latin typeface="Arial"/>
                <a:ea typeface="Arial"/>
                <a:cs typeface="Arial"/>
                <a:sym typeface="Arial"/>
              </a:endParaRPr>
            </a:p>
          </p:txBody>
        </p:sp>
        <p:sp>
          <p:nvSpPr>
            <p:cNvPr id="358" name="Google Shape;358;p18"/>
            <p:cNvSpPr txBox="1"/>
            <p:nvPr/>
          </p:nvSpPr>
          <p:spPr>
            <a:xfrm>
              <a:off x="7319898" y="6034227"/>
              <a:ext cx="1709420" cy="299720"/>
            </a:xfrm>
            <a:prstGeom prst="rect">
              <a:avLst/>
            </a:prstGeom>
            <a:noFill/>
            <a:ln>
              <a:noFill/>
            </a:ln>
          </p:spPr>
          <p:txBody>
            <a:bodyPr spcFirstLastPara="1" wrap="square" lIns="0" tIns="12700" rIns="0" bIns="0" anchor="t" anchorCtr="0">
              <a:spAutoFit/>
            </a:bodyPr>
            <a:lstStyle/>
            <a:p>
              <a:pPr marL="475615" marR="5080" lvl="0" indent="-463550" algn="l" rtl="0">
                <a:lnSpc>
                  <a:spcPct val="100000"/>
                </a:lnSpc>
                <a:spcBef>
                  <a:spcPts val="0"/>
                </a:spcBef>
                <a:spcAft>
                  <a:spcPts val="0"/>
                </a:spcAft>
                <a:buNone/>
              </a:pPr>
              <a:r>
                <a:rPr lang="en-US" sz="900" b="1">
                  <a:solidFill>
                    <a:srgbClr val="389E0E"/>
                  </a:solidFill>
                  <a:latin typeface="Arial"/>
                  <a:ea typeface="Arial"/>
                  <a:cs typeface="Arial"/>
                  <a:sym typeface="Arial"/>
                </a:rPr>
                <a:t>HIỆU QUẢ TÀI NGUYÊN NƯỚC &amp; VẾT NƯỚC</a:t>
              </a:r>
              <a:endParaRPr sz="900">
                <a:solidFill>
                  <a:schemeClr val="dk1"/>
                </a:solidFill>
                <a:latin typeface="Arial"/>
                <a:ea typeface="Arial"/>
                <a:cs typeface="Arial"/>
                <a:sym typeface="Arial"/>
              </a:endParaRPr>
            </a:p>
          </p:txBody>
        </p:sp>
        <p:grpSp>
          <p:nvGrpSpPr>
            <p:cNvPr id="359" name="Google Shape;359;p18"/>
            <p:cNvGrpSpPr/>
            <p:nvPr/>
          </p:nvGrpSpPr>
          <p:grpSpPr>
            <a:xfrm>
              <a:off x="6861429" y="4573651"/>
              <a:ext cx="389128" cy="1588349"/>
              <a:chOff x="6861429" y="4573651"/>
              <a:chExt cx="389128" cy="1588349"/>
            </a:xfrm>
          </p:grpSpPr>
          <p:sp>
            <p:nvSpPr>
              <p:cNvPr id="360" name="Google Shape;360;p18"/>
              <p:cNvSpPr/>
              <p:nvPr/>
            </p:nvSpPr>
            <p:spPr>
              <a:xfrm>
                <a:off x="6861429" y="4606671"/>
                <a:ext cx="127000" cy="1534795"/>
              </a:xfrm>
              <a:custGeom>
                <a:avLst/>
                <a:gdLst/>
                <a:ahLst/>
                <a:cxnLst/>
                <a:rect l="l" t="t" r="r" b="b"/>
                <a:pathLst>
                  <a:path w="127000" h="1534795" extrusionOk="0">
                    <a:moveTo>
                      <a:pt x="0" y="1534744"/>
                    </a:moveTo>
                    <a:lnTo>
                      <a:pt x="127000" y="1534744"/>
                    </a:lnTo>
                    <a:lnTo>
                      <a:pt x="127000" y="0"/>
                    </a:lnTo>
                    <a:lnTo>
                      <a:pt x="0" y="0"/>
                    </a:lnTo>
                    <a:lnTo>
                      <a:pt x="0" y="1534744"/>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61" name="Google Shape;361;p18"/>
              <p:cNvSpPr/>
              <p:nvPr/>
            </p:nvSpPr>
            <p:spPr>
              <a:xfrm>
                <a:off x="6914007" y="6041986"/>
                <a:ext cx="336550" cy="120014"/>
              </a:xfrm>
              <a:custGeom>
                <a:avLst/>
                <a:gdLst/>
                <a:ahLst/>
                <a:cxnLst/>
                <a:rect l="l" t="t" r="r" b="b"/>
                <a:pathLst>
                  <a:path w="336550" h="120014" extrusionOk="0">
                    <a:moveTo>
                      <a:pt x="276225" y="0"/>
                    </a:moveTo>
                    <a:lnTo>
                      <a:pt x="276225" y="29883"/>
                    </a:lnTo>
                    <a:lnTo>
                      <a:pt x="0" y="29883"/>
                    </a:lnTo>
                    <a:lnTo>
                      <a:pt x="0" y="89661"/>
                    </a:lnTo>
                    <a:lnTo>
                      <a:pt x="276225" y="89661"/>
                    </a:lnTo>
                    <a:lnTo>
                      <a:pt x="276225" y="119545"/>
                    </a:lnTo>
                    <a:lnTo>
                      <a:pt x="336042" y="59778"/>
                    </a:lnTo>
                    <a:lnTo>
                      <a:pt x="276225"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62" name="Google Shape;362;p18"/>
              <p:cNvSpPr/>
              <p:nvPr/>
            </p:nvSpPr>
            <p:spPr>
              <a:xfrm>
                <a:off x="6914007" y="6041986"/>
                <a:ext cx="336550" cy="120014"/>
              </a:xfrm>
              <a:custGeom>
                <a:avLst/>
                <a:gdLst/>
                <a:ahLst/>
                <a:cxnLst/>
                <a:rect l="l" t="t" r="r" b="b"/>
                <a:pathLst>
                  <a:path w="336550" h="120014" extrusionOk="0">
                    <a:moveTo>
                      <a:pt x="0" y="29883"/>
                    </a:moveTo>
                    <a:lnTo>
                      <a:pt x="276225" y="29883"/>
                    </a:lnTo>
                    <a:lnTo>
                      <a:pt x="276225" y="0"/>
                    </a:lnTo>
                    <a:lnTo>
                      <a:pt x="336042" y="59778"/>
                    </a:lnTo>
                    <a:lnTo>
                      <a:pt x="276225" y="119545"/>
                    </a:lnTo>
                    <a:lnTo>
                      <a:pt x="276225" y="89661"/>
                    </a:lnTo>
                    <a:lnTo>
                      <a:pt x="0" y="89661"/>
                    </a:lnTo>
                    <a:lnTo>
                      <a:pt x="0" y="29883"/>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63" name="Google Shape;363;p18"/>
              <p:cNvSpPr/>
              <p:nvPr/>
            </p:nvSpPr>
            <p:spPr>
              <a:xfrm>
                <a:off x="6893179" y="4573651"/>
                <a:ext cx="336550" cy="120014"/>
              </a:xfrm>
              <a:custGeom>
                <a:avLst/>
                <a:gdLst/>
                <a:ahLst/>
                <a:cxnLst/>
                <a:rect l="l" t="t" r="r" b="b"/>
                <a:pathLst>
                  <a:path w="336550" h="120014" extrusionOk="0">
                    <a:moveTo>
                      <a:pt x="276225" y="0"/>
                    </a:moveTo>
                    <a:lnTo>
                      <a:pt x="276225" y="29844"/>
                    </a:lnTo>
                    <a:lnTo>
                      <a:pt x="0" y="29844"/>
                    </a:lnTo>
                    <a:lnTo>
                      <a:pt x="0" y="89662"/>
                    </a:lnTo>
                    <a:lnTo>
                      <a:pt x="276225" y="89662"/>
                    </a:lnTo>
                    <a:lnTo>
                      <a:pt x="276225" y="119506"/>
                    </a:lnTo>
                    <a:lnTo>
                      <a:pt x="336042" y="59690"/>
                    </a:lnTo>
                    <a:lnTo>
                      <a:pt x="276225"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64" name="Google Shape;364;p18"/>
              <p:cNvSpPr/>
              <p:nvPr/>
            </p:nvSpPr>
            <p:spPr>
              <a:xfrm>
                <a:off x="6893179" y="4573651"/>
                <a:ext cx="336550" cy="120014"/>
              </a:xfrm>
              <a:custGeom>
                <a:avLst/>
                <a:gdLst/>
                <a:ahLst/>
                <a:cxnLst/>
                <a:rect l="l" t="t" r="r" b="b"/>
                <a:pathLst>
                  <a:path w="336550" h="120014" extrusionOk="0">
                    <a:moveTo>
                      <a:pt x="0" y="29844"/>
                    </a:moveTo>
                    <a:lnTo>
                      <a:pt x="276225" y="29844"/>
                    </a:lnTo>
                    <a:lnTo>
                      <a:pt x="276225" y="0"/>
                    </a:lnTo>
                    <a:lnTo>
                      <a:pt x="336042" y="59690"/>
                    </a:lnTo>
                    <a:lnTo>
                      <a:pt x="276225" y="119506"/>
                    </a:lnTo>
                    <a:lnTo>
                      <a:pt x="276225" y="89662"/>
                    </a:lnTo>
                    <a:lnTo>
                      <a:pt x="0" y="89662"/>
                    </a:lnTo>
                    <a:lnTo>
                      <a:pt x="0" y="29844"/>
                    </a:lnTo>
                    <a:close/>
                  </a:path>
                </a:pathLst>
              </a:custGeom>
              <a:noFill/>
              <a:ln w="25375"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365" name="Google Shape;365;p18"/>
            <p:cNvGrpSpPr/>
            <p:nvPr/>
          </p:nvGrpSpPr>
          <p:grpSpPr>
            <a:xfrm>
              <a:off x="6898767" y="1632966"/>
              <a:ext cx="423799" cy="1616836"/>
              <a:chOff x="6898767" y="1632966"/>
              <a:chExt cx="423799" cy="1616836"/>
            </a:xfrm>
          </p:grpSpPr>
          <p:sp>
            <p:nvSpPr>
              <p:cNvPr id="366" name="Google Shape;366;p18"/>
              <p:cNvSpPr/>
              <p:nvPr/>
            </p:nvSpPr>
            <p:spPr>
              <a:xfrm>
                <a:off x="6898767" y="1711071"/>
                <a:ext cx="127000" cy="1513205"/>
              </a:xfrm>
              <a:custGeom>
                <a:avLst/>
                <a:gdLst/>
                <a:ahLst/>
                <a:cxnLst/>
                <a:rect l="l" t="t" r="r" b="b"/>
                <a:pathLst>
                  <a:path w="127000" h="1513205" extrusionOk="0">
                    <a:moveTo>
                      <a:pt x="0" y="1512951"/>
                    </a:moveTo>
                    <a:lnTo>
                      <a:pt x="127000" y="1512951"/>
                    </a:lnTo>
                    <a:lnTo>
                      <a:pt x="127000" y="0"/>
                    </a:lnTo>
                    <a:lnTo>
                      <a:pt x="0" y="0"/>
                    </a:lnTo>
                    <a:lnTo>
                      <a:pt x="0" y="1512951"/>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67" name="Google Shape;367;p18"/>
              <p:cNvSpPr/>
              <p:nvPr/>
            </p:nvSpPr>
            <p:spPr>
              <a:xfrm>
                <a:off x="6986016" y="2376805"/>
                <a:ext cx="336550" cy="120014"/>
              </a:xfrm>
              <a:custGeom>
                <a:avLst/>
                <a:gdLst/>
                <a:ahLst/>
                <a:cxnLst/>
                <a:rect l="l" t="t" r="r" b="b"/>
                <a:pathLst>
                  <a:path w="336550" h="120014" extrusionOk="0">
                    <a:moveTo>
                      <a:pt x="276351" y="0"/>
                    </a:moveTo>
                    <a:lnTo>
                      <a:pt x="276351" y="29845"/>
                    </a:lnTo>
                    <a:lnTo>
                      <a:pt x="0" y="29845"/>
                    </a:lnTo>
                    <a:lnTo>
                      <a:pt x="0" y="89662"/>
                    </a:lnTo>
                    <a:lnTo>
                      <a:pt x="276351" y="89662"/>
                    </a:lnTo>
                    <a:lnTo>
                      <a:pt x="276351" y="119507"/>
                    </a:lnTo>
                    <a:lnTo>
                      <a:pt x="336041" y="59817"/>
                    </a:lnTo>
                    <a:lnTo>
                      <a:pt x="276351"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68" name="Google Shape;368;p18"/>
              <p:cNvSpPr/>
              <p:nvPr/>
            </p:nvSpPr>
            <p:spPr>
              <a:xfrm>
                <a:off x="6986016" y="2376805"/>
                <a:ext cx="336550" cy="120014"/>
              </a:xfrm>
              <a:custGeom>
                <a:avLst/>
                <a:gdLst/>
                <a:ahLst/>
                <a:cxnLst/>
                <a:rect l="l" t="t" r="r" b="b"/>
                <a:pathLst>
                  <a:path w="336550" h="120014" extrusionOk="0">
                    <a:moveTo>
                      <a:pt x="0" y="29845"/>
                    </a:moveTo>
                    <a:lnTo>
                      <a:pt x="276351" y="29845"/>
                    </a:lnTo>
                    <a:lnTo>
                      <a:pt x="276351" y="0"/>
                    </a:lnTo>
                    <a:lnTo>
                      <a:pt x="336041" y="59817"/>
                    </a:lnTo>
                    <a:lnTo>
                      <a:pt x="276351" y="119507"/>
                    </a:lnTo>
                    <a:lnTo>
                      <a:pt x="276351" y="89662"/>
                    </a:lnTo>
                    <a:lnTo>
                      <a:pt x="0" y="89662"/>
                    </a:lnTo>
                    <a:lnTo>
                      <a:pt x="0" y="29845"/>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69" name="Google Shape;369;p18"/>
              <p:cNvSpPr/>
              <p:nvPr/>
            </p:nvSpPr>
            <p:spPr>
              <a:xfrm>
                <a:off x="6986016" y="3129788"/>
                <a:ext cx="336550" cy="120014"/>
              </a:xfrm>
              <a:custGeom>
                <a:avLst/>
                <a:gdLst/>
                <a:ahLst/>
                <a:cxnLst/>
                <a:rect l="l" t="t" r="r" b="b"/>
                <a:pathLst>
                  <a:path w="336550" h="120014" extrusionOk="0">
                    <a:moveTo>
                      <a:pt x="276351" y="0"/>
                    </a:moveTo>
                    <a:lnTo>
                      <a:pt x="276351" y="29845"/>
                    </a:lnTo>
                    <a:lnTo>
                      <a:pt x="0" y="29845"/>
                    </a:lnTo>
                    <a:lnTo>
                      <a:pt x="0" y="89662"/>
                    </a:lnTo>
                    <a:lnTo>
                      <a:pt x="276351" y="89662"/>
                    </a:lnTo>
                    <a:lnTo>
                      <a:pt x="276351" y="119507"/>
                    </a:lnTo>
                    <a:lnTo>
                      <a:pt x="336041" y="59689"/>
                    </a:lnTo>
                    <a:lnTo>
                      <a:pt x="276351"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70" name="Google Shape;370;p18"/>
              <p:cNvSpPr/>
              <p:nvPr/>
            </p:nvSpPr>
            <p:spPr>
              <a:xfrm>
                <a:off x="6986016" y="3129788"/>
                <a:ext cx="336550" cy="120014"/>
              </a:xfrm>
              <a:custGeom>
                <a:avLst/>
                <a:gdLst/>
                <a:ahLst/>
                <a:cxnLst/>
                <a:rect l="l" t="t" r="r" b="b"/>
                <a:pathLst>
                  <a:path w="336550" h="120014" extrusionOk="0">
                    <a:moveTo>
                      <a:pt x="0" y="29845"/>
                    </a:moveTo>
                    <a:lnTo>
                      <a:pt x="276351" y="29845"/>
                    </a:lnTo>
                    <a:lnTo>
                      <a:pt x="276351" y="0"/>
                    </a:lnTo>
                    <a:lnTo>
                      <a:pt x="336041" y="59689"/>
                    </a:lnTo>
                    <a:lnTo>
                      <a:pt x="276351" y="119507"/>
                    </a:lnTo>
                    <a:lnTo>
                      <a:pt x="276351" y="89662"/>
                    </a:lnTo>
                    <a:lnTo>
                      <a:pt x="0" y="89662"/>
                    </a:lnTo>
                    <a:lnTo>
                      <a:pt x="0" y="29845"/>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71" name="Google Shape;371;p18"/>
              <p:cNvSpPr/>
              <p:nvPr/>
            </p:nvSpPr>
            <p:spPr>
              <a:xfrm>
                <a:off x="6931279" y="1632966"/>
                <a:ext cx="336550" cy="120014"/>
              </a:xfrm>
              <a:custGeom>
                <a:avLst/>
                <a:gdLst/>
                <a:ahLst/>
                <a:cxnLst/>
                <a:rect l="l" t="t" r="r" b="b"/>
                <a:pathLst>
                  <a:path w="336550" h="120014" extrusionOk="0">
                    <a:moveTo>
                      <a:pt x="276225" y="0"/>
                    </a:moveTo>
                    <a:lnTo>
                      <a:pt x="276225" y="29845"/>
                    </a:lnTo>
                    <a:lnTo>
                      <a:pt x="0" y="29845"/>
                    </a:lnTo>
                    <a:lnTo>
                      <a:pt x="0" y="89662"/>
                    </a:lnTo>
                    <a:lnTo>
                      <a:pt x="276225" y="89662"/>
                    </a:lnTo>
                    <a:lnTo>
                      <a:pt x="276225" y="119507"/>
                    </a:lnTo>
                    <a:lnTo>
                      <a:pt x="336042" y="59689"/>
                    </a:lnTo>
                    <a:lnTo>
                      <a:pt x="276225"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72" name="Google Shape;372;p18"/>
              <p:cNvSpPr/>
              <p:nvPr/>
            </p:nvSpPr>
            <p:spPr>
              <a:xfrm>
                <a:off x="6931279" y="1632966"/>
                <a:ext cx="336550" cy="120014"/>
              </a:xfrm>
              <a:custGeom>
                <a:avLst/>
                <a:gdLst/>
                <a:ahLst/>
                <a:cxnLst/>
                <a:rect l="l" t="t" r="r" b="b"/>
                <a:pathLst>
                  <a:path w="336550" h="120014" extrusionOk="0">
                    <a:moveTo>
                      <a:pt x="0" y="29845"/>
                    </a:moveTo>
                    <a:lnTo>
                      <a:pt x="276225" y="29845"/>
                    </a:lnTo>
                    <a:lnTo>
                      <a:pt x="276225" y="0"/>
                    </a:lnTo>
                    <a:lnTo>
                      <a:pt x="336042" y="59689"/>
                    </a:lnTo>
                    <a:lnTo>
                      <a:pt x="276225" y="119507"/>
                    </a:lnTo>
                    <a:lnTo>
                      <a:pt x="276225" y="89662"/>
                    </a:lnTo>
                    <a:lnTo>
                      <a:pt x="0" y="89662"/>
                    </a:lnTo>
                    <a:lnTo>
                      <a:pt x="0" y="29845"/>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373" name="Google Shape;373;p18"/>
            <p:cNvGrpSpPr/>
            <p:nvPr/>
          </p:nvGrpSpPr>
          <p:grpSpPr>
            <a:xfrm>
              <a:off x="6492240" y="2475357"/>
              <a:ext cx="309245" cy="3029458"/>
              <a:chOff x="6492240" y="2475357"/>
              <a:chExt cx="309245" cy="3029458"/>
            </a:xfrm>
          </p:grpSpPr>
          <p:sp>
            <p:nvSpPr>
              <p:cNvPr id="374" name="Google Shape;374;p18"/>
              <p:cNvSpPr/>
              <p:nvPr/>
            </p:nvSpPr>
            <p:spPr>
              <a:xfrm>
                <a:off x="6492240" y="3905885"/>
                <a:ext cx="308610" cy="1598930"/>
              </a:xfrm>
              <a:custGeom>
                <a:avLst/>
                <a:gdLst/>
                <a:ahLst/>
                <a:cxnLst/>
                <a:rect l="l" t="t" r="r" b="b"/>
                <a:pathLst>
                  <a:path w="308609" h="1598929" extrusionOk="0">
                    <a:moveTo>
                      <a:pt x="77088" y="0"/>
                    </a:moveTo>
                    <a:lnTo>
                      <a:pt x="0" y="0"/>
                    </a:lnTo>
                    <a:lnTo>
                      <a:pt x="0" y="1560195"/>
                    </a:lnTo>
                    <a:lnTo>
                      <a:pt x="231393" y="1560195"/>
                    </a:lnTo>
                    <a:lnTo>
                      <a:pt x="231393" y="1598802"/>
                    </a:lnTo>
                    <a:lnTo>
                      <a:pt x="308610" y="1521586"/>
                    </a:lnTo>
                    <a:lnTo>
                      <a:pt x="231393" y="1444498"/>
                    </a:lnTo>
                    <a:lnTo>
                      <a:pt x="231393" y="1483105"/>
                    </a:lnTo>
                    <a:lnTo>
                      <a:pt x="77088" y="1483105"/>
                    </a:lnTo>
                    <a:lnTo>
                      <a:pt x="77088"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75" name="Google Shape;375;p18"/>
              <p:cNvSpPr/>
              <p:nvPr/>
            </p:nvSpPr>
            <p:spPr>
              <a:xfrm>
                <a:off x="6492240" y="3905885"/>
                <a:ext cx="308610" cy="1598930"/>
              </a:xfrm>
              <a:custGeom>
                <a:avLst/>
                <a:gdLst/>
                <a:ahLst/>
                <a:cxnLst/>
                <a:rect l="l" t="t" r="r" b="b"/>
                <a:pathLst>
                  <a:path w="308609" h="1598929" extrusionOk="0">
                    <a:moveTo>
                      <a:pt x="77088" y="0"/>
                    </a:moveTo>
                    <a:lnTo>
                      <a:pt x="77088" y="1483105"/>
                    </a:lnTo>
                    <a:lnTo>
                      <a:pt x="231393" y="1483105"/>
                    </a:lnTo>
                    <a:lnTo>
                      <a:pt x="231393" y="1444498"/>
                    </a:lnTo>
                    <a:lnTo>
                      <a:pt x="308610" y="1521586"/>
                    </a:lnTo>
                    <a:lnTo>
                      <a:pt x="231393" y="1598802"/>
                    </a:lnTo>
                    <a:lnTo>
                      <a:pt x="231393" y="1560195"/>
                    </a:lnTo>
                    <a:lnTo>
                      <a:pt x="0" y="1560195"/>
                    </a:lnTo>
                    <a:lnTo>
                      <a:pt x="0" y="0"/>
                    </a:lnTo>
                    <a:lnTo>
                      <a:pt x="77088" y="0"/>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76" name="Google Shape;376;p18"/>
              <p:cNvSpPr/>
              <p:nvPr/>
            </p:nvSpPr>
            <p:spPr>
              <a:xfrm>
                <a:off x="6492240" y="2475357"/>
                <a:ext cx="309245" cy="1443990"/>
              </a:xfrm>
              <a:custGeom>
                <a:avLst/>
                <a:gdLst/>
                <a:ahLst/>
                <a:cxnLst/>
                <a:rect l="l" t="t" r="r" b="b"/>
                <a:pathLst>
                  <a:path w="309245" h="1443989" extrusionOk="0">
                    <a:moveTo>
                      <a:pt x="231775" y="0"/>
                    </a:moveTo>
                    <a:lnTo>
                      <a:pt x="231775" y="38734"/>
                    </a:lnTo>
                    <a:lnTo>
                      <a:pt x="0" y="38734"/>
                    </a:lnTo>
                    <a:lnTo>
                      <a:pt x="0" y="1443481"/>
                    </a:lnTo>
                    <a:lnTo>
                      <a:pt x="77215" y="1443481"/>
                    </a:lnTo>
                    <a:lnTo>
                      <a:pt x="77215" y="115950"/>
                    </a:lnTo>
                    <a:lnTo>
                      <a:pt x="231775" y="115950"/>
                    </a:lnTo>
                    <a:lnTo>
                      <a:pt x="231775" y="154558"/>
                    </a:lnTo>
                    <a:lnTo>
                      <a:pt x="308990" y="77342"/>
                    </a:lnTo>
                    <a:lnTo>
                      <a:pt x="231775"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77" name="Google Shape;377;p18"/>
              <p:cNvSpPr/>
              <p:nvPr/>
            </p:nvSpPr>
            <p:spPr>
              <a:xfrm>
                <a:off x="6492240" y="2475357"/>
                <a:ext cx="309245" cy="1443990"/>
              </a:xfrm>
              <a:custGeom>
                <a:avLst/>
                <a:gdLst/>
                <a:ahLst/>
                <a:cxnLst/>
                <a:rect l="l" t="t" r="r" b="b"/>
                <a:pathLst>
                  <a:path w="309245" h="1443989" extrusionOk="0">
                    <a:moveTo>
                      <a:pt x="77215" y="1443481"/>
                    </a:moveTo>
                    <a:lnTo>
                      <a:pt x="77215" y="115950"/>
                    </a:lnTo>
                    <a:lnTo>
                      <a:pt x="231775" y="115950"/>
                    </a:lnTo>
                    <a:lnTo>
                      <a:pt x="231775" y="154558"/>
                    </a:lnTo>
                    <a:lnTo>
                      <a:pt x="308990" y="77342"/>
                    </a:lnTo>
                    <a:lnTo>
                      <a:pt x="231775" y="0"/>
                    </a:lnTo>
                    <a:lnTo>
                      <a:pt x="231775" y="38734"/>
                    </a:lnTo>
                    <a:lnTo>
                      <a:pt x="0" y="38734"/>
                    </a:lnTo>
                    <a:lnTo>
                      <a:pt x="0" y="1443481"/>
                    </a:lnTo>
                    <a:lnTo>
                      <a:pt x="77215" y="1443481"/>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378" name="Google Shape;378;p18"/>
            <p:cNvGrpSpPr/>
            <p:nvPr/>
          </p:nvGrpSpPr>
          <p:grpSpPr>
            <a:xfrm>
              <a:off x="1804416" y="3063087"/>
              <a:ext cx="1637919" cy="307365"/>
              <a:chOff x="1804416" y="3063087"/>
              <a:chExt cx="1637919" cy="307365"/>
            </a:xfrm>
          </p:grpSpPr>
          <p:sp>
            <p:nvSpPr>
              <p:cNvPr id="379" name="Google Shape;379;p18"/>
              <p:cNvSpPr/>
              <p:nvPr/>
            </p:nvSpPr>
            <p:spPr>
              <a:xfrm>
                <a:off x="2901315" y="3147441"/>
                <a:ext cx="541020" cy="158115"/>
              </a:xfrm>
              <a:custGeom>
                <a:avLst/>
                <a:gdLst/>
                <a:ahLst/>
                <a:cxnLst/>
                <a:rect l="l" t="t" r="r" b="b"/>
                <a:pathLst>
                  <a:path w="541020" h="158114" extrusionOk="0">
                    <a:moveTo>
                      <a:pt x="461645" y="0"/>
                    </a:moveTo>
                    <a:lnTo>
                      <a:pt x="461645" y="39370"/>
                    </a:lnTo>
                    <a:lnTo>
                      <a:pt x="0" y="39370"/>
                    </a:lnTo>
                    <a:lnTo>
                      <a:pt x="0" y="118237"/>
                    </a:lnTo>
                    <a:lnTo>
                      <a:pt x="461645" y="118237"/>
                    </a:lnTo>
                    <a:lnTo>
                      <a:pt x="461645" y="157734"/>
                    </a:lnTo>
                    <a:lnTo>
                      <a:pt x="540512" y="78867"/>
                    </a:lnTo>
                    <a:lnTo>
                      <a:pt x="461645"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80" name="Google Shape;380;p18"/>
              <p:cNvSpPr/>
              <p:nvPr/>
            </p:nvSpPr>
            <p:spPr>
              <a:xfrm>
                <a:off x="2901315" y="3147441"/>
                <a:ext cx="541020" cy="158115"/>
              </a:xfrm>
              <a:custGeom>
                <a:avLst/>
                <a:gdLst/>
                <a:ahLst/>
                <a:cxnLst/>
                <a:rect l="l" t="t" r="r" b="b"/>
                <a:pathLst>
                  <a:path w="541020" h="158114" extrusionOk="0">
                    <a:moveTo>
                      <a:pt x="540512" y="78867"/>
                    </a:moveTo>
                    <a:lnTo>
                      <a:pt x="461645" y="157734"/>
                    </a:lnTo>
                    <a:lnTo>
                      <a:pt x="461645" y="118237"/>
                    </a:lnTo>
                    <a:lnTo>
                      <a:pt x="0" y="118237"/>
                    </a:lnTo>
                    <a:lnTo>
                      <a:pt x="0" y="39370"/>
                    </a:lnTo>
                    <a:lnTo>
                      <a:pt x="461645" y="39370"/>
                    </a:lnTo>
                    <a:lnTo>
                      <a:pt x="461645" y="0"/>
                    </a:lnTo>
                    <a:lnTo>
                      <a:pt x="540512" y="78867"/>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pic>
            <p:nvPicPr>
              <p:cNvPr id="381" name="Google Shape;381;p18"/>
              <p:cNvPicPr preferRelativeResize="0"/>
              <p:nvPr/>
            </p:nvPicPr>
            <p:blipFill rotWithShape="1">
              <a:blip r:embed="rId17">
                <a:alphaModFix/>
              </a:blip>
              <a:srcRect/>
              <a:stretch/>
            </p:blipFill>
            <p:spPr>
              <a:xfrm>
                <a:off x="1804416" y="3063087"/>
                <a:ext cx="1104366" cy="307365"/>
              </a:xfrm>
              <a:prstGeom prst="rect">
                <a:avLst/>
              </a:prstGeom>
              <a:noFill/>
              <a:ln>
                <a:noFill/>
              </a:ln>
            </p:spPr>
          </p:pic>
        </p:grpSp>
        <p:grpSp>
          <p:nvGrpSpPr>
            <p:cNvPr id="382" name="Google Shape;382;p18"/>
            <p:cNvGrpSpPr/>
            <p:nvPr/>
          </p:nvGrpSpPr>
          <p:grpSpPr>
            <a:xfrm>
              <a:off x="2492248" y="2375280"/>
              <a:ext cx="2544318" cy="302895"/>
              <a:chOff x="2492248" y="2375280"/>
              <a:chExt cx="2544318" cy="302895"/>
            </a:xfrm>
          </p:grpSpPr>
          <p:sp>
            <p:nvSpPr>
              <p:cNvPr id="383" name="Google Shape;383;p18"/>
              <p:cNvSpPr/>
              <p:nvPr/>
            </p:nvSpPr>
            <p:spPr>
              <a:xfrm>
                <a:off x="3784346" y="2375280"/>
                <a:ext cx="1252220" cy="302895"/>
              </a:xfrm>
              <a:custGeom>
                <a:avLst/>
                <a:gdLst/>
                <a:ahLst/>
                <a:cxnLst/>
                <a:rect l="l" t="t" r="r" b="b"/>
                <a:pathLst>
                  <a:path w="1252220" h="302894" extrusionOk="0">
                    <a:moveTo>
                      <a:pt x="1176274" y="0"/>
                    </a:moveTo>
                    <a:lnTo>
                      <a:pt x="1100581" y="75819"/>
                    </a:lnTo>
                    <a:lnTo>
                      <a:pt x="1138427" y="75819"/>
                    </a:lnTo>
                    <a:lnTo>
                      <a:pt x="1138427" y="227203"/>
                    </a:lnTo>
                    <a:lnTo>
                      <a:pt x="0" y="227203"/>
                    </a:lnTo>
                    <a:lnTo>
                      <a:pt x="0" y="302895"/>
                    </a:lnTo>
                    <a:lnTo>
                      <a:pt x="1214119" y="302895"/>
                    </a:lnTo>
                    <a:lnTo>
                      <a:pt x="1214119" y="75819"/>
                    </a:lnTo>
                    <a:lnTo>
                      <a:pt x="1251965" y="75819"/>
                    </a:lnTo>
                    <a:lnTo>
                      <a:pt x="1176274"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84" name="Google Shape;384;p18"/>
              <p:cNvSpPr/>
              <p:nvPr/>
            </p:nvSpPr>
            <p:spPr>
              <a:xfrm>
                <a:off x="3784346" y="2375280"/>
                <a:ext cx="1252220" cy="302895"/>
              </a:xfrm>
              <a:custGeom>
                <a:avLst/>
                <a:gdLst/>
                <a:ahLst/>
                <a:cxnLst/>
                <a:rect l="l" t="t" r="r" b="b"/>
                <a:pathLst>
                  <a:path w="1252220" h="302894" extrusionOk="0">
                    <a:moveTo>
                      <a:pt x="0" y="227203"/>
                    </a:moveTo>
                    <a:lnTo>
                      <a:pt x="1138427" y="227203"/>
                    </a:lnTo>
                    <a:lnTo>
                      <a:pt x="1138427" y="75819"/>
                    </a:lnTo>
                    <a:lnTo>
                      <a:pt x="1100581" y="75819"/>
                    </a:lnTo>
                    <a:lnTo>
                      <a:pt x="1176274" y="0"/>
                    </a:lnTo>
                    <a:lnTo>
                      <a:pt x="1251965" y="75819"/>
                    </a:lnTo>
                    <a:lnTo>
                      <a:pt x="1214119" y="75819"/>
                    </a:lnTo>
                    <a:lnTo>
                      <a:pt x="1214119" y="302895"/>
                    </a:lnTo>
                    <a:lnTo>
                      <a:pt x="0" y="302895"/>
                    </a:lnTo>
                    <a:lnTo>
                      <a:pt x="0" y="227203"/>
                    </a:lnTo>
                    <a:close/>
                  </a:path>
                </a:pathLst>
              </a:custGeom>
              <a:noFill/>
              <a:ln w="25375"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85" name="Google Shape;385;p18"/>
              <p:cNvSpPr/>
              <p:nvPr/>
            </p:nvSpPr>
            <p:spPr>
              <a:xfrm>
                <a:off x="2492248" y="2375280"/>
                <a:ext cx="1313815" cy="302895"/>
              </a:xfrm>
              <a:custGeom>
                <a:avLst/>
                <a:gdLst/>
                <a:ahLst/>
                <a:cxnLst/>
                <a:rect l="l" t="t" r="r" b="b"/>
                <a:pathLst>
                  <a:path w="1313814" h="302894" extrusionOk="0">
                    <a:moveTo>
                      <a:pt x="75564" y="0"/>
                    </a:moveTo>
                    <a:lnTo>
                      <a:pt x="0" y="75692"/>
                    </a:lnTo>
                    <a:lnTo>
                      <a:pt x="37718" y="75692"/>
                    </a:lnTo>
                    <a:lnTo>
                      <a:pt x="37718" y="302514"/>
                    </a:lnTo>
                    <a:lnTo>
                      <a:pt x="1313434" y="302514"/>
                    </a:lnTo>
                    <a:lnTo>
                      <a:pt x="1313434" y="226822"/>
                    </a:lnTo>
                    <a:lnTo>
                      <a:pt x="113410" y="226822"/>
                    </a:lnTo>
                    <a:lnTo>
                      <a:pt x="113410" y="75692"/>
                    </a:lnTo>
                    <a:lnTo>
                      <a:pt x="151129" y="75692"/>
                    </a:lnTo>
                    <a:lnTo>
                      <a:pt x="75564"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86" name="Google Shape;386;p18"/>
              <p:cNvSpPr/>
              <p:nvPr/>
            </p:nvSpPr>
            <p:spPr>
              <a:xfrm>
                <a:off x="2492248" y="2375280"/>
                <a:ext cx="1313815" cy="302895"/>
              </a:xfrm>
              <a:custGeom>
                <a:avLst/>
                <a:gdLst/>
                <a:ahLst/>
                <a:cxnLst/>
                <a:rect l="l" t="t" r="r" b="b"/>
                <a:pathLst>
                  <a:path w="1313814" h="302894" extrusionOk="0">
                    <a:moveTo>
                      <a:pt x="1313434" y="226822"/>
                    </a:moveTo>
                    <a:lnTo>
                      <a:pt x="113410" y="226822"/>
                    </a:lnTo>
                    <a:lnTo>
                      <a:pt x="113410" y="75692"/>
                    </a:lnTo>
                    <a:lnTo>
                      <a:pt x="151129" y="75692"/>
                    </a:lnTo>
                    <a:lnTo>
                      <a:pt x="75564" y="0"/>
                    </a:lnTo>
                    <a:lnTo>
                      <a:pt x="0" y="75692"/>
                    </a:lnTo>
                    <a:lnTo>
                      <a:pt x="37718" y="75692"/>
                    </a:lnTo>
                    <a:lnTo>
                      <a:pt x="37718" y="302514"/>
                    </a:lnTo>
                    <a:lnTo>
                      <a:pt x="1313434" y="302514"/>
                    </a:lnTo>
                    <a:lnTo>
                      <a:pt x="1313434" y="226822"/>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387" name="Google Shape;387;p18"/>
            <p:cNvGrpSpPr/>
            <p:nvPr/>
          </p:nvGrpSpPr>
          <p:grpSpPr>
            <a:xfrm>
              <a:off x="2804667" y="3765041"/>
              <a:ext cx="1915159" cy="279019"/>
              <a:chOff x="2804667" y="3765041"/>
              <a:chExt cx="1915159" cy="279019"/>
            </a:xfrm>
          </p:grpSpPr>
          <p:sp>
            <p:nvSpPr>
              <p:cNvPr id="388" name="Google Shape;388;p18"/>
              <p:cNvSpPr/>
              <p:nvPr/>
            </p:nvSpPr>
            <p:spPr>
              <a:xfrm>
                <a:off x="2804667" y="3765041"/>
                <a:ext cx="1000760" cy="274320"/>
              </a:xfrm>
              <a:custGeom>
                <a:avLst/>
                <a:gdLst/>
                <a:ahLst/>
                <a:cxnLst/>
                <a:rect l="l" t="t" r="r" b="b"/>
                <a:pathLst>
                  <a:path w="1000760" h="274320" extrusionOk="0">
                    <a:moveTo>
                      <a:pt x="1000632" y="0"/>
                    </a:moveTo>
                    <a:lnTo>
                      <a:pt x="34289" y="0"/>
                    </a:lnTo>
                    <a:lnTo>
                      <a:pt x="34289" y="205739"/>
                    </a:lnTo>
                    <a:lnTo>
                      <a:pt x="0" y="205739"/>
                    </a:lnTo>
                    <a:lnTo>
                      <a:pt x="68580" y="274319"/>
                    </a:lnTo>
                    <a:lnTo>
                      <a:pt x="137159" y="205739"/>
                    </a:lnTo>
                    <a:lnTo>
                      <a:pt x="102869" y="205739"/>
                    </a:lnTo>
                    <a:lnTo>
                      <a:pt x="102869" y="68579"/>
                    </a:lnTo>
                    <a:lnTo>
                      <a:pt x="1000632" y="68579"/>
                    </a:lnTo>
                    <a:lnTo>
                      <a:pt x="1000632"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89" name="Google Shape;389;p18"/>
              <p:cNvSpPr/>
              <p:nvPr/>
            </p:nvSpPr>
            <p:spPr>
              <a:xfrm>
                <a:off x="2804667" y="3765041"/>
                <a:ext cx="1000760" cy="274320"/>
              </a:xfrm>
              <a:custGeom>
                <a:avLst/>
                <a:gdLst/>
                <a:ahLst/>
                <a:cxnLst/>
                <a:rect l="l" t="t" r="r" b="b"/>
                <a:pathLst>
                  <a:path w="1000760" h="274320" extrusionOk="0">
                    <a:moveTo>
                      <a:pt x="1000632" y="68579"/>
                    </a:moveTo>
                    <a:lnTo>
                      <a:pt x="102869" y="68579"/>
                    </a:lnTo>
                    <a:lnTo>
                      <a:pt x="102869" y="205739"/>
                    </a:lnTo>
                    <a:lnTo>
                      <a:pt x="137159" y="205739"/>
                    </a:lnTo>
                    <a:lnTo>
                      <a:pt x="68580" y="274319"/>
                    </a:lnTo>
                    <a:lnTo>
                      <a:pt x="0" y="205739"/>
                    </a:lnTo>
                    <a:lnTo>
                      <a:pt x="34289" y="205739"/>
                    </a:lnTo>
                    <a:lnTo>
                      <a:pt x="34289" y="0"/>
                    </a:lnTo>
                    <a:lnTo>
                      <a:pt x="1000632" y="0"/>
                    </a:lnTo>
                    <a:lnTo>
                      <a:pt x="1000632" y="68579"/>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90" name="Google Shape;390;p18"/>
              <p:cNvSpPr/>
              <p:nvPr/>
            </p:nvSpPr>
            <p:spPr>
              <a:xfrm>
                <a:off x="3718432" y="3769740"/>
                <a:ext cx="1001394" cy="274320"/>
              </a:xfrm>
              <a:custGeom>
                <a:avLst/>
                <a:gdLst/>
                <a:ahLst/>
                <a:cxnLst/>
                <a:rect l="l" t="t" r="r" b="b"/>
                <a:pathLst>
                  <a:path w="1001395" h="274320" extrusionOk="0">
                    <a:moveTo>
                      <a:pt x="966977" y="0"/>
                    </a:moveTo>
                    <a:lnTo>
                      <a:pt x="0" y="0"/>
                    </a:lnTo>
                    <a:lnTo>
                      <a:pt x="0" y="68579"/>
                    </a:lnTo>
                    <a:lnTo>
                      <a:pt x="898397" y="68579"/>
                    </a:lnTo>
                    <a:lnTo>
                      <a:pt x="898397" y="205739"/>
                    </a:lnTo>
                    <a:lnTo>
                      <a:pt x="864107" y="205739"/>
                    </a:lnTo>
                    <a:lnTo>
                      <a:pt x="932688" y="274319"/>
                    </a:lnTo>
                    <a:lnTo>
                      <a:pt x="1001267" y="205739"/>
                    </a:lnTo>
                    <a:lnTo>
                      <a:pt x="966977" y="205739"/>
                    </a:lnTo>
                    <a:lnTo>
                      <a:pt x="966977"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91" name="Google Shape;391;p18"/>
              <p:cNvSpPr/>
              <p:nvPr/>
            </p:nvSpPr>
            <p:spPr>
              <a:xfrm>
                <a:off x="3718432" y="3769740"/>
                <a:ext cx="1001394" cy="274320"/>
              </a:xfrm>
              <a:custGeom>
                <a:avLst/>
                <a:gdLst/>
                <a:ahLst/>
                <a:cxnLst/>
                <a:rect l="l" t="t" r="r" b="b"/>
                <a:pathLst>
                  <a:path w="1001395" h="274320" extrusionOk="0">
                    <a:moveTo>
                      <a:pt x="0" y="68579"/>
                    </a:moveTo>
                    <a:lnTo>
                      <a:pt x="898397" y="68579"/>
                    </a:lnTo>
                    <a:lnTo>
                      <a:pt x="898397" y="205739"/>
                    </a:lnTo>
                    <a:lnTo>
                      <a:pt x="864107" y="205739"/>
                    </a:lnTo>
                    <a:lnTo>
                      <a:pt x="932688" y="274319"/>
                    </a:lnTo>
                    <a:lnTo>
                      <a:pt x="1001267" y="205739"/>
                    </a:lnTo>
                    <a:lnTo>
                      <a:pt x="966977" y="205739"/>
                    </a:lnTo>
                    <a:lnTo>
                      <a:pt x="966977" y="0"/>
                    </a:lnTo>
                    <a:lnTo>
                      <a:pt x="0" y="0"/>
                    </a:lnTo>
                    <a:lnTo>
                      <a:pt x="0" y="68579"/>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392" name="Google Shape;392;p18"/>
            <p:cNvGrpSpPr/>
            <p:nvPr/>
          </p:nvGrpSpPr>
          <p:grpSpPr>
            <a:xfrm>
              <a:off x="2874264" y="5055869"/>
              <a:ext cx="1789049" cy="148844"/>
              <a:chOff x="2874264" y="5055869"/>
              <a:chExt cx="1789049" cy="148844"/>
            </a:xfrm>
          </p:grpSpPr>
          <p:sp>
            <p:nvSpPr>
              <p:cNvPr id="393" name="Google Shape;393;p18"/>
              <p:cNvSpPr/>
              <p:nvPr/>
            </p:nvSpPr>
            <p:spPr>
              <a:xfrm>
                <a:off x="2874264" y="5055869"/>
                <a:ext cx="894715" cy="148590"/>
              </a:xfrm>
              <a:custGeom>
                <a:avLst/>
                <a:gdLst/>
                <a:ahLst/>
                <a:cxnLst/>
                <a:rect l="l" t="t" r="r" b="b"/>
                <a:pathLst>
                  <a:path w="894714" h="148589" extrusionOk="0">
                    <a:moveTo>
                      <a:pt x="894334" y="74930"/>
                    </a:moveTo>
                    <a:lnTo>
                      <a:pt x="74041" y="74930"/>
                    </a:lnTo>
                    <a:lnTo>
                      <a:pt x="74041" y="0"/>
                    </a:lnTo>
                    <a:lnTo>
                      <a:pt x="0" y="0"/>
                    </a:lnTo>
                    <a:lnTo>
                      <a:pt x="0" y="74930"/>
                    </a:lnTo>
                    <a:lnTo>
                      <a:pt x="0" y="148590"/>
                    </a:lnTo>
                    <a:lnTo>
                      <a:pt x="894334" y="148590"/>
                    </a:lnTo>
                    <a:lnTo>
                      <a:pt x="894334" y="7493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94" name="Google Shape;394;p18"/>
              <p:cNvSpPr/>
              <p:nvPr/>
            </p:nvSpPr>
            <p:spPr>
              <a:xfrm>
                <a:off x="2874264" y="5056123"/>
                <a:ext cx="894715" cy="148590"/>
              </a:xfrm>
              <a:custGeom>
                <a:avLst/>
                <a:gdLst/>
                <a:ahLst/>
                <a:cxnLst/>
                <a:rect l="l" t="t" r="r" b="b"/>
                <a:pathLst>
                  <a:path w="894714" h="148589" extrusionOk="0">
                    <a:moveTo>
                      <a:pt x="0" y="0"/>
                    </a:moveTo>
                    <a:lnTo>
                      <a:pt x="74041" y="0"/>
                    </a:lnTo>
                    <a:lnTo>
                      <a:pt x="74041" y="74040"/>
                    </a:lnTo>
                    <a:lnTo>
                      <a:pt x="894334" y="74040"/>
                    </a:lnTo>
                    <a:lnTo>
                      <a:pt x="894334" y="148081"/>
                    </a:lnTo>
                    <a:lnTo>
                      <a:pt x="0" y="148081"/>
                    </a:lnTo>
                    <a:lnTo>
                      <a:pt x="0" y="0"/>
                    </a:lnTo>
                    <a:close/>
                  </a:path>
                </a:pathLst>
              </a:custGeom>
              <a:noFill/>
              <a:ln w="2855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95" name="Google Shape;395;p18"/>
              <p:cNvSpPr/>
              <p:nvPr/>
            </p:nvSpPr>
            <p:spPr>
              <a:xfrm>
                <a:off x="3768598" y="5060949"/>
                <a:ext cx="894715" cy="138430"/>
              </a:xfrm>
              <a:custGeom>
                <a:avLst/>
                <a:gdLst/>
                <a:ahLst/>
                <a:cxnLst/>
                <a:rect l="l" t="t" r="r" b="b"/>
                <a:pathLst>
                  <a:path w="894714" h="138429" extrusionOk="0">
                    <a:moveTo>
                      <a:pt x="894334" y="0"/>
                    </a:moveTo>
                    <a:lnTo>
                      <a:pt x="824992" y="0"/>
                    </a:lnTo>
                    <a:lnTo>
                      <a:pt x="824992" y="69850"/>
                    </a:lnTo>
                    <a:lnTo>
                      <a:pt x="0" y="69850"/>
                    </a:lnTo>
                    <a:lnTo>
                      <a:pt x="0" y="138430"/>
                    </a:lnTo>
                    <a:lnTo>
                      <a:pt x="894334" y="138430"/>
                    </a:lnTo>
                    <a:lnTo>
                      <a:pt x="894334" y="69850"/>
                    </a:lnTo>
                    <a:lnTo>
                      <a:pt x="894334"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96" name="Google Shape;396;p18"/>
              <p:cNvSpPr/>
              <p:nvPr/>
            </p:nvSpPr>
            <p:spPr>
              <a:xfrm>
                <a:off x="3768598" y="5060949"/>
                <a:ext cx="894715" cy="139065"/>
              </a:xfrm>
              <a:custGeom>
                <a:avLst/>
                <a:gdLst/>
                <a:ahLst/>
                <a:cxnLst/>
                <a:rect l="l" t="t" r="r" b="b"/>
                <a:pathLst>
                  <a:path w="894714" h="139064" extrusionOk="0">
                    <a:moveTo>
                      <a:pt x="894334" y="0"/>
                    </a:moveTo>
                    <a:lnTo>
                      <a:pt x="824991" y="0"/>
                    </a:lnTo>
                    <a:lnTo>
                      <a:pt x="824991" y="69214"/>
                    </a:lnTo>
                    <a:lnTo>
                      <a:pt x="0" y="69214"/>
                    </a:lnTo>
                    <a:lnTo>
                      <a:pt x="0" y="138556"/>
                    </a:lnTo>
                    <a:lnTo>
                      <a:pt x="894334" y="138556"/>
                    </a:lnTo>
                    <a:lnTo>
                      <a:pt x="894334" y="0"/>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sp>
          <p:nvSpPr>
            <p:cNvPr id="397" name="Google Shape;397;p18"/>
            <p:cNvSpPr txBox="1"/>
            <p:nvPr/>
          </p:nvSpPr>
          <p:spPr>
            <a:xfrm>
              <a:off x="143357" y="2285822"/>
              <a:ext cx="1310640" cy="711835"/>
            </a:xfrm>
            <a:prstGeom prst="rect">
              <a:avLst/>
            </a:prstGeom>
            <a:noFill/>
            <a:ln>
              <a:noFill/>
            </a:ln>
          </p:spPr>
          <p:txBody>
            <a:bodyPr spcFirstLastPara="1" wrap="square" lIns="0" tIns="12700" rIns="0" bIns="0" anchor="t" anchorCtr="0">
              <a:spAutoFit/>
            </a:bodyPr>
            <a:lstStyle/>
            <a:p>
              <a:pPr marL="12065" marR="5080" lvl="0" indent="33655" algn="ctr" rtl="0">
                <a:lnSpc>
                  <a:spcPct val="100000"/>
                </a:lnSpc>
                <a:spcBef>
                  <a:spcPts val="0"/>
                </a:spcBef>
                <a:spcAft>
                  <a:spcPts val="0"/>
                </a:spcAft>
                <a:buNone/>
              </a:pPr>
              <a:r>
                <a:rPr lang="en-US" sz="900" b="1">
                  <a:solidFill>
                    <a:srgbClr val="389E0E"/>
                  </a:solidFill>
                  <a:latin typeface="Arial"/>
                  <a:ea typeface="Arial"/>
                  <a:cs typeface="Arial"/>
                  <a:sym typeface="Arial"/>
                </a:rPr>
                <a:t>ĐỊNH LƯỢNG VÀ BÁO CÁO PHÁT THẢI KHÍ NHÀ KÍNH CHO TỔ CHỨC THEO TIÊU CHUẨN ISO 14069:2013</a:t>
              </a:r>
              <a:endParaRPr sz="900">
                <a:solidFill>
                  <a:schemeClr val="dk1"/>
                </a:solidFill>
                <a:latin typeface="Arial"/>
                <a:ea typeface="Arial"/>
                <a:cs typeface="Arial"/>
                <a:sym typeface="Arial"/>
              </a:endParaRPr>
            </a:p>
          </p:txBody>
        </p:sp>
        <p:sp>
          <p:nvSpPr>
            <p:cNvPr id="398" name="Google Shape;398;p18"/>
            <p:cNvSpPr txBox="1"/>
            <p:nvPr/>
          </p:nvSpPr>
          <p:spPr>
            <a:xfrm rot="-5400000">
              <a:off x="6058694" y="3147339"/>
              <a:ext cx="524510" cy="290830"/>
            </a:xfrm>
            <a:prstGeom prst="rect">
              <a:avLst/>
            </a:prstGeom>
            <a:noFill/>
            <a:ln>
              <a:noFill/>
            </a:ln>
          </p:spPr>
          <p:txBody>
            <a:bodyPr spcFirstLastPara="1" wrap="square" lIns="0" tIns="1900" rIns="0" bIns="0" anchor="t" anchorCtr="0">
              <a:spAutoFit/>
            </a:bodyPr>
            <a:lstStyle/>
            <a:p>
              <a:pPr marL="12700" marR="5080" lvl="0" indent="42545" algn="l" rtl="0">
                <a:lnSpc>
                  <a:spcPct val="100000"/>
                </a:lnSpc>
                <a:spcBef>
                  <a:spcPts val="0"/>
                </a:spcBef>
                <a:spcAft>
                  <a:spcPts val="0"/>
                </a:spcAft>
                <a:buNone/>
              </a:pPr>
              <a:r>
                <a:rPr lang="en-US" sz="900" b="1">
                  <a:solidFill>
                    <a:srgbClr val="389E0E"/>
                  </a:solidFill>
                  <a:latin typeface="Arial"/>
                  <a:ea typeface="Arial"/>
                  <a:cs typeface="Arial"/>
                  <a:sym typeface="Arial"/>
                </a:rPr>
                <a:t>TÍN CHỈ CARBON</a:t>
              </a:r>
              <a:endParaRPr sz="900">
                <a:solidFill>
                  <a:schemeClr val="dk1"/>
                </a:solidFill>
                <a:latin typeface="Arial"/>
                <a:ea typeface="Arial"/>
                <a:cs typeface="Arial"/>
                <a:sym typeface="Arial"/>
              </a:endParaRPr>
            </a:p>
          </p:txBody>
        </p:sp>
        <p:sp>
          <p:nvSpPr>
            <p:cNvPr id="399" name="Google Shape;399;p18"/>
            <p:cNvSpPr txBox="1"/>
            <p:nvPr/>
          </p:nvSpPr>
          <p:spPr>
            <a:xfrm rot="-5400000">
              <a:off x="5868829" y="4717998"/>
              <a:ext cx="963930" cy="153670"/>
            </a:xfrm>
            <a:prstGeom prst="rect">
              <a:avLst/>
            </a:prstGeom>
            <a:noFill/>
            <a:ln>
              <a:noFill/>
            </a:ln>
          </p:spPr>
          <p:txBody>
            <a:bodyPr spcFirstLastPara="1" wrap="square" lIns="0" tIns="1900" rIns="0" bIns="0" anchor="t" anchorCtr="0">
              <a:spAutoFit/>
            </a:bodyPr>
            <a:lstStyle/>
            <a:p>
              <a:pPr marL="12700" marR="0" lvl="0" indent="0" algn="l" rtl="0">
                <a:lnSpc>
                  <a:spcPct val="100000"/>
                </a:lnSpc>
                <a:spcBef>
                  <a:spcPts val="0"/>
                </a:spcBef>
                <a:spcAft>
                  <a:spcPts val="0"/>
                </a:spcAft>
                <a:buNone/>
              </a:pPr>
              <a:r>
                <a:rPr lang="en-US" sz="900" b="1">
                  <a:solidFill>
                    <a:srgbClr val="389E0E"/>
                  </a:solidFill>
                  <a:latin typeface="Arial"/>
                  <a:ea typeface="Arial"/>
                  <a:cs typeface="Arial"/>
                  <a:sym typeface="Arial"/>
                </a:rPr>
                <a:t>GIẢM PHÁT THẢI</a:t>
              </a:r>
              <a:endParaRPr sz="900">
                <a:solidFill>
                  <a:schemeClr val="dk1"/>
                </a:solidFill>
                <a:latin typeface="Arial"/>
                <a:ea typeface="Arial"/>
                <a:cs typeface="Arial"/>
                <a:sym typeface="Arial"/>
              </a:endParaRPr>
            </a:p>
          </p:txBody>
        </p:sp>
        <p:sp>
          <p:nvSpPr>
            <p:cNvPr id="400" name="Google Shape;400;p18"/>
            <p:cNvSpPr txBox="1"/>
            <p:nvPr/>
          </p:nvSpPr>
          <p:spPr>
            <a:xfrm>
              <a:off x="1745360" y="2032508"/>
              <a:ext cx="1150620" cy="299720"/>
            </a:xfrm>
            <a:prstGeom prst="rect">
              <a:avLst/>
            </a:prstGeom>
            <a:noFill/>
            <a:ln>
              <a:noFill/>
            </a:ln>
          </p:spPr>
          <p:txBody>
            <a:bodyPr spcFirstLastPara="1" wrap="square" lIns="0" tIns="12700" rIns="0" bIns="0" anchor="t" anchorCtr="0">
              <a:spAutoFit/>
            </a:bodyPr>
            <a:lstStyle/>
            <a:p>
              <a:pPr marL="358140" marR="5080" lvl="0" indent="-346075" algn="l" rtl="0">
                <a:lnSpc>
                  <a:spcPct val="100000"/>
                </a:lnSpc>
                <a:spcBef>
                  <a:spcPts val="0"/>
                </a:spcBef>
                <a:spcAft>
                  <a:spcPts val="0"/>
                </a:spcAft>
                <a:buNone/>
              </a:pPr>
              <a:r>
                <a:rPr lang="en-US" sz="900" b="1">
                  <a:solidFill>
                    <a:srgbClr val="389E0E"/>
                  </a:solidFill>
                  <a:latin typeface="Arial"/>
                  <a:ea typeface="Arial"/>
                  <a:cs typeface="Arial"/>
                  <a:sym typeface="Arial"/>
                </a:rPr>
                <a:t>NHÃN MÔI TRƯỜNG LOẠI III</a:t>
              </a:r>
              <a:endParaRPr sz="900">
                <a:solidFill>
                  <a:schemeClr val="dk1"/>
                </a:solidFill>
                <a:latin typeface="Arial"/>
                <a:ea typeface="Arial"/>
                <a:cs typeface="Arial"/>
                <a:sym typeface="Arial"/>
              </a:endParaRPr>
            </a:p>
          </p:txBody>
        </p:sp>
        <p:sp>
          <p:nvSpPr>
            <p:cNvPr id="401" name="Google Shape;401;p18"/>
            <p:cNvSpPr txBox="1"/>
            <p:nvPr/>
          </p:nvSpPr>
          <p:spPr>
            <a:xfrm>
              <a:off x="4473066" y="2079497"/>
              <a:ext cx="1368425" cy="299720"/>
            </a:xfrm>
            <a:prstGeom prst="rect">
              <a:avLst/>
            </a:prstGeom>
            <a:noFill/>
            <a:ln>
              <a:noFill/>
            </a:ln>
          </p:spPr>
          <p:txBody>
            <a:bodyPr spcFirstLastPara="1" wrap="square" lIns="0" tIns="12700" rIns="0" bIns="0" anchor="t" anchorCtr="0">
              <a:spAutoFit/>
            </a:bodyPr>
            <a:lstStyle/>
            <a:p>
              <a:pPr marL="82550" marR="5080" lvl="0" indent="-70485" algn="l" rtl="0">
                <a:lnSpc>
                  <a:spcPct val="100000"/>
                </a:lnSpc>
                <a:spcBef>
                  <a:spcPts val="0"/>
                </a:spcBef>
                <a:spcAft>
                  <a:spcPts val="0"/>
                </a:spcAft>
                <a:buNone/>
              </a:pPr>
              <a:r>
                <a:rPr lang="en-US" sz="900" b="1">
                  <a:solidFill>
                    <a:srgbClr val="389E0E"/>
                  </a:solidFill>
                  <a:latin typeface="Arial"/>
                  <a:ea typeface="Arial"/>
                  <a:cs typeface="Arial"/>
                  <a:sym typeface="Arial"/>
                </a:rPr>
                <a:t>TIÊU CHUẨN SẢN PHẨM CRADLE TO CRADLE</a:t>
              </a:r>
              <a:endParaRPr sz="900">
                <a:solidFill>
                  <a:schemeClr val="dk1"/>
                </a:solidFill>
                <a:latin typeface="Arial"/>
                <a:ea typeface="Arial"/>
                <a:cs typeface="Arial"/>
                <a:sym typeface="Arial"/>
              </a:endParaRPr>
            </a:p>
          </p:txBody>
        </p:sp>
        <p:sp>
          <p:nvSpPr>
            <p:cNvPr id="402" name="Google Shape;402;p18"/>
            <p:cNvSpPr txBox="1"/>
            <p:nvPr/>
          </p:nvSpPr>
          <p:spPr>
            <a:xfrm>
              <a:off x="4274565" y="3305302"/>
              <a:ext cx="1345565" cy="437515"/>
            </a:xfrm>
            <a:prstGeom prst="rect">
              <a:avLst/>
            </a:prstGeom>
            <a:noFill/>
            <a:ln>
              <a:noFill/>
            </a:ln>
          </p:spPr>
          <p:txBody>
            <a:bodyPr spcFirstLastPara="1" wrap="square" lIns="0" tIns="12700" rIns="0" bIns="0" anchor="t" anchorCtr="0">
              <a:spAutoFit/>
            </a:bodyPr>
            <a:lstStyle/>
            <a:p>
              <a:pPr marL="12700" marR="5080" lvl="0" indent="634" algn="ctr" rtl="0">
                <a:lnSpc>
                  <a:spcPct val="100000"/>
                </a:lnSpc>
                <a:spcBef>
                  <a:spcPts val="0"/>
                </a:spcBef>
                <a:spcAft>
                  <a:spcPts val="0"/>
                </a:spcAft>
                <a:buNone/>
              </a:pPr>
              <a:r>
                <a:rPr lang="en-US" sz="900" b="1">
                  <a:solidFill>
                    <a:srgbClr val="389E0E"/>
                  </a:solidFill>
                  <a:latin typeface="Arial"/>
                  <a:ea typeface="Arial"/>
                  <a:cs typeface="Arial"/>
                  <a:sym typeface="Arial"/>
                </a:rPr>
                <a:t>VẾT CARBON CỦA SẢN PHẨM ISO 14067:2018 &amp; GHG PROTOCOL</a:t>
              </a:r>
              <a:endParaRPr sz="900">
                <a:solidFill>
                  <a:schemeClr val="dk1"/>
                </a:solidFill>
                <a:latin typeface="Arial"/>
                <a:ea typeface="Arial"/>
                <a:cs typeface="Arial"/>
                <a:sym typeface="Arial"/>
              </a:endParaRPr>
            </a:p>
          </p:txBody>
        </p:sp>
        <p:sp>
          <p:nvSpPr>
            <p:cNvPr id="403" name="Google Shape;403;p18"/>
            <p:cNvSpPr txBox="1"/>
            <p:nvPr/>
          </p:nvSpPr>
          <p:spPr>
            <a:xfrm>
              <a:off x="4107941" y="4659629"/>
              <a:ext cx="1317625" cy="299720"/>
            </a:xfrm>
            <a:prstGeom prst="rect">
              <a:avLst/>
            </a:prstGeom>
            <a:noFill/>
            <a:ln>
              <a:noFill/>
            </a:ln>
          </p:spPr>
          <p:txBody>
            <a:bodyPr spcFirstLastPara="1" wrap="square" lIns="0" tIns="12700" rIns="0" bIns="0" anchor="t" anchorCtr="0">
              <a:spAutoFit/>
            </a:bodyPr>
            <a:lstStyle/>
            <a:p>
              <a:pPr marL="12700" marR="5080" lvl="0" indent="51435" algn="l" rtl="0">
                <a:lnSpc>
                  <a:spcPct val="100000"/>
                </a:lnSpc>
                <a:spcBef>
                  <a:spcPts val="0"/>
                </a:spcBef>
                <a:spcAft>
                  <a:spcPts val="0"/>
                </a:spcAft>
                <a:buNone/>
              </a:pPr>
              <a:r>
                <a:rPr lang="en-US" sz="900" b="1">
                  <a:solidFill>
                    <a:srgbClr val="389E0E"/>
                  </a:solidFill>
                  <a:latin typeface="Arial"/>
                  <a:ea typeface="Arial"/>
                  <a:cs typeface="Arial"/>
                  <a:sym typeface="Arial"/>
                </a:rPr>
                <a:t>TRUNG HOÀ CARBON THEO ISO 14068-1:2023</a:t>
              </a:r>
              <a:endParaRPr sz="900">
                <a:solidFill>
                  <a:schemeClr val="dk1"/>
                </a:solidFill>
                <a:latin typeface="Arial"/>
                <a:ea typeface="Arial"/>
                <a:cs typeface="Arial"/>
                <a:sym typeface="Arial"/>
              </a:endParaRPr>
            </a:p>
          </p:txBody>
        </p:sp>
        <p:sp>
          <p:nvSpPr>
            <p:cNvPr id="404" name="Google Shape;404;p18"/>
            <p:cNvSpPr txBox="1"/>
            <p:nvPr/>
          </p:nvSpPr>
          <p:spPr>
            <a:xfrm>
              <a:off x="2076450" y="4618735"/>
              <a:ext cx="1343660" cy="436880"/>
            </a:xfrm>
            <a:prstGeom prst="rect">
              <a:avLst/>
            </a:prstGeom>
            <a:noFill/>
            <a:ln>
              <a:noFill/>
            </a:ln>
          </p:spPr>
          <p:txBody>
            <a:bodyPr spcFirstLastPara="1" wrap="square" lIns="0" tIns="12700" rIns="0" bIns="0" anchor="t" anchorCtr="0">
              <a:spAutoFit/>
            </a:bodyPr>
            <a:lstStyle/>
            <a:p>
              <a:pPr marL="12700" marR="5080" lvl="0" indent="-1270" algn="ctr" rtl="0">
                <a:lnSpc>
                  <a:spcPct val="100000"/>
                </a:lnSpc>
                <a:spcBef>
                  <a:spcPts val="0"/>
                </a:spcBef>
                <a:spcAft>
                  <a:spcPts val="0"/>
                </a:spcAft>
                <a:buNone/>
              </a:pPr>
              <a:r>
                <a:rPr lang="en-US" sz="900" b="1">
                  <a:solidFill>
                    <a:srgbClr val="389E0E"/>
                  </a:solidFill>
                  <a:latin typeface="Arial"/>
                  <a:ea typeface="Arial"/>
                  <a:cs typeface="Arial"/>
                  <a:sym typeface="Arial"/>
                </a:rPr>
                <a:t>TRUNG HÒA CARBON THEO TIÊU CHUẨN PAS 2060:2014</a:t>
              </a:r>
              <a:endParaRPr sz="900">
                <a:solidFill>
                  <a:schemeClr val="dk1"/>
                </a:solidFill>
                <a:latin typeface="Arial"/>
                <a:ea typeface="Arial"/>
                <a:cs typeface="Arial"/>
                <a:sym typeface="Arial"/>
              </a:endParaRPr>
            </a:p>
          </p:txBody>
        </p:sp>
        <p:sp>
          <p:nvSpPr>
            <p:cNvPr id="405" name="Google Shape;405;p18"/>
            <p:cNvSpPr txBox="1"/>
            <p:nvPr/>
          </p:nvSpPr>
          <p:spPr>
            <a:xfrm>
              <a:off x="2959989" y="6181750"/>
              <a:ext cx="181673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rgbClr val="389E0E"/>
                  </a:solidFill>
                  <a:latin typeface="Arial"/>
                  <a:ea typeface="Arial"/>
                  <a:cs typeface="Arial"/>
                  <a:sym typeface="Arial"/>
                </a:rPr>
                <a:t>LỘ TRÌNH NET ZERO THEO SBTi</a:t>
              </a:r>
              <a:endParaRPr sz="900">
                <a:solidFill>
                  <a:schemeClr val="dk1"/>
                </a:solidFill>
                <a:latin typeface="Arial"/>
                <a:ea typeface="Arial"/>
                <a:cs typeface="Arial"/>
                <a:sym typeface="Arial"/>
              </a:endParaRPr>
            </a:p>
          </p:txBody>
        </p:sp>
        <p:sp>
          <p:nvSpPr>
            <p:cNvPr id="406" name="Google Shape;406;p18"/>
            <p:cNvSpPr txBox="1"/>
            <p:nvPr/>
          </p:nvSpPr>
          <p:spPr>
            <a:xfrm>
              <a:off x="875487" y="3613784"/>
              <a:ext cx="1820545" cy="436880"/>
            </a:xfrm>
            <a:prstGeom prst="rect">
              <a:avLst/>
            </a:prstGeom>
            <a:noFill/>
            <a:ln>
              <a:noFill/>
            </a:ln>
          </p:spPr>
          <p:txBody>
            <a:bodyPr spcFirstLastPara="1" wrap="square" lIns="0" tIns="12700" rIns="0" bIns="0" anchor="t" anchorCtr="0">
              <a:spAutoFit/>
            </a:bodyPr>
            <a:lstStyle/>
            <a:p>
              <a:pPr marL="12065" marR="5080" lvl="0" indent="31750" algn="ctr" rtl="0">
                <a:lnSpc>
                  <a:spcPct val="100000"/>
                </a:lnSpc>
                <a:spcBef>
                  <a:spcPts val="0"/>
                </a:spcBef>
                <a:spcAft>
                  <a:spcPts val="0"/>
                </a:spcAft>
                <a:buNone/>
              </a:pPr>
              <a:r>
                <a:rPr lang="en-US" sz="900" b="1">
                  <a:solidFill>
                    <a:srgbClr val="389E0E"/>
                  </a:solidFill>
                  <a:latin typeface="Arial"/>
                  <a:ea typeface="Arial"/>
                  <a:cs typeface="Arial"/>
                  <a:sym typeface="Arial"/>
                </a:rPr>
                <a:t>ĐỊNH LƯỢNG, KIỂM KÊ VÀ BÁO CÁO KHÍ NHÀ KÍNH THEO ISO 14064-1:2018 &amp; GHG PROTOCOL</a:t>
              </a:r>
              <a:endParaRPr sz="900">
                <a:solidFill>
                  <a:schemeClr val="dk1"/>
                </a:solidFill>
                <a:latin typeface="Arial"/>
                <a:ea typeface="Arial"/>
                <a:cs typeface="Arial"/>
                <a:sym typeface="Arial"/>
              </a:endParaRPr>
            </a:p>
          </p:txBody>
        </p:sp>
        <p:grpSp>
          <p:nvGrpSpPr>
            <p:cNvPr id="407" name="Google Shape;407;p18"/>
            <p:cNvGrpSpPr/>
            <p:nvPr/>
          </p:nvGrpSpPr>
          <p:grpSpPr>
            <a:xfrm>
              <a:off x="736714" y="3008502"/>
              <a:ext cx="302260" cy="342900"/>
              <a:chOff x="736714" y="3008502"/>
              <a:chExt cx="302260" cy="342900"/>
            </a:xfrm>
          </p:grpSpPr>
          <p:sp>
            <p:nvSpPr>
              <p:cNvPr id="408" name="Google Shape;408;p18"/>
              <p:cNvSpPr/>
              <p:nvPr/>
            </p:nvSpPr>
            <p:spPr>
              <a:xfrm>
                <a:off x="736714" y="3008502"/>
                <a:ext cx="302260" cy="342900"/>
              </a:xfrm>
              <a:custGeom>
                <a:avLst/>
                <a:gdLst/>
                <a:ahLst/>
                <a:cxnLst/>
                <a:rect l="l" t="t" r="r" b="b"/>
                <a:pathLst>
                  <a:path w="302259" h="342900" extrusionOk="0">
                    <a:moveTo>
                      <a:pt x="75437" y="0"/>
                    </a:moveTo>
                    <a:lnTo>
                      <a:pt x="0" y="0"/>
                    </a:lnTo>
                    <a:lnTo>
                      <a:pt x="0" y="305181"/>
                    </a:lnTo>
                    <a:lnTo>
                      <a:pt x="226313" y="305181"/>
                    </a:lnTo>
                    <a:lnTo>
                      <a:pt x="226313" y="342900"/>
                    </a:lnTo>
                    <a:lnTo>
                      <a:pt x="301752" y="267462"/>
                    </a:lnTo>
                    <a:lnTo>
                      <a:pt x="226313" y="192024"/>
                    </a:lnTo>
                    <a:lnTo>
                      <a:pt x="226313" y="229743"/>
                    </a:lnTo>
                    <a:lnTo>
                      <a:pt x="75437" y="229743"/>
                    </a:lnTo>
                    <a:lnTo>
                      <a:pt x="75437"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409" name="Google Shape;409;p18"/>
              <p:cNvSpPr/>
              <p:nvPr/>
            </p:nvSpPr>
            <p:spPr>
              <a:xfrm>
                <a:off x="736714" y="3008502"/>
                <a:ext cx="302260" cy="342900"/>
              </a:xfrm>
              <a:custGeom>
                <a:avLst/>
                <a:gdLst/>
                <a:ahLst/>
                <a:cxnLst/>
                <a:rect l="l" t="t" r="r" b="b"/>
                <a:pathLst>
                  <a:path w="302259" h="342900" extrusionOk="0">
                    <a:moveTo>
                      <a:pt x="75437" y="0"/>
                    </a:moveTo>
                    <a:lnTo>
                      <a:pt x="75437" y="229743"/>
                    </a:lnTo>
                    <a:lnTo>
                      <a:pt x="226313" y="229743"/>
                    </a:lnTo>
                    <a:lnTo>
                      <a:pt x="226313" y="192024"/>
                    </a:lnTo>
                    <a:lnTo>
                      <a:pt x="301752" y="267462"/>
                    </a:lnTo>
                    <a:lnTo>
                      <a:pt x="226313" y="342900"/>
                    </a:lnTo>
                    <a:lnTo>
                      <a:pt x="226313" y="305181"/>
                    </a:lnTo>
                    <a:lnTo>
                      <a:pt x="0" y="305181"/>
                    </a:lnTo>
                    <a:lnTo>
                      <a:pt x="0" y="0"/>
                    </a:lnTo>
                    <a:lnTo>
                      <a:pt x="75437" y="0"/>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410" name="Google Shape;410;p18"/>
            <p:cNvGrpSpPr/>
            <p:nvPr/>
          </p:nvGrpSpPr>
          <p:grpSpPr>
            <a:xfrm>
              <a:off x="3647566" y="5199507"/>
              <a:ext cx="158115" cy="336550"/>
              <a:chOff x="3647566" y="5199507"/>
              <a:chExt cx="158115" cy="336550"/>
            </a:xfrm>
          </p:grpSpPr>
          <p:sp>
            <p:nvSpPr>
              <p:cNvPr id="411" name="Google Shape;411;p18"/>
              <p:cNvSpPr/>
              <p:nvPr/>
            </p:nvSpPr>
            <p:spPr>
              <a:xfrm>
                <a:off x="3647566" y="5199507"/>
                <a:ext cx="158115" cy="336550"/>
              </a:xfrm>
              <a:custGeom>
                <a:avLst/>
                <a:gdLst/>
                <a:ahLst/>
                <a:cxnLst/>
                <a:rect l="l" t="t" r="r" b="b"/>
                <a:pathLst>
                  <a:path w="158114" h="336550" extrusionOk="0">
                    <a:moveTo>
                      <a:pt x="118237" y="0"/>
                    </a:moveTo>
                    <a:lnTo>
                      <a:pt x="39370" y="0"/>
                    </a:lnTo>
                    <a:lnTo>
                      <a:pt x="39370" y="257302"/>
                    </a:lnTo>
                    <a:lnTo>
                      <a:pt x="0" y="257302"/>
                    </a:lnTo>
                    <a:lnTo>
                      <a:pt x="78867" y="336169"/>
                    </a:lnTo>
                    <a:lnTo>
                      <a:pt x="157734" y="257302"/>
                    </a:lnTo>
                    <a:lnTo>
                      <a:pt x="118237" y="257302"/>
                    </a:lnTo>
                    <a:lnTo>
                      <a:pt x="118237"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412" name="Google Shape;412;p18"/>
              <p:cNvSpPr/>
              <p:nvPr/>
            </p:nvSpPr>
            <p:spPr>
              <a:xfrm>
                <a:off x="3647566" y="5199507"/>
                <a:ext cx="158115" cy="336550"/>
              </a:xfrm>
              <a:custGeom>
                <a:avLst/>
                <a:gdLst/>
                <a:ahLst/>
                <a:cxnLst/>
                <a:rect l="l" t="t" r="r" b="b"/>
                <a:pathLst>
                  <a:path w="158114" h="336550" extrusionOk="0">
                    <a:moveTo>
                      <a:pt x="118237" y="0"/>
                    </a:moveTo>
                    <a:lnTo>
                      <a:pt x="118237" y="257302"/>
                    </a:lnTo>
                    <a:lnTo>
                      <a:pt x="157734" y="257302"/>
                    </a:lnTo>
                    <a:lnTo>
                      <a:pt x="78867" y="336169"/>
                    </a:lnTo>
                    <a:lnTo>
                      <a:pt x="0" y="257302"/>
                    </a:lnTo>
                    <a:lnTo>
                      <a:pt x="39370" y="257302"/>
                    </a:lnTo>
                    <a:lnTo>
                      <a:pt x="39370" y="0"/>
                    </a:lnTo>
                    <a:lnTo>
                      <a:pt x="118237" y="0"/>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413" name="Google Shape;413;p18"/>
            <p:cNvGrpSpPr/>
            <p:nvPr/>
          </p:nvGrpSpPr>
          <p:grpSpPr>
            <a:xfrm>
              <a:off x="3686175" y="3600703"/>
              <a:ext cx="120014" cy="234950"/>
              <a:chOff x="3686175" y="3600703"/>
              <a:chExt cx="120014" cy="234950"/>
            </a:xfrm>
          </p:grpSpPr>
          <p:pic>
            <p:nvPicPr>
              <p:cNvPr id="414" name="Google Shape;414;p18"/>
              <p:cNvPicPr preferRelativeResize="0"/>
              <p:nvPr/>
            </p:nvPicPr>
            <p:blipFill rotWithShape="1">
              <a:blip r:embed="rId18">
                <a:alphaModFix/>
              </a:blip>
              <a:srcRect/>
              <a:stretch/>
            </p:blipFill>
            <p:spPr>
              <a:xfrm>
                <a:off x="3686175" y="3600703"/>
                <a:ext cx="119507" cy="234823"/>
              </a:xfrm>
              <a:prstGeom prst="rect">
                <a:avLst/>
              </a:prstGeom>
              <a:noFill/>
              <a:ln>
                <a:noFill/>
              </a:ln>
            </p:spPr>
          </p:pic>
          <p:sp>
            <p:nvSpPr>
              <p:cNvPr id="415" name="Google Shape;415;p18"/>
              <p:cNvSpPr/>
              <p:nvPr/>
            </p:nvSpPr>
            <p:spPr>
              <a:xfrm>
                <a:off x="3686175" y="3600703"/>
                <a:ext cx="120014" cy="234950"/>
              </a:xfrm>
              <a:custGeom>
                <a:avLst/>
                <a:gdLst/>
                <a:ahLst/>
                <a:cxnLst/>
                <a:rect l="l" t="t" r="r" b="b"/>
                <a:pathLst>
                  <a:path w="120014" h="234950" extrusionOk="0">
                    <a:moveTo>
                      <a:pt x="89662" y="0"/>
                    </a:moveTo>
                    <a:lnTo>
                      <a:pt x="89662" y="175006"/>
                    </a:lnTo>
                    <a:lnTo>
                      <a:pt x="119507" y="175006"/>
                    </a:lnTo>
                    <a:lnTo>
                      <a:pt x="59816" y="234823"/>
                    </a:lnTo>
                    <a:lnTo>
                      <a:pt x="0" y="175006"/>
                    </a:lnTo>
                    <a:lnTo>
                      <a:pt x="29845" y="175006"/>
                    </a:lnTo>
                    <a:lnTo>
                      <a:pt x="29845" y="0"/>
                    </a:lnTo>
                    <a:lnTo>
                      <a:pt x="89662" y="0"/>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416" name="Google Shape;416;p18"/>
            <p:cNvGrpSpPr/>
            <p:nvPr/>
          </p:nvGrpSpPr>
          <p:grpSpPr>
            <a:xfrm>
              <a:off x="4162178" y="2965140"/>
              <a:ext cx="2375020" cy="1313362"/>
              <a:chOff x="4162178" y="2965140"/>
              <a:chExt cx="2375020" cy="1313362"/>
            </a:xfrm>
          </p:grpSpPr>
          <p:sp>
            <p:nvSpPr>
              <p:cNvPr id="417" name="Google Shape;417;p18"/>
              <p:cNvSpPr/>
              <p:nvPr/>
            </p:nvSpPr>
            <p:spPr>
              <a:xfrm>
                <a:off x="5280533" y="4135627"/>
                <a:ext cx="1256665" cy="142875"/>
              </a:xfrm>
              <a:custGeom>
                <a:avLst/>
                <a:gdLst/>
                <a:ahLst/>
                <a:cxnLst/>
                <a:rect l="l" t="t" r="r" b="b"/>
                <a:pathLst>
                  <a:path w="1256665" h="142875" extrusionOk="0">
                    <a:moveTo>
                      <a:pt x="71374" y="0"/>
                    </a:moveTo>
                    <a:lnTo>
                      <a:pt x="0" y="71374"/>
                    </a:lnTo>
                    <a:lnTo>
                      <a:pt x="71374" y="142875"/>
                    </a:lnTo>
                    <a:lnTo>
                      <a:pt x="71374" y="107188"/>
                    </a:lnTo>
                    <a:lnTo>
                      <a:pt x="1256664" y="107188"/>
                    </a:lnTo>
                    <a:lnTo>
                      <a:pt x="1256664" y="35687"/>
                    </a:lnTo>
                    <a:lnTo>
                      <a:pt x="71374" y="35687"/>
                    </a:lnTo>
                    <a:lnTo>
                      <a:pt x="71374"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418" name="Google Shape;418;p18"/>
              <p:cNvSpPr/>
              <p:nvPr/>
            </p:nvSpPr>
            <p:spPr>
              <a:xfrm>
                <a:off x="5280533" y="4135627"/>
                <a:ext cx="1256665" cy="142875"/>
              </a:xfrm>
              <a:custGeom>
                <a:avLst/>
                <a:gdLst/>
                <a:ahLst/>
                <a:cxnLst/>
                <a:rect l="l" t="t" r="r" b="b"/>
                <a:pathLst>
                  <a:path w="1256665" h="142875" extrusionOk="0">
                    <a:moveTo>
                      <a:pt x="0" y="71374"/>
                    </a:moveTo>
                    <a:lnTo>
                      <a:pt x="71374" y="0"/>
                    </a:lnTo>
                    <a:lnTo>
                      <a:pt x="71374" y="35687"/>
                    </a:lnTo>
                    <a:lnTo>
                      <a:pt x="1256664" y="35687"/>
                    </a:lnTo>
                    <a:lnTo>
                      <a:pt x="1256664" y="107188"/>
                    </a:lnTo>
                    <a:lnTo>
                      <a:pt x="71374" y="107188"/>
                    </a:lnTo>
                    <a:lnTo>
                      <a:pt x="71374" y="142875"/>
                    </a:lnTo>
                    <a:lnTo>
                      <a:pt x="0" y="71374"/>
                    </a:lnTo>
                    <a:close/>
                  </a:path>
                </a:pathLst>
              </a:custGeom>
              <a:noFill/>
              <a:ln w="25400"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pic>
            <p:nvPicPr>
              <p:cNvPr id="419" name="Google Shape;419;p18"/>
              <p:cNvPicPr preferRelativeResize="0"/>
              <p:nvPr/>
            </p:nvPicPr>
            <p:blipFill rotWithShape="1">
              <a:blip r:embed="rId19">
                <a:alphaModFix/>
              </a:blip>
              <a:srcRect/>
              <a:stretch/>
            </p:blipFill>
            <p:spPr>
              <a:xfrm>
                <a:off x="4162178" y="2965140"/>
                <a:ext cx="1252587" cy="314168"/>
              </a:xfrm>
              <a:prstGeom prst="rect">
                <a:avLst/>
              </a:prstGeom>
              <a:noFill/>
              <a:ln>
                <a:noFill/>
              </a:ln>
            </p:spPr>
          </p:pic>
        </p:grpSp>
        <p:sp>
          <p:nvSpPr>
            <p:cNvPr id="420" name="Google Shape;420;p18"/>
            <p:cNvSpPr txBox="1"/>
            <p:nvPr/>
          </p:nvSpPr>
          <p:spPr>
            <a:xfrm>
              <a:off x="3273297" y="2070861"/>
              <a:ext cx="865505" cy="4368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rgbClr val="389E0E"/>
                  </a:solidFill>
                  <a:latin typeface="Arial"/>
                  <a:ea typeface="Arial"/>
                  <a:cs typeface="Arial"/>
                  <a:sym typeface="Arial"/>
                </a:rPr>
                <a:t>ISO 14021:2016</a:t>
              </a:r>
              <a:endParaRPr sz="90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US" sz="900" b="1">
                  <a:solidFill>
                    <a:srgbClr val="389E0E"/>
                  </a:solidFill>
                  <a:latin typeface="Arial"/>
                  <a:ea typeface="Arial"/>
                  <a:cs typeface="Arial"/>
                  <a:sym typeface="Arial"/>
                </a:rPr>
                <a:t>ISO 14025:</a:t>
              </a:r>
              <a:endParaRPr sz="90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US" sz="900" b="1">
                  <a:solidFill>
                    <a:srgbClr val="389E0E"/>
                  </a:solidFill>
                  <a:latin typeface="Arial"/>
                  <a:ea typeface="Arial"/>
                  <a:cs typeface="Arial"/>
                  <a:sym typeface="Arial"/>
                </a:rPr>
                <a:t>2006</a:t>
              </a:r>
              <a:endParaRPr sz="900">
                <a:solidFill>
                  <a:schemeClr val="dk1"/>
                </a:solidFill>
                <a:latin typeface="Arial"/>
                <a:ea typeface="Arial"/>
                <a:cs typeface="Arial"/>
                <a:sym typeface="Arial"/>
              </a:endParaRPr>
            </a:p>
          </p:txBody>
        </p:sp>
        <p:pic>
          <p:nvPicPr>
            <p:cNvPr id="421" name="Google Shape;421;p18"/>
            <p:cNvPicPr preferRelativeResize="0"/>
            <p:nvPr/>
          </p:nvPicPr>
          <p:blipFill rotWithShape="1">
            <a:blip r:embed="rId20">
              <a:alphaModFix/>
            </a:blip>
            <a:srcRect/>
            <a:stretch/>
          </p:blipFill>
          <p:spPr>
            <a:xfrm>
              <a:off x="3444436" y="1520847"/>
              <a:ext cx="556771" cy="442699"/>
            </a:xfrm>
            <a:prstGeom prst="rect">
              <a:avLst/>
            </a:prstGeom>
            <a:noFill/>
            <a:ln>
              <a:noFill/>
            </a:ln>
          </p:spPr>
        </p:pic>
        <p:sp>
          <p:nvSpPr>
            <p:cNvPr id="422" name="Google Shape;422;p18"/>
            <p:cNvSpPr txBox="1"/>
            <p:nvPr/>
          </p:nvSpPr>
          <p:spPr>
            <a:xfrm>
              <a:off x="8203183" y="5830925"/>
              <a:ext cx="727075" cy="14097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750" b="1">
                  <a:solidFill>
                    <a:srgbClr val="0D2061"/>
                  </a:solidFill>
                  <a:latin typeface="Arial"/>
                  <a:ea typeface="Arial"/>
                  <a:cs typeface="Arial"/>
                  <a:sym typeface="Arial"/>
                </a:rPr>
                <a:t>ISO 14046:2014</a:t>
              </a:r>
              <a:endParaRPr sz="750">
                <a:solidFill>
                  <a:schemeClr val="dk1"/>
                </a:solidFill>
                <a:latin typeface="Arial"/>
                <a:ea typeface="Arial"/>
                <a:cs typeface="Arial"/>
                <a:sym typeface="Arial"/>
              </a:endParaRPr>
            </a:p>
          </p:txBody>
        </p:sp>
        <p:pic>
          <p:nvPicPr>
            <p:cNvPr id="423" name="Google Shape;423;p18"/>
            <p:cNvPicPr preferRelativeResize="0"/>
            <p:nvPr/>
          </p:nvPicPr>
          <p:blipFill rotWithShape="1">
            <a:blip r:embed="rId21">
              <a:alphaModFix/>
            </a:blip>
            <a:srcRect/>
            <a:stretch/>
          </p:blipFill>
          <p:spPr>
            <a:xfrm>
              <a:off x="8254503" y="5377110"/>
              <a:ext cx="503044" cy="407155"/>
            </a:xfrm>
            <a:prstGeom prst="rect">
              <a:avLst/>
            </a:prstGeom>
            <a:noFill/>
            <a:ln>
              <a:noFill/>
            </a:ln>
          </p:spPr>
        </p:pic>
        <p:sp>
          <p:nvSpPr>
            <p:cNvPr id="424" name="Google Shape;424;p18"/>
            <p:cNvSpPr/>
            <p:nvPr/>
          </p:nvSpPr>
          <p:spPr>
            <a:xfrm>
              <a:off x="3740022" y="2629789"/>
              <a:ext cx="635" cy="216535"/>
            </a:xfrm>
            <a:custGeom>
              <a:avLst/>
              <a:gdLst/>
              <a:ahLst/>
              <a:cxnLst/>
              <a:rect l="l" t="t" r="r" b="b"/>
              <a:pathLst>
                <a:path w="635" h="216535" extrusionOk="0">
                  <a:moveTo>
                    <a:pt x="126" y="0"/>
                  </a:moveTo>
                  <a:lnTo>
                    <a:pt x="0" y="216535"/>
                  </a:lnTo>
                </a:path>
              </a:pathLst>
            </a:custGeom>
            <a:noFill/>
            <a:ln w="79375" cap="flat" cmpd="sng">
              <a:solidFill>
                <a:srgbClr val="92D0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sp>
        <p:nvSpPr>
          <p:cNvPr id="425" name="Google Shape;425;p18"/>
          <p:cNvSpPr txBox="1"/>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rgbClr val="FF0000"/>
                </a:solidFill>
                <a:latin typeface="Times New Roman"/>
                <a:ea typeface="Times New Roman"/>
                <a:cs typeface="Times New Roman"/>
                <a:sym typeface="Times New Roman"/>
              </a:rPr>
              <a:t>ISO VÀ CÁC TIÊU CHUẨN XANH KHÁC</a:t>
            </a:r>
            <a:endParaRPr sz="3000" b="1">
              <a:solidFill>
                <a:srgbClr val="FF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9"/>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432" name="Google Shape;432;p19"/>
          <p:cNvSpPr/>
          <p:nvPr/>
        </p:nvSpPr>
        <p:spPr>
          <a:xfrm>
            <a:off x="419100" y="1752600"/>
            <a:ext cx="8305800" cy="1277938"/>
          </a:xfrm>
          <a:prstGeom prst="rect">
            <a:avLst/>
          </a:prstGeom>
          <a:noFill/>
          <a:ln>
            <a:noFill/>
          </a:ln>
        </p:spPr>
        <p:txBody>
          <a:bodyPr spcFirstLastPara="1" wrap="square" lIns="91425" tIns="45700" rIns="91425" bIns="45700" anchor="t" anchorCtr="0">
            <a:spAutoFit/>
          </a:bodyPr>
          <a:lstStyle/>
          <a:p>
            <a:pPr marL="63500" marR="0" lvl="1" indent="0" algn="ctr" rtl="0">
              <a:lnSpc>
                <a:spcPct val="150000"/>
              </a:lnSpc>
              <a:spcBef>
                <a:spcPts val="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a:p>
            <a:pPr marL="63500" marR="0" lvl="1" indent="0" algn="ctr" rtl="0">
              <a:lnSpc>
                <a:spcPct val="150000"/>
              </a:lnSpc>
              <a:spcBef>
                <a:spcPts val="60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p:txBody>
      </p:sp>
      <p:sp>
        <p:nvSpPr>
          <p:cNvPr id="433" name="Google Shape;433;p19"/>
          <p:cNvSpPr txBox="1"/>
          <p:nvPr/>
        </p:nvSpPr>
        <p:spPr>
          <a:xfrm>
            <a:off x="152400" y="9525"/>
            <a:ext cx="88392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rgbClr val="FF0000"/>
                </a:solidFill>
                <a:latin typeface="Times New Roman"/>
                <a:ea typeface="Times New Roman"/>
                <a:cs typeface="Times New Roman"/>
                <a:sym typeface="Times New Roman"/>
              </a:rPr>
              <a:t>KIỂM KÊ PHÁT THẢI KHÍ NHÀ KÍNH</a:t>
            </a:r>
            <a:endParaRPr sz="3000" b="1">
              <a:solidFill>
                <a:srgbClr val="FF0000"/>
              </a:solidFill>
              <a:latin typeface="Times New Roman"/>
              <a:ea typeface="Times New Roman"/>
              <a:cs typeface="Times New Roman"/>
              <a:sym typeface="Times New Roman"/>
            </a:endParaRPr>
          </a:p>
        </p:txBody>
      </p:sp>
      <p:sp>
        <p:nvSpPr>
          <p:cNvPr id="434" name="Google Shape;434;p19"/>
          <p:cNvSpPr/>
          <p:nvPr/>
        </p:nvSpPr>
        <p:spPr>
          <a:xfrm>
            <a:off x="504" y="1025522"/>
            <a:ext cx="9144000" cy="1502968"/>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Kiểm kê khí nhà kính và báo cáo mức giảm phát thải là yêu cầu cần tuân thủ theo Luật Bảo vệ Môi trường năm 2020, có tính chất bắt buộc đối với các cơ sở có mức phát thải cao nằm trong danh mục quy định và nhằm kiểm soát phát thải khí nhà kính. </a:t>
            </a:r>
            <a:endParaRPr/>
          </a:p>
        </p:txBody>
      </p:sp>
      <p:pic>
        <p:nvPicPr>
          <p:cNvPr id="435" name="Google Shape;435;p19"/>
          <p:cNvPicPr preferRelativeResize="0"/>
          <p:nvPr/>
        </p:nvPicPr>
        <p:blipFill rotWithShape="1">
          <a:blip r:embed="rId3">
            <a:alphaModFix/>
          </a:blip>
          <a:srcRect/>
          <a:stretch/>
        </p:blipFill>
        <p:spPr>
          <a:xfrm>
            <a:off x="-9525" y="2429669"/>
            <a:ext cx="9143496" cy="441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1219200" y="685800"/>
            <a:ext cx="5486400" cy="563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000"/>
              <a:t>CẤU TRÚC TRÌNH BÀY</a:t>
            </a:r>
            <a:endParaRPr sz="3000"/>
          </a:p>
        </p:txBody>
      </p:sp>
      <p:sp>
        <p:nvSpPr>
          <p:cNvPr id="200" name="Google Shape;200;p2"/>
          <p:cNvSpPr/>
          <p:nvPr/>
        </p:nvSpPr>
        <p:spPr>
          <a:xfrm>
            <a:off x="152400" y="1676401"/>
            <a:ext cx="8991600" cy="3276600"/>
          </a:xfrm>
          <a:prstGeom prst="rect">
            <a:avLst/>
          </a:prstGeom>
          <a:noFill/>
          <a:ln>
            <a:noFill/>
          </a:ln>
        </p:spPr>
        <p:txBody>
          <a:bodyPr spcFirstLastPara="1" wrap="square" lIns="91425" tIns="45700" rIns="91425" bIns="45700" anchor="t" anchorCtr="0">
            <a:noAutofit/>
          </a:bodyPr>
          <a:lstStyle/>
          <a:p>
            <a:pPr marL="631825" marR="0" lvl="0" indent="-514350" algn="l" rtl="0">
              <a:lnSpc>
                <a:spcPct val="140000"/>
              </a:lnSpc>
              <a:spcBef>
                <a:spcPts val="0"/>
              </a:spcBef>
              <a:spcAft>
                <a:spcPts val="0"/>
              </a:spcAft>
              <a:buClr>
                <a:srgbClr val="0070C0"/>
              </a:buClr>
              <a:buSzPts val="2400"/>
              <a:buFont typeface="Times New Roman"/>
              <a:buAutoNum type="romanUcPeriod"/>
            </a:pPr>
            <a:r>
              <a:rPr lang="en-US" sz="2400" dirty="0">
                <a:solidFill>
                  <a:srgbClr val="0070C0"/>
                </a:solidFill>
                <a:latin typeface="Times New Roman"/>
                <a:ea typeface="Times New Roman"/>
                <a:cs typeface="Times New Roman"/>
                <a:sym typeface="Times New Roman"/>
              </a:rPr>
              <a:t>CHUYỂN ĐỔI XANH - CƠ HỘI VÀ THÁCH THỨC CHO DOANH NGHIỆP VIỆT NAM</a:t>
            </a:r>
            <a:endParaRPr dirty="0"/>
          </a:p>
          <a:p>
            <a:pPr marL="631825" marR="0" lvl="0" indent="-514350" algn="l" rtl="0">
              <a:lnSpc>
                <a:spcPct val="140000"/>
              </a:lnSpc>
              <a:spcBef>
                <a:spcPts val="1200"/>
              </a:spcBef>
              <a:spcAft>
                <a:spcPts val="0"/>
              </a:spcAft>
              <a:buClr>
                <a:srgbClr val="0070C0"/>
              </a:buClr>
              <a:buSzPts val="2400"/>
              <a:buFont typeface="Times New Roman"/>
              <a:buAutoNum type="romanUcPeriod"/>
            </a:pPr>
            <a:r>
              <a:rPr lang="en-US" sz="2400" dirty="0">
                <a:solidFill>
                  <a:srgbClr val="0070C0"/>
                </a:solidFill>
                <a:latin typeface="Times New Roman"/>
                <a:ea typeface="Times New Roman"/>
                <a:cs typeface="Times New Roman"/>
                <a:sym typeface="Times New Roman"/>
              </a:rPr>
              <a:t>CHUẨN MỰC XANH QUỐC TẾ VÀ QUY PHẠM PHÁP LUẬT VIỆT NAM - HÀNH LANG CHO DOANH NGHIỆP</a:t>
            </a:r>
          </a:p>
          <a:p>
            <a:pPr marL="631825" indent="-514350">
              <a:lnSpc>
                <a:spcPct val="140000"/>
              </a:lnSpc>
              <a:spcBef>
                <a:spcPts val="1200"/>
              </a:spcBef>
              <a:buClr>
                <a:srgbClr val="0070C0"/>
              </a:buClr>
              <a:buSzPts val="2400"/>
              <a:buFont typeface="Times New Roman"/>
              <a:buAutoNum type="romanUcPeriod"/>
            </a:pPr>
            <a:r>
              <a:rPr lang="en-US" sz="2400" dirty="0">
                <a:solidFill>
                  <a:srgbClr val="0070C0"/>
                </a:solidFill>
                <a:latin typeface="Times New Roman"/>
                <a:cs typeface="Times New Roman"/>
                <a:sym typeface="Times New Roman"/>
              </a:rPr>
              <a:t>KẾT LUẬN VÀ KHUYẾN NGHỊ.</a:t>
            </a:r>
            <a:endParaRPr sz="2400" dirty="0">
              <a:solidFill>
                <a:srgbClr val="0070C0"/>
              </a:solidFill>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0"/>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442" name="Google Shape;442;p20"/>
          <p:cNvSpPr/>
          <p:nvPr/>
        </p:nvSpPr>
        <p:spPr>
          <a:xfrm>
            <a:off x="419100" y="1752600"/>
            <a:ext cx="8305800" cy="1277938"/>
          </a:xfrm>
          <a:prstGeom prst="rect">
            <a:avLst/>
          </a:prstGeom>
          <a:noFill/>
          <a:ln>
            <a:noFill/>
          </a:ln>
        </p:spPr>
        <p:txBody>
          <a:bodyPr spcFirstLastPara="1" wrap="square" lIns="91425" tIns="45700" rIns="91425" bIns="45700" anchor="t" anchorCtr="0">
            <a:spAutoFit/>
          </a:bodyPr>
          <a:lstStyle/>
          <a:p>
            <a:pPr marL="63500" marR="0" lvl="1" indent="0" algn="ctr" rtl="0">
              <a:lnSpc>
                <a:spcPct val="150000"/>
              </a:lnSpc>
              <a:spcBef>
                <a:spcPts val="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a:p>
            <a:pPr marL="63500" marR="0" lvl="1" indent="0" algn="ctr" rtl="0">
              <a:lnSpc>
                <a:spcPct val="150000"/>
              </a:lnSpc>
              <a:spcBef>
                <a:spcPts val="60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p:txBody>
      </p:sp>
      <p:sp>
        <p:nvSpPr>
          <p:cNvPr id="443" name="Google Shape;443;p20"/>
          <p:cNvSpPr txBox="1"/>
          <p:nvPr/>
        </p:nvSpPr>
        <p:spPr>
          <a:xfrm>
            <a:off x="142875" y="0"/>
            <a:ext cx="88392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rgbClr val="FF0000"/>
                </a:solidFill>
                <a:latin typeface="Times New Roman"/>
                <a:ea typeface="Times New Roman"/>
                <a:cs typeface="Times New Roman"/>
                <a:sym typeface="Times New Roman"/>
              </a:rPr>
              <a:t>KIỂM KÊ PHÁT THẢI KHÍ NHÀ KÍNH (tiếp)</a:t>
            </a:r>
            <a:endParaRPr sz="3000" b="1">
              <a:solidFill>
                <a:srgbClr val="FF0000"/>
              </a:solidFill>
              <a:latin typeface="Times New Roman"/>
              <a:ea typeface="Times New Roman"/>
              <a:cs typeface="Times New Roman"/>
              <a:sym typeface="Times New Roman"/>
            </a:endParaRPr>
          </a:p>
        </p:txBody>
      </p:sp>
      <p:pic>
        <p:nvPicPr>
          <p:cNvPr id="444" name="Google Shape;444;p20"/>
          <p:cNvPicPr preferRelativeResize="0"/>
          <p:nvPr/>
        </p:nvPicPr>
        <p:blipFill rotWithShape="1">
          <a:blip r:embed="rId3">
            <a:alphaModFix/>
          </a:blip>
          <a:srcRect/>
          <a:stretch/>
        </p:blipFill>
        <p:spPr>
          <a:xfrm>
            <a:off x="0" y="609600"/>
            <a:ext cx="9144000" cy="6248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451" name="Google Shape;451;p21"/>
          <p:cNvSpPr/>
          <p:nvPr/>
        </p:nvSpPr>
        <p:spPr>
          <a:xfrm>
            <a:off x="419100" y="1752600"/>
            <a:ext cx="8305800" cy="1277938"/>
          </a:xfrm>
          <a:prstGeom prst="rect">
            <a:avLst/>
          </a:prstGeom>
          <a:noFill/>
          <a:ln>
            <a:noFill/>
          </a:ln>
        </p:spPr>
        <p:txBody>
          <a:bodyPr spcFirstLastPara="1" wrap="square" lIns="91425" tIns="45700" rIns="91425" bIns="45700" anchor="t" anchorCtr="0">
            <a:spAutoFit/>
          </a:bodyPr>
          <a:lstStyle/>
          <a:p>
            <a:pPr marL="63500" marR="0" lvl="1" indent="0" algn="ctr" rtl="0">
              <a:lnSpc>
                <a:spcPct val="150000"/>
              </a:lnSpc>
              <a:spcBef>
                <a:spcPts val="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a:p>
            <a:pPr marL="63500" marR="0" lvl="1" indent="0" algn="ctr" rtl="0">
              <a:lnSpc>
                <a:spcPct val="150000"/>
              </a:lnSpc>
              <a:spcBef>
                <a:spcPts val="60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p:txBody>
      </p:sp>
      <p:sp>
        <p:nvSpPr>
          <p:cNvPr id="452" name="Google Shape;452;p21"/>
          <p:cNvSpPr txBox="1"/>
          <p:nvPr/>
        </p:nvSpPr>
        <p:spPr>
          <a:xfrm>
            <a:off x="142875" y="0"/>
            <a:ext cx="88392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rgbClr val="FF0000"/>
                </a:solidFill>
                <a:latin typeface="Times New Roman"/>
                <a:ea typeface="Times New Roman"/>
                <a:cs typeface="Times New Roman"/>
                <a:sym typeface="Times New Roman"/>
              </a:rPr>
              <a:t>KIỂM KÊ PHÁT THẢI KHÍ NHÀ KÍNH (tiếp)</a:t>
            </a:r>
            <a:endParaRPr sz="3000" b="1">
              <a:solidFill>
                <a:srgbClr val="FF0000"/>
              </a:solidFill>
              <a:latin typeface="Times New Roman"/>
              <a:ea typeface="Times New Roman"/>
              <a:cs typeface="Times New Roman"/>
              <a:sym typeface="Times New Roman"/>
            </a:endParaRPr>
          </a:p>
        </p:txBody>
      </p:sp>
      <p:pic>
        <p:nvPicPr>
          <p:cNvPr id="453" name="Google Shape;453;p21"/>
          <p:cNvPicPr preferRelativeResize="0"/>
          <p:nvPr/>
        </p:nvPicPr>
        <p:blipFill rotWithShape="1">
          <a:blip r:embed="rId3">
            <a:alphaModFix/>
          </a:blip>
          <a:srcRect/>
          <a:stretch/>
        </p:blipFill>
        <p:spPr>
          <a:xfrm>
            <a:off x="0" y="685799"/>
            <a:ext cx="9144000" cy="6172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2"/>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460" name="Google Shape;460;p22"/>
          <p:cNvSpPr/>
          <p:nvPr/>
        </p:nvSpPr>
        <p:spPr>
          <a:xfrm>
            <a:off x="419100" y="1752600"/>
            <a:ext cx="8305800" cy="1277938"/>
          </a:xfrm>
          <a:prstGeom prst="rect">
            <a:avLst/>
          </a:prstGeom>
          <a:noFill/>
          <a:ln>
            <a:noFill/>
          </a:ln>
        </p:spPr>
        <p:txBody>
          <a:bodyPr spcFirstLastPara="1" wrap="square" lIns="91425" tIns="45700" rIns="91425" bIns="45700" anchor="t" anchorCtr="0">
            <a:spAutoFit/>
          </a:bodyPr>
          <a:lstStyle/>
          <a:p>
            <a:pPr marL="63500" marR="0" lvl="1" indent="0" algn="ctr" rtl="0">
              <a:lnSpc>
                <a:spcPct val="150000"/>
              </a:lnSpc>
              <a:spcBef>
                <a:spcPts val="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a:p>
            <a:pPr marL="63500" marR="0" lvl="1" indent="0" algn="ctr" rtl="0">
              <a:lnSpc>
                <a:spcPct val="150000"/>
              </a:lnSpc>
              <a:spcBef>
                <a:spcPts val="600"/>
              </a:spcBef>
              <a:spcAft>
                <a:spcPts val="0"/>
              </a:spcAft>
              <a:buClr>
                <a:schemeClr val="dk1"/>
              </a:buClr>
              <a:buSzPts val="2400"/>
              <a:buFont typeface="Noto Sans Symbols"/>
              <a:buNone/>
            </a:pPr>
            <a:endParaRPr sz="2400" b="1" i="0" u="none" strike="noStrike" cap="none">
              <a:solidFill>
                <a:schemeClr val="dk1"/>
              </a:solidFill>
              <a:latin typeface="Times New Roman"/>
              <a:ea typeface="Times New Roman"/>
              <a:cs typeface="Times New Roman"/>
              <a:sym typeface="Times New Roman"/>
            </a:endParaRPr>
          </a:p>
        </p:txBody>
      </p:sp>
      <p:sp>
        <p:nvSpPr>
          <p:cNvPr id="461" name="Google Shape;461;p22"/>
          <p:cNvSpPr txBox="1"/>
          <p:nvPr/>
        </p:nvSpPr>
        <p:spPr>
          <a:xfrm>
            <a:off x="0" y="9525"/>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HẠN NGẠCH PHÁT THẢI KNK CỦA DOANH NGHIỆP</a:t>
            </a:r>
            <a:endParaRPr sz="2800" b="1">
              <a:solidFill>
                <a:srgbClr val="FF0000"/>
              </a:solidFill>
              <a:latin typeface="Times New Roman"/>
              <a:ea typeface="Times New Roman"/>
              <a:cs typeface="Times New Roman"/>
              <a:sym typeface="Times New Roman"/>
            </a:endParaRPr>
          </a:p>
        </p:txBody>
      </p:sp>
      <p:sp>
        <p:nvSpPr>
          <p:cNvPr id="462" name="Google Shape;462;p22"/>
          <p:cNvSpPr/>
          <p:nvPr/>
        </p:nvSpPr>
        <p:spPr>
          <a:xfrm>
            <a:off x="0" y="835026"/>
            <a:ext cx="9144000" cy="2898773"/>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Các cơ sở phát thải khí nhà kính phải thực hiện kiểm kê khí nhà kính thuộc danh mục quy định của Chính Phủ được phân bổ hạn ngạch phát thải khí nhà kính và có quyền trao đổi, mua bán trên thị trường các-bon trong nước.</a:t>
            </a:r>
            <a:endParaRPr sz="2300">
              <a:solidFill>
                <a:srgbClr val="0070C0"/>
              </a:solidFill>
              <a:latin typeface="Times New Roman"/>
              <a:ea typeface="Times New Roman"/>
              <a:cs typeface="Times New Roman"/>
              <a:sym typeface="Times New Roman"/>
            </a:endParaRPr>
          </a:p>
          <a:p>
            <a:pPr marL="727075" marR="0" lvl="0" indent="-609600" algn="just" rtl="0">
              <a:spcBef>
                <a:spcPts val="0"/>
              </a:spcBef>
              <a:spcAft>
                <a:spcPts val="0"/>
              </a:spcAft>
              <a:buClr>
                <a:srgbClr val="0070C0"/>
              </a:buClr>
              <a:buSzPts val="2300"/>
              <a:buFont typeface="Noto Sans Symbols"/>
              <a:buChar char="❑"/>
            </a:pPr>
            <a:r>
              <a:rPr lang="en-US" sz="2300">
                <a:solidFill>
                  <a:srgbClr val="0070C0"/>
                </a:solidFill>
                <a:latin typeface="Times New Roman"/>
                <a:ea typeface="Times New Roman"/>
                <a:cs typeface="Times New Roman"/>
                <a:sym typeface="Times New Roman"/>
              </a:rPr>
              <a:t>Cơ sở phát thải khí nhà kính chỉ được phát thải khí nhà kính trong hạn ngạch đã được phân bổ; trường hợp có nhu cầu phát thải vượt hạn ngạch được phân bổ thì mua hạn ngạch của đối tượng khác thông qua thị trường các-bon trong nước.</a:t>
            </a:r>
            <a:endParaRPr sz="2300">
              <a:solidFill>
                <a:srgbClr val="0070C0"/>
              </a:solidFill>
              <a:latin typeface="Times New Roman"/>
              <a:ea typeface="Times New Roman"/>
              <a:cs typeface="Times New Roman"/>
              <a:sym typeface="Times New Roman"/>
            </a:endParaRPr>
          </a:p>
        </p:txBody>
      </p:sp>
      <p:pic>
        <p:nvPicPr>
          <p:cNvPr id="463" name="Google Shape;463;p22"/>
          <p:cNvPicPr preferRelativeResize="0"/>
          <p:nvPr/>
        </p:nvPicPr>
        <p:blipFill rotWithShape="1">
          <a:blip r:embed="rId3">
            <a:alphaModFix/>
          </a:blip>
          <a:srcRect/>
          <a:stretch/>
        </p:blipFill>
        <p:spPr>
          <a:xfrm>
            <a:off x="1" y="3657600"/>
            <a:ext cx="9144000" cy="31908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3"/>
          <p:cNvSpPr txBox="1">
            <a:spLocks noGrp="1"/>
          </p:cNvSpPr>
          <p:nvPr>
            <p:ph type="ctrTitle"/>
          </p:nvPr>
        </p:nvSpPr>
        <p:spPr>
          <a:xfrm>
            <a:off x="495300" y="2590800"/>
            <a:ext cx="8153400" cy="1042097"/>
          </a:xfrm>
          <a:prstGeom prst="rect">
            <a:avLst/>
          </a:prstGeom>
          <a:noFill/>
          <a:ln>
            <a:noFill/>
          </a:ln>
          <a:effectLst>
            <a:outerShdw dist="53882" dir="2700000" algn="ctr" rotWithShape="0">
              <a:schemeClr val="dk1"/>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sz="3000"/>
              <a:t>III. KẾT LUẬN VÀ KHUYẾN NGHỊ</a:t>
            </a:r>
            <a:endParaRPr/>
          </a:p>
        </p:txBody>
      </p:sp>
      <p:pic>
        <p:nvPicPr>
          <p:cNvPr id="469" name="Google Shape;469;p23"/>
          <p:cNvPicPr preferRelativeResize="0"/>
          <p:nvPr/>
        </p:nvPicPr>
        <p:blipFill rotWithShape="1">
          <a:blip r:embed="rId3">
            <a:alphaModFix/>
          </a:blip>
          <a:srcRect/>
          <a:stretch/>
        </p:blipFill>
        <p:spPr>
          <a:xfrm>
            <a:off x="228600" y="0"/>
            <a:ext cx="1130300" cy="1042097"/>
          </a:xfrm>
          <a:prstGeom prst="rect">
            <a:avLst/>
          </a:prstGeom>
          <a:noFill/>
          <a:ln>
            <a:noFill/>
          </a:ln>
        </p:spPr>
      </p:pic>
      <p:sp>
        <p:nvSpPr>
          <p:cNvPr id="470" name="Google Shape;470;p23"/>
          <p:cNvSpPr txBox="1"/>
          <p:nvPr/>
        </p:nvSpPr>
        <p:spPr>
          <a:xfrm>
            <a:off x="1353401" y="197882"/>
            <a:ext cx="32947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9900"/>
                </a:solidFill>
                <a:latin typeface="Times New Roman"/>
                <a:ea typeface="Times New Roman"/>
                <a:cs typeface="Times New Roman"/>
                <a:sym typeface="Times New Roman"/>
              </a:rPr>
              <a:t>GIẢI PHÁP TOÀN DIỆN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9900"/>
                </a:solidFill>
                <a:latin typeface="Times New Roman"/>
                <a:ea typeface="Times New Roman"/>
                <a:cs typeface="Times New Roman"/>
                <a:sym typeface="Times New Roman"/>
              </a:rPr>
              <a:t>VÌ MỘT VIỆT NAM XANH</a:t>
            </a:r>
            <a:endParaRPr sz="1800">
              <a:solidFill>
                <a:schemeClr val="dk1"/>
              </a:solidFill>
              <a:latin typeface="Times New Roman"/>
              <a:ea typeface="Times New Roman"/>
              <a:cs typeface="Times New Roman"/>
              <a:sym typeface="Times New Roman"/>
            </a:endParaRPr>
          </a:p>
        </p:txBody>
      </p:sp>
      <p:pic>
        <p:nvPicPr>
          <p:cNvPr id="2" name="Picture 2">
            <a:extLst>
              <a:ext uri="{FF2B5EF4-FFF2-40B4-BE49-F238E27FC236}">
                <a16:creationId xmlns:a16="http://schemas.microsoft.com/office/drawing/2014/main" id="{823984DF-6113-EFD5-B4F5-4563B6E02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066" y="-11113"/>
            <a:ext cx="1878208" cy="1129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4"/>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477" name="Google Shape;477;p24"/>
          <p:cNvSpPr txBox="1"/>
          <p:nvPr/>
        </p:nvSpPr>
        <p:spPr>
          <a:xfrm>
            <a:off x="152400" y="0"/>
            <a:ext cx="8839200" cy="473251"/>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 </a:t>
            </a:r>
            <a:r>
              <a:rPr lang="en-US" sz="3000" b="1">
                <a:solidFill>
                  <a:srgbClr val="FF0000"/>
                </a:solidFill>
                <a:latin typeface="Times New Roman"/>
                <a:ea typeface="Times New Roman"/>
                <a:cs typeface="Times New Roman"/>
                <a:sym typeface="Times New Roman"/>
              </a:rPr>
              <a:t>KẾT LUẬN VÀ KHUYẾN NGHỊ</a:t>
            </a:r>
            <a:endParaRPr sz="3000" b="1">
              <a:solidFill>
                <a:srgbClr val="FF0000"/>
              </a:solidFill>
              <a:latin typeface="Times New Roman"/>
              <a:ea typeface="Times New Roman"/>
              <a:cs typeface="Times New Roman"/>
              <a:sym typeface="Times New Roman"/>
            </a:endParaRPr>
          </a:p>
        </p:txBody>
      </p:sp>
      <p:sp>
        <p:nvSpPr>
          <p:cNvPr id="478" name="Google Shape;478;p24"/>
          <p:cNvSpPr/>
          <p:nvPr/>
        </p:nvSpPr>
        <p:spPr>
          <a:xfrm>
            <a:off x="9525" y="1219200"/>
            <a:ext cx="9144000" cy="5638800"/>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300"/>
              <a:buFont typeface="Times New Roman"/>
              <a:buAutoNum type="arabicParenR"/>
            </a:pPr>
            <a:r>
              <a:rPr lang="en-US" sz="2300" b="1">
                <a:solidFill>
                  <a:srgbClr val="0070C0"/>
                </a:solidFill>
                <a:latin typeface="Times New Roman"/>
                <a:ea typeface="Times New Roman"/>
                <a:cs typeface="Times New Roman"/>
                <a:sym typeface="Times New Roman"/>
              </a:rPr>
              <a:t>Xu thế tất yếu: </a:t>
            </a:r>
            <a:r>
              <a:rPr lang="en-US" sz="2300">
                <a:solidFill>
                  <a:srgbClr val="0070C0"/>
                </a:solidFill>
                <a:latin typeface="Times New Roman"/>
                <a:ea typeface="Times New Roman"/>
                <a:cs typeface="Times New Roman"/>
                <a:sym typeface="Times New Roman"/>
              </a:rPr>
              <a:t>Kinh tế sẽ phát triển theo một cách bền vững hơn và yêu cầu về tiêu chuẩn xanh, phát thải các-bon thấp đã được đưa vào hầu hết các thị trường, chuỗi cung ứng và cơ chế thương mại quốc tế.</a:t>
            </a:r>
            <a:endParaRPr/>
          </a:p>
          <a:p>
            <a:pPr marL="727075" marR="0" lvl="0" indent="-609600" algn="just" rtl="0">
              <a:spcBef>
                <a:spcPts val="0"/>
              </a:spcBef>
              <a:spcAft>
                <a:spcPts val="0"/>
              </a:spcAft>
              <a:buClr>
                <a:srgbClr val="0070C0"/>
              </a:buClr>
              <a:buSzPts val="2300"/>
              <a:buFont typeface="Times New Roman"/>
              <a:buAutoNum type="arabicParenR"/>
            </a:pPr>
            <a:r>
              <a:rPr lang="en-US" sz="2300" b="1">
                <a:solidFill>
                  <a:srgbClr val="0070C0"/>
                </a:solidFill>
                <a:latin typeface="Times New Roman"/>
                <a:ea typeface="Times New Roman"/>
                <a:cs typeface="Times New Roman"/>
                <a:sym typeface="Times New Roman"/>
              </a:rPr>
              <a:t>Cơ hội doanh nghiệp: </a:t>
            </a:r>
            <a:r>
              <a:rPr lang="en-US" sz="2300">
                <a:solidFill>
                  <a:srgbClr val="0070C0"/>
                </a:solidFill>
                <a:latin typeface="Times New Roman"/>
                <a:ea typeface="Times New Roman"/>
                <a:cs typeface="Times New Roman"/>
                <a:sym typeface="Times New Roman"/>
              </a:rPr>
              <a:t>đảm bảo nâng cao uy tín cạnh tranh trong chuỗi logictic, phù hợp với các quy định thương mại quốc tế; tạo cơ hội cạnh tranh và mở rộng kinh doanh đáp ứng thị trường quốc tế; giúp tổ chức dễ dàng tiếp cận các công nghệ mới và thu hút các dòng đầu tư xanh...</a:t>
            </a:r>
            <a:endParaRPr/>
          </a:p>
          <a:p>
            <a:pPr marL="727075" marR="0" lvl="0" indent="-609600" algn="just" rtl="0">
              <a:spcBef>
                <a:spcPts val="0"/>
              </a:spcBef>
              <a:spcAft>
                <a:spcPts val="0"/>
              </a:spcAft>
              <a:buClr>
                <a:srgbClr val="0070C0"/>
              </a:buClr>
              <a:buSzPts val="2300"/>
              <a:buFont typeface="Times New Roman"/>
              <a:buAutoNum type="arabicParenR"/>
            </a:pPr>
            <a:r>
              <a:rPr lang="en-US" sz="2300" b="1">
                <a:solidFill>
                  <a:srgbClr val="0070C0"/>
                </a:solidFill>
                <a:latin typeface="Times New Roman"/>
                <a:ea typeface="Times New Roman"/>
                <a:cs typeface="Times New Roman"/>
                <a:sym typeface="Times New Roman"/>
              </a:rPr>
              <a:t>Thách thức doanh nghiệp:</a:t>
            </a:r>
            <a:r>
              <a:rPr lang="en-US" sz="2300">
                <a:solidFill>
                  <a:srgbClr val="0070C0"/>
                </a:solidFill>
                <a:latin typeface="Times New Roman"/>
                <a:ea typeface="Times New Roman"/>
                <a:cs typeface="Times New Roman"/>
                <a:sym typeface="Times New Roman"/>
              </a:rPr>
              <a:t> Vốn đầu tư ban đầu, khó tiếp cận công nghệ, thiếu nguồn nhân lực, chính sách hỗ trợ…</a:t>
            </a:r>
            <a:endParaRPr/>
          </a:p>
          <a:p>
            <a:pPr marL="727075" marR="0" lvl="0" indent="-609600" algn="just" rtl="0">
              <a:lnSpc>
                <a:spcPct val="115000"/>
              </a:lnSpc>
              <a:spcBef>
                <a:spcPts val="0"/>
              </a:spcBef>
              <a:spcAft>
                <a:spcPts val="0"/>
              </a:spcAft>
              <a:buClr>
                <a:srgbClr val="0070C0"/>
              </a:buClr>
              <a:buSzPts val="2300"/>
              <a:buFont typeface="Times New Roman"/>
              <a:buAutoNum type="arabicParenR"/>
            </a:pPr>
            <a:r>
              <a:rPr lang="en-US" sz="2300" b="1">
                <a:solidFill>
                  <a:srgbClr val="0070C0"/>
                </a:solidFill>
                <a:latin typeface="Times New Roman"/>
                <a:ea typeface="Times New Roman"/>
                <a:cs typeface="Times New Roman"/>
                <a:sym typeface="Times New Roman"/>
              </a:rPr>
              <a:t>Khuyến nghị: </a:t>
            </a:r>
            <a:r>
              <a:rPr lang="en-US" sz="2300">
                <a:solidFill>
                  <a:srgbClr val="0070C0"/>
                </a:solidFill>
                <a:latin typeface="Times New Roman"/>
                <a:ea typeface="Times New Roman"/>
                <a:cs typeface="Times New Roman"/>
                <a:sym typeface="Times New Roman"/>
              </a:rPr>
              <a:t>Tăng cường nâng cao nhận thức doanh nghiệp, đưa chuyển đổi xanh là mục tiêu và động lực cho chiến lược phát triển doanh nghiệp. Cần có thêm chính sách thúc đẩy phát triển các loại hình kinh tế xanh thông qua các chương trình hỗ trợ doanh nghiệp chuyển đổi xanh.</a:t>
            </a:r>
            <a:endParaRPr sz="2300">
              <a:solidFill>
                <a:srgbClr val="0070C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457" y="1001485"/>
            <a:ext cx="7870372" cy="5693866"/>
          </a:xfrm>
          <a:prstGeom prst="rect">
            <a:avLst/>
          </a:prstGeom>
        </p:spPr>
        <p:txBody>
          <a:bodyPr wrap="square">
            <a:spAutoFit/>
          </a:bodyPr>
          <a:lstStyle/>
          <a:p>
            <a:pPr algn="just"/>
            <a:r>
              <a:rPr lang="vi-VN" sz="2800">
                <a:solidFill>
                  <a:srgbClr val="202124"/>
                </a:solidFill>
                <a:latin typeface="+mn-lt"/>
              </a:rPr>
              <a:t>Quý khách mời tham gia tại sự kiện có cơ hội nhận được nhiều phần quà ưu đãi đến từ GHGVIETNAM.VN</a:t>
            </a:r>
            <a:r>
              <a:rPr lang="vi-VN" sz="2800">
                <a:latin typeface="+mn-lt"/>
              </a:rPr>
              <a:t/>
            </a:r>
            <a:br>
              <a:rPr lang="vi-VN" sz="2800">
                <a:latin typeface="+mn-lt"/>
              </a:rPr>
            </a:br>
            <a:r>
              <a:rPr lang="vi-VN" sz="2800">
                <a:solidFill>
                  <a:srgbClr val="202124"/>
                </a:solidFill>
                <a:latin typeface="+mn-lt"/>
              </a:rPr>
              <a:t>1</a:t>
            </a:r>
            <a:r>
              <a:rPr lang="vi-VN" sz="2800">
                <a:solidFill>
                  <a:srgbClr val="202124"/>
                </a:solidFill>
                <a:latin typeface="+mn-lt"/>
              </a:rPr>
              <a:t>. </a:t>
            </a:r>
            <a:r>
              <a:rPr lang="en-US" sz="2800" b="1" smtClean="0">
                <a:solidFill>
                  <a:srgbClr val="FF0000"/>
                </a:solidFill>
                <a:latin typeface="+mn-lt"/>
              </a:rPr>
              <a:t>01 </a:t>
            </a:r>
            <a:r>
              <a:rPr lang="vi-VN" sz="2800" b="1" smtClean="0">
                <a:solidFill>
                  <a:srgbClr val="FF0000"/>
                </a:solidFill>
                <a:latin typeface="+mn-lt"/>
              </a:rPr>
              <a:t>Gói </a:t>
            </a:r>
            <a:r>
              <a:rPr lang="vi-VN" sz="2800" b="1">
                <a:solidFill>
                  <a:srgbClr val="FF0000"/>
                </a:solidFill>
                <a:latin typeface="+mn-lt"/>
              </a:rPr>
              <a:t>tư vấn </a:t>
            </a:r>
            <a:r>
              <a:rPr lang="vi-VN" sz="2800">
                <a:solidFill>
                  <a:srgbClr val="202124"/>
                </a:solidFill>
                <a:latin typeface="+mn-lt"/>
              </a:rPr>
              <a:t>kiểm kê khí nhà kính trực tuyến MIỄN PHÍ trị giá 20 triệu VNĐ dành cho các doanh nghiệp tham gia trọn vẹn hội </a:t>
            </a:r>
            <a:r>
              <a:rPr lang="vi-VN" sz="2800">
                <a:solidFill>
                  <a:srgbClr val="202124"/>
                </a:solidFill>
                <a:latin typeface="+mn-lt"/>
              </a:rPr>
              <a:t>thảo</a:t>
            </a:r>
            <a:r>
              <a:rPr lang="vi-VN" sz="2800" smtClean="0">
                <a:solidFill>
                  <a:srgbClr val="202124"/>
                </a:solidFill>
                <a:latin typeface="+mn-lt"/>
              </a:rPr>
              <a:t>.</a:t>
            </a:r>
            <a:endParaRPr lang="en-US" sz="2800" smtClean="0">
              <a:solidFill>
                <a:srgbClr val="202124"/>
              </a:solidFill>
              <a:latin typeface="+mn-lt"/>
            </a:endParaRPr>
          </a:p>
          <a:p>
            <a:pPr algn="just"/>
            <a:r>
              <a:rPr lang="vi-VN" sz="2800">
                <a:latin typeface="+mn-lt"/>
              </a:rPr>
              <a:t/>
            </a:r>
            <a:br>
              <a:rPr lang="vi-VN" sz="2800">
                <a:latin typeface="+mn-lt"/>
              </a:rPr>
            </a:br>
            <a:r>
              <a:rPr lang="vi-VN" sz="2800">
                <a:solidFill>
                  <a:srgbClr val="202124"/>
                </a:solidFill>
                <a:latin typeface="+mn-lt"/>
              </a:rPr>
              <a:t>2.  </a:t>
            </a:r>
            <a:r>
              <a:rPr lang="vi-VN" sz="2800">
                <a:solidFill>
                  <a:srgbClr val="202124"/>
                </a:solidFill>
                <a:latin typeface="+mn-lt"/>
              </a:rPr>
              <a:t> </a:t>
            </a:r>
            <a:r>
              <a:rPr lang="en-US" sz="2800" b="1" smtClean="0">
                <a:solidFill>
                  <a:srgbClr val="FF0000"/>
                </a:solidFill>
                <a:latin typeface="+mn-lt"/>
              </a:rPr>
              <a:t>01 </a:t>
            </a:r>
            <a:r>
              <a:rPr lang="vi-VN" sz="2800" b="1" smtClean="0">
                <a:solidFill>
                  <a:srgbClr val="FF0000"/>
                </a:solidFill>
                <a:latin typeface="+mn-lt"/>
              </a:rPr>
              <a:t>Khóa </a:t>
            </a:r>
            <a:r>
              <a:rPr lang="vi-VN" sz="2800" b="1">
                <a:solidFill>
                  <a:srgbClr val="FF0000"/>
                </a:solidFill>
                <a:latin typeface="+mn-lt"/>
              </a:rPr>
              <a:t>học miễn phí </a:t>
            </a:r>
            <a:r>
              <a:rPr lang="vi-VN" sz="2800">
                <a:solidFill>
                  <a:srgbClr val="202124"/>
                </a:solidFill>
                <a:latin typeface="+mn-lt"/>
              </a:rPr>
              <a:t>về khí nhà kính, kiểm kê khí nhà kính, ESG và thị trường carbon trị </a:t>
            </a:r>
            <a:r>
              <a:rPr lang="vi-VN" sz="2800">
                <a:solidFill>
                  <a:srgbClr val="202124"/>
                </a:solidFill>
                <a:latin typeface="+mn-lt"/>
              </a:rPr>
              <a:t>giá </a:t>
            </a:r>
            <a:r>
              <a:rPr lang="vi-VN" sz="2800" smtClean="0">
                <a:solidFill>
                  <a:srgbClr val="202124"/>
                </a:solidFill>
                <a:latin typeface="+mn-lt"/>
              </a:rPr>
              <a:t>1.000.000VNĐ</a:t>
            </a:r>
            <a:r>
              <a:rPr lang="en-US" sz="2800" smtClean="0">
                <a:solidFill>
                  <a:srgbClr val="202124"/>
                </a:solidFill>
                <a:latin typeface="+mn-lt"/>
              </a:rPr>
              <a:t>.</a:t>
            </a:r>
          </a:p>
          <a:p>
            <a:pPr algn="just"/>
            <a:r>
              <a:rPr lang="vi-VN" sz="2800" smtClean="0">
                <a:solidFill>
                  <a:srgbClr val="202124"/>
                </a:solidFill>
                <a:latin typeface="+mn-lt"/>
              </a:rPr>
              <a:t>3.</a:t>
            </a:r>
            <a:r>
              <a:rPr lang="en-US" sz="2800" smtClean="0">
                <a:solidFill>
                  <a:srgbClr val="202124"/>
                </a:solidFill>
                <a:latin typeface="+mn-lt"/>
              </a:rPr>
              <a:t> </a:t>
            </a:r>
            <a:r>
              <a:rPr lang="vi-VN" sz="2800" b="1" smtClean="0">
                <a:solidFill>
                  <a:srgbClr val="FF0000"/>
                </a:solidFill>
                <a:latin typeface="+mn-lt"/>
              </a:rPr>
              <a:t>01</a:t>
            </a:r>
            <a:r>
              <a:rPr lang="en-US" sz="2800" smtClean="0">
                <a:solidFill>
                  <a:srgbClr val="FF0000"/>
                </a:solidFill>
                <a:latin typeface="+mn-lt"/>
              </a:rPr>
              <a:t> </a:t>
            </a:r>
            <a:r>
              <a:rPr lang="vi-VN" sz="2800" b="1" smtClean="0">
                <a:solidFill>
                  <a:srgbClr val="FF0000"/>
                </a:solidFill>
                <a:latin typeface="+mn-lt"/>
              </a:rPr>
              <a:t>Danh </a:t>
            </a:r>
            <a:r>
              <a:rPr lang="vi-VN" sz="2800" b="1">
                <a:solidFill>
                  <a:srgbClr val="FF0000"/>
                </a:solidFill>
                <a:latin typeface="+mn-lt"/>
              </a:rPr>
              <a:t>thiếp điện tử hiện đại </a:t>
            </a:r>
            <a:r>
              <a:rPr lang="vi-VN" sz="2800">
                <a:solidFill>
                  <a:srgbClr val="202124"/>
                </a:solidFill>
                <a:latin typeface="+mn-lt"/>
              </a:rPr>
              <a:t>do GHGVietnam phát triển trị giá 300.000VNĐ, hỗ trợ mở rộng mạng lưới chuyên nghiệp của bạn.</a:t>
            </a:r>
          </a:p>
        </p:txBody>
      </p:sp>
    </p:spTree>
    <p:extLst>
      <p:ext uri="{BB962C8B-B14F-4D97-AF65-F5344CB8AC3E}">
        <p14:creationId xmlns:p14="http://schemas.microsoft.com/office/powerpoint/2010/main" val="321040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6" name="Picture 5">
            <a:extLst>
              <a:ext uri="{FF2B5EF4-FFF2-40B4-BE49-F238E27FC236}">
                <a16:creationId xmlns:a16="http://schemas.microsoft.com/office/drawing/2014/main" id="{C36AA2FC-9C4B-160F-22E4-9EDF38FDC8F2}"/>
              </a:ext>
            </a:extLst>
          </p:cNvPr>
          <p:cNvPicPr>
            <a:picLocks noChangeAspect="1"/>
          </p:cNvPicPr>
          <p:nvPr/>
        </p:nvPicPr>
        <p:blipFill>
          <a:blip r:embed="rId3"/>
          <a:stretch>
            <a:fillRect/>
          </a:stretch>
        </p:blipFill>
        <p:spPr>
          <a:xfrm>
            <a:off x="0" y="1118533"/>
            <a:ext cx="9144000" cy="5738773"/>
          </a:xfrm>
          <a:prstGeom prst="rect">
            <a:avLst/>
          </a:prstGeom>
        </p:spPr>
      </p:pic>
      <p:sp>
        <p:nvSpPr>
          <p:cNvPr id="490" name="Google Shape;490;p25"/>
          <p:cNvSpPr txBox="1"/>
          <p:nvPr/>
        </p:nvSpPr>
        <p:spPr>
          <a:xfrm>
            <a:off x="2046417" y="1161421"/>
            <a:ext cx="4880709" cy="792205"/>
          </a:xfrm>
          <a:prstGeom prst="rect">
            <a:avLst/>
          </a:prstGeom>
          <a:noFill/>
          <a:ln>
            <a:noFill/>
          </a:ln>
        </p:spPr>
        <p:txBody>
          <a:bodyPr spcFirstLastPara="1" wrap="square" lIns="0" tIns="0" rIns="0" bIns="0" anchor="t" anchorCtr="0">
            <a:spAutoFit/>
          </a:bodyPr>
          <a:lstStyle/>
          <a:p>
            <a:pPr marL="0" marR="0" lvl="0" indent="0" algn="l" rtl="0">
              <a:lnSpc>
                <a:spcPct val="143111"/>
              </a:lnSpc>
              <a:spcBef>
                <a:spcPts val="0"/>
              </a:spcBef>
              <a:spcAft>
                <a:spcPts val="0"/>
              </a:spcAft>
              <a:buNone/>
            </a:pPr>
            <a:r>
              <a:rPr lang="en-US" sz="3600" b="1" dirty="0">
                <a:solidFill>
                  <a:srgbClr val="FFFF00"/>
                </a:solidFill>
                <a:latin typeface="Roboto"/>
                <a:ea typeface="Roboto"/>
                <a:cs typeface="Roboto"/>
                <a:sym typeface="Roboto"/>
              </a:rPr>
              <a:t>TRÂN TRỌNG CẢM ƠN!</a:t>
            </a:r>
            <a:endParaRPr dirty="0">
              <a:solidFill>
                <a:srgbClr val="FFFF00"/>
              </a:solidFill>
            </a:endParaRPr>
          </a:p>
        </p:txBody>
      </p:sp>
      <p:pic>
        <p:nvPicPr>
          <p:cNvPr id="502" name="Google Shape;502;p25"/>
          <p:cNvPicPr preferRelativeResize="0"/>
          <p:nvPr/>
        </p:nvPicPr>
        <p:blipFill rotWithShape="1">
          <a:blip r:embed="rId4">
            <a:alphaModFix/>
          </a:blip>
          <a:srcRect/>
          <a:stretch/>
        </p:blipFill>
        <p:spPr>
          <a:xfrm>
            <a:off x="138168" y="0"/>
            <a:ext cx="1130300" cy="1042097"/>
          </a:xfrm>
          <a:prstGeom prst="rect">
            <a:avLst/>
          </a:prstGeom>
          <a:noFill/>
          <a:ln>
            <a:noFill/>
          </a:ln>
        </p:spPr>
      </p:pic>
      <p:sp>
        <p:nvSpPr>
          <p:cNvPr id="503" name="Google Shape;503;p25"/>
          <p:cNvSpPr txBox="1"/>
          <p:nvPr/>
        </p:nvSpPr>
        <p:spPr>
          <a:xfrm>
            <a:off x="1273017" y="197882"/>
            <a:ext cx="253698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009900"/>
                </a:solidFill>
                <a:latin typeface="Times New Roman"/>
                <a:ea typeface="Times New Roman"/>
                <a:cs typeface="Times New Roman"/>
                <a:sym typeface="Times New Roman"/>
              </a:rPr>
              <a:t>GIẢI PHÁP TOÀN DIỆN </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rgbClr val="009900"/>
                </a:solidFill>
                <a:latin typeface="Times New Roman"/>
                <a:ea typeface="Times New Roman"/>
                <a:cs typeface="Times New Roman"/>
                <a:sym typeface="Times New Roman"/>
              </a:rPr>
              <a:t>VÌ MỘT VIỆT NAM XANH</a:t>
            </a:r>
            <a:endParaRPr sz="1500">
              <a:solidFill>
                <a:schemeClr val="dk1"/>
              </a:solidFill>
              <a:latin typeface="Times New Roman"/>
              <a:ea typeface="Times New Roman"/>
              <a:cs typeface="Times New Roman"/>
              <a:sym typeface="Times New Roman"/>
            </a:endParaRPr>
          </a:p>
        </p:txBody>
      </p:sp>
      <p:grpSp>
        <p:nvGrpSpPr>
          <p:cNvPr id="504" name="Google Shape;504;p25"/>
          <p:cNvGrpSpPr/>
          <p:nvPr/>
        </p:nvGrpSpPr>
        <p:grpSpPr>
          <a:xfrm>
            <a:off x="6034935" y="5488388"/>
            <a:ext cx="3014797" cy="1322274"/>
            <a:chOff x="0" y="-91468"/>
            <a:chExt cx="9173554" cy="4222893"/>
          </a:xfrm>
        </p:grpSpPr>
        <p:sp>
          <p:nvSpPr>
            <p:cNvPr id="505" name="Google Shape;505;p25"/>
            <p:cNvSpPr/>
            <p:nvPr/>
          </p:nvSpPr>
          <p:spPr>
            <a:xfrm>
              <a:off x="23106" y="0"/>
              <a:ext cx="729032" cy="729032"/>
            </a:xfrm>
            <a:custGeom>
              <a:avLst/>
              <a:gdLst/>
              <a:ahLst/>
              <a:cxnLst/>
              <a:rect l="l" t="t" r="r" b="b"/>
              <a:pathLst>
                <a:path w="729032" h="729032" extrusionOk="0">
                  <a:moveTo>
                    <a:pt x="0" y="0"/>
                  </a:moveTo>
                  <a:lnTo>
                    <a:pt x="729032" y="0"/>
                  </a:lnTo>
                  <a:lnTo>
                    <a:pt x="729032" y="729032"/>
                  </a:lnTo>
                  <a:lnTo>
                    <a:pt x="0" y="729032"/>
                  </a:lnTo>
                  <a:lnTo>
                    <a:pt x="0" y="0"/>
                  </a:lnTo>
                  <a:close/>
                </a:path>
              </a:pathLst>
            </a:custGeom>
            <a:blipFill rotWithShape="1">
              <a:blip r:embed="rId5">
                <a:alphaModFix/>
              </a:blip>
              <a:stretch>
                <a:fillRect/>
              </a:stretch>
            </a:blipFill>
            <a:ln>
              <a:noFill/>
            </a:ln>
          </p:spPr>
        </p:sp>
        <p:sp>
          <p:nvSpPr>
            <p:cNvPr id="506" name="Google Shape;506;p25"/>
            <p:cNvSpPr/>
            <p:nvPr/>
          </p:nvSpPr>
          <p:spPr>
            <a:xfrm>
              <a:off x="0" y="2531652"/>
              <a:ext cx="775244" cy="775244"/>
            </a:xfrm>
            <a:custGeom>
              <a:avLst/>
              <a:gdLst/>
              <a:ahLst/>
              <a:cxnLst/>
              <a:rect l="l" t="t" r="r" b="b"/>
              <a:pathLst>
                <a:path w="775244" h="775244" extrusionOk="0">
                  <a:moveTo>
                    <a:pt x="0" y="0"/>
                  </a:moveTo>
                  <a:lnTo>
                    <a:pt x="775244" y="0"/>
                  </a:lnTo>
                  <a:lnTo>
                    <a:pt x="775244" y="775244"/>
                  </a:lnTo>
                  <a:lnTo>
                    <a:pt x="0" y="775244"/>
                  </a:lnTo>
                  <a:lnTo>
                    <a:pt x="0" y="0"/>
                  </a:lnTo>
                  <a:close/>
                </a:path>
              </a:pathLst>
            </a:custGeom>
            <a:blipFill rotWithShape="1">
              <a:blip r:embed="rId6">
                <a:alphaModFix/>
              </a:blip>
              <a:stretch>
                <a:fillRect/>
              </a:stretch>
            </a:blipFill>
            <a:ln>
              <a:noFill/>
            </a:ln>
          </p:spPr>
        </p:sp>
        <p:sp>
          <p:nvSpPr>
            <p:cNvPr id="507" name="Google Shape;507;p25"/>
            <p:cNvSpPr/>
            <p:nvPr/>
          </p:nvSpPr>
          <p:spPr>
            <a:xfrm>
              <a:off x="23106" y="1254273"/>
              <a:ext cx="752138" cy="752138"/>
            </a:xfrm>
            <a:custGeom>
              <a:avLst/>
              <a:gdLst/>
              <a:ahLst/>
              <a:cxnLst/>
              <a:rect l="l" t="t" r="r" b="b"/>
              <a:pathLst>
                <a:path w="752138" h="752138" extrusionOk="0">
                  <a:moveTo>
                    <a:pt x="0" y="0"/>
                  </a:moveTo>
                  <a:lnTo>
                    <a:pt x="752138" y="0"/>
                  </a:lnTo>
                  <a:lnTo>
                    <a:pt x="752138" y="752138"/>
                  </a:lnTo>
                  <a:lnTo>
                    <a:pt x="0" y="752138"/>
                  </a:lnTo>
                  <a:lnTo>
                    <a:pt x="0" y="0"/>
                  </a:lnTo>
                  <a:close/>
                </a:path>
              </a:pathLst>
            </a:custGeom>
            <a:blipFill rotWithShape="1">
              <a:blip r:embed="rId7">
                <a:alphaModFix/>
              </a:blip>
              <a:stretch>
                <a:fillRect/>
              </a:stretch>
            </a:blipFill>
            <a:ln>
              <a:noFill/>
            </a:ln>
          </p:spPr>
        </p:sp>
        <p:sp>
          <p:nvSpPr>
            <p:cNvPr id="508" name="Google Shape;508;p25"/>
            <p:cNvSpPr txBox="1"/>
            <p:nvPr/>
          </p:nvSpPr>
          <p:spPr>
            <a:xfrm>
              <a:off x="1229342" y="-91468"/>
              <a:ext cx="7944212" cy="1804708"/>
            </a:xfrm>
            <a:prstGeom prst="rect">
              <a:avLst/>
            </a:prstGeom>
            <a:noFill/>
            <a:ln>
              <a:noFill/>
            </a:ln>
          </p:spPr>
          <p:txBody>
            <a:bodyPr spcFirstLastPara="1" wrap="square" lIns="0" tIns="0" rIns="0" bIns="0" anchor="t" anchorCtr="0">
              <a:spAutoFit/>
            </a:bodyPr>
            <a:lstStyle/>
            <a:p>
              <a:pPr marL="0" marR="0" lvl="0" indent="0" algn="l" rtl="0">
                <a:lnSpc>
                  <a:spcPct val="203944"/>
                </a:lnSpc>
                <a:spcBef>
                  <a:spcPts val="0"/>
                </a:spcBef>
                <a:spcAft>
                  <a:spcPts val="0"/>
                </a:spcAft>
                <a:buNone/>
              </a:pPr>
              <a:r>
                <a:rPr lang="en-US" sz="1800" dirty="0">
                  <a:solidFill>
                    <a:schemeClr val="accent5">
                      <a:lumMod val="10000"/>
                    </a:schemeClr>
                  </a:solidFill>
                  <a:latin typeface="Arial"/>
                  <a:ea typeface="Arial"/>
                  <a:cs typeface="Arial"/>
                  <a:sym typeface="Arial"/>
                </a:rPr>
                <a:t>0905.986.188</a:t>
              </a:r>
              <a:endParaRPr dirty="0">
                <a:solidFill>
                  <a:schemeClr val="accent5">
                    <a:lumMod val="10000"/>
                  </a:schemeClr>
                </a:solidFill>
              </a:endParaRPr>
            </a:p>
          </p:txBody>
        </p:sp>
        <p:sp>
          <p:nvSpPr>
            <p:cNvPr id="509" name="Google Shape;509;p25"/>
            <p:cNvSpPr txBox="1"/>
            <p:nvPr/>
          </p:nvSpPr>
          <p:spPr>
            <a:xfrm>
              <a:off x="1207893" y="1130251"/>
              <a:ext cx="7738333" cy="1804708"/>
            </a:xfrm>
            <a:prstGeom prst="rect">
              <a:avLst/>
            </a:prstGeom>
            <a:noFill/>
            <a:ln>
              <a:noFill/>
            </a:ln>
          </p:spPr>
          <p:txBody>
            <a:bodyPr spcFirstLastPara="1" wrap="square" lIns="0" tIns="0" rIns="0" bIns="0" anchor="t" anchorCtr="0">
              <a:spAutoFit/>
            </a:bodyPr>
            <a:lstStyle/>
            <a:p>
              <a:pPr marL="0" marR="0" lvl="0" indent="0" algn="l" rtl="0">
                <a:lnSpc>
                  <a:spcPct val="203944"/>
                </a:lnSpc>
                <a:spcBef>
                  <a:spcPts val="0"/>
                </a:spcBef>
                <a:spcAft>
                  <a:spcPts val="0"/>
                </a:spcAft>
                <a:buNone/>
              </a:pPr>
              <a:r>
                <a:rPr lang="en-US" sz="1800" dirty="0">
                  <a:solidFill>
                    <a:schemeClr val="accent5">
                      <a:lumMod val="10000"/>
                    </a:schemeClr>
                  </a:solidFill>
                  <a:latin typeface="Arial"/>
                  <a:ea typeface="Arial"/>
                  <a:cs typeface="Arial"/>
                  <a:sym typeface="Arial"/>
                </a:rPr>
                <a:t>ldtai@ghgvietnam.vn</a:t>
              </a:r>
              <a:endParaRPr dirty="0">
                <a:solidFill>
                  <a:schemeClr val="accent5">
                    <a:lumMod val="10000"/>
                  </a:schemeClr>
                </a:solidFill>
              </a:endParaRPr>
            </a:p>
          </p:txBody>
        </p:sp>
        <p:sp>
          <p:nvSpPr>
            <p:cNvPr id="510" name="Google Shape;510;p25"/>
            <p:cNvSpPr txBox="1"/>
            <p:nvPr/>
          </p:nvSpPr>
          <p:spPr>
            <a:xfrm>
              <a:off x="1229342" y="2326717"/>
              <a:ext cx="7738333" cy="1804708"/>
            </a:xfrm>
            <a:prstGeom prst="rect">
              <a:avLst/>
            </a:prstGeom>
            <a:noFill/>
            <a:ln>
              <a:noFill/>
            </a:ln>
          </p:spPr>
          <p:txBody>
            <a:bodyPr spcFirstLastPara="1" wrap="square" lIns="0" tIns="0" rIns="0" bIns="0" anchor="t" anchorCtr="0">
              <a:spAutoFit/>
            </a:bodyPr>
            <a:lstStyle/>
            <a:p>
              <a:pPr marL="0" marR="0" lvl="0" indent="0" algn="l" rtl="0">
                <a:lnSpc>
                  <a:spcPct val="203944"/>
                </a:lnSpc>
                <a:spcBef>
                  <a:spcPts val="0"/>
                </a:spcBef>
                <a:spcAft>
                  <a:spcPts val="0"/>
                </a:spcAft>
                <a:buNone/>
              </a:pPr>
              <a:r>
                <a:rPr lang="en-US" sz="1800" dirty="0">
                  <a:solidFill>
                    <a:schemeClr val="accent5">
                      <a:lumMod val="10000"/>
                    </a:schemeClr>
                  </a:solidFill>
                  <a:latin typeface="Arial"/>
                  <a:ea typeface="Arial"/>
                  <a:cs typeface="Arial"/>
                  <a:sym typeface="Arial"/>
                </a:rPr>
                <a:t>www.ghgvietnam.vn</a:t>
              </a:r>
              <a:endParaRPr dirty="0">
                <a:solidFill>
                  <a:schemeClr val="accent5">
                    <a:lumMod val="10000"/>
                  </a:schemeClr>
                </a:solidFill>
              </a:endParaRPr>
            </a:p>
          </p:txBody>
        </p:sp>
      </p:grpSp>
      <p:pic>
        <p:nvPicPr>
          <p:cNvPr id="4" name="Picture 2">
            <a:extLst>
              <a:ext uri="{FF2B5EF4-FFF2-40B4-BE49-F238E27FC236}">
                <a16:creationId xmlns:a16="http://schemas.microsoft.com/office/drawing/2014/main" id="{EB1089AB-543D-6167-CC6D-DA65813F27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8066" y="-11113"/>
            <a:ext cx="1878208" cy="1129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
          <p:cNvSpPr txBox="1">
            <a:spLocks noGrp="1"/>
          </p:cNvSpPr>
          <p:nvPr>
            <p:ph type="ctrTitle"/>
          </p:nvPr>
        </p:nvSpPr>
        <p:spPr>
          <a:xfrm>
            <a:off x="-76200" y="2514600"/>
            <a:ext cx="9220200" cy="1447800"/>
          </a:xfrm>
          <a:prstGeom prst="rect">
            <a:avLst/>
          </a:prstGeom>
          <a:noFill/>
          <a:ln>
            <a:noFill/>
          </a:ln>
          <a:effectLst>
            <a:outerShdw dist="53882" dir="2700000" algn="ctr" rotWithShape="0">
              <a:schemeClr val="dk1"/>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sz="3000"/>
              <a:t>I. CHUYỂN ĐỔI XANH - CƠ HỘI &amp; THÁCH THỨC CHO DOANH NGHIỆP VIỆT NAM</a:t>
            </a:r>
            <a:endParaRPr/>
          </a:p>
        </p:txBody>
      </p:sp>
      <p:pic>
        <p:nvPicPr>
          <p:cNvPr id="206" name="Google Shape;206;p3"/>
          <p:cNvPicPr preferRelativeResize="0"/>
          <p:nvPr/>
        </p:nvPicPr>
        <p:blipFill rotWithShape="1">
          <a:blip r:embed="rId3">
            <a:alphaModFix/>
          </a:blip>
          <a:srcRect/>
          <a:stretch/>
        </p:blipFill>
        <p:spPr>
          <a:xfrm>
            <a:off x="228600" y="0"/>
            <a:ext cx="1130300" cy="1042097"/>
          </a:xfrm>
          <a:prstGeom prst="rect">
            <a:avLst/>
          </a:prstGeom>
          <a:noFill/>
          <a:ln>
            <a:noFill/>
          </a:ln>
        </p:spPr>
      </p:pic>
      <p:sp>
        <p:nvSpPr>
          <p:cNvPr id="207" name="Google Shape;207;p3"/>
          <p:cNvSpPr txBox="1"/>
          <p:nvPr/>
        </p:nvSpPr>
        <p:spPr>
          <a:xfrm>
            <a:off x="1353401" y="197882"/>
            <a:ext cx="32947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9900"/>
                </a:solidFill>
                <a:latin typeface="Times New Roman"/>
                <a:ea typeface="Times New Roman"/>
                <a:cs typeface="Times New Roman"/>
                <a:sym typeface="Times New Roman"/>
              </a:rPr>
              <a:t>GIẢI PHÁP TOÀN DIỆN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9900"/>
                </a:solidFill>
                <a:latin typeface="Times New Roman"/>
                <a:ea typeface="Times New Roman"/>
                <a:cs typeface="Times New Roman"/>
                <a:sym typeface="Times New Roman"/>
              </a:rPr>
              <a:t>VÌ MỘT VIỆT NAM XANH</a:t>
            </a:r>
            <a:endParaRPr sz="1800">
              <a:solidFill>
                <a:schemeClr val="dk1"/>
              </a:solidFill>
              <a:latin typeface="Times New Roman"/>
              <a:ea typeface="Times New Roman"/>
              <a:cs typeface="Times New Roman"/>
              <a:sym typeface="Times New Roman"/>
            </a:endParaRPr>
          </a:p>
        </p:txBody>
      </p:sp>
      <p:pic>
        <p:nvPicPr>
          <p:cNvPr id="2" name="Picture 2">
            <a:extLst>
              <a:ext uri="{FF2B5EF4-FFF2-40B4-BE49-F238E27FC236}">
                <a16:creationId xmlns:a16="http://schemas.microsoft.com/office/drawing/2014/main" id="{34FE3B0D-C881-D724-10EB-7FE5D0551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066" y="-11113"/>
            <a:ext cx="1878208" cy="1129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214" name="Google Shape;214;p4"/>
          <p:cNvSpPr txBox="1"/>
          <p:nvPr/>
        </p:nvSpPr>
        <p:spPr>
          <a:xfrm>
            <a:off x="152400" y="0"/>
            <a:ext cx="8839200" cy="473251"/>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 KINH TẾ XANH, PHÁT THẢI THẤP – XU THẾ TẤT YẾU</a:t>
            </a:r>
            <a:endParaRPr sz="2400" b="1">
              <a:solidFill>
                <a:srgbClr val="FF0000"/>
              </a:solidFill>
              <a:latin typeface="Times New Roman"/>
              <a:ea typeface="Times New Roman"/>
              <a:cs typeface="Times New Roman"/>
              <a:sym typeface="Times New Roman"/>
            </a:endParaRPr>
          </a:p>
        </p:txBody>
      </p:sp>
      <p:sp>
        <p:nvSpPr>
          <p:cNvPr id="215" name="Google Shape;215;p4"/>
          <p:cNvSpPr/>
          <p:nvPr/>
        </p:nvSpPr>
        <p:spPr>
          <a:xfrm>
            <a:off x="-9525" y="609600"/>
            <a:ext cx="9144000" cy="3657599"/>
          </a:xfrm>
          <a:prstGeom prst="rect">
            <a:avLst/>
          </a:prstGeom>
          <a:noFill/>
          <a:ln>
            <a:noFill/>
          </a:ln>
        </p:spPr>
        <p:txBody>
          <a:bodyPr spcFirstLastPara="1" wrap="square" lIns="91425" tIns="45700" rIns="91425" bIns="45700" anchor="t" anchorCtr="0">
            <a:noAutofit/>
          </a:bodyPr>
          <a:lstStyle/>
          <a:p>
            <a:pPr marL="727075" marR="0" lvl="0" indent="-609600" algn="just" rtl="0">
              <a:lnSpc>
                <a:spcPct val="110000"/>
              </a:lnSpc>
              <a:spcBef>
                <a:spcPts val="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Phát triển </a:t>
            </a:r>
            <a:r>
              <a:rPr lang="en-US" sz="2400" b="1">
                <a:solidFill>
                  <a:srgbClr val="0070C0"/>
                </a:solidFill>
                <a:latin typeface="Times New Roman"/>
                <a:ea typeface="Times New Roman"/>
                <a:cs typeface="Times New Roman"/>
                <a:sym typeface="Times New Roman"/>
              </a:rPr>
              <a:t>kinh tế xanh</a:t>
            </a:r>
            <a:r>
              <a:rPr lang="en-US" sz="2400">
                <a:solidFill>
                  <a:srgbClr val="0070C0"/>
                </a:solidFill>
                <a:latin typeface="Times New Roman"/>
                <a:ea typeface="Times New Roman"/>
                <a:cs typeface="Times New Roman"/>
                <a:sym typeface="Times New Roman"/>
              </a:rPr>
              <a:t>, kinh tế phát thải </a:t>
            </a:r>
            <a:r>
              <a:rPr lang="en-US" sz="2400" b="1">
                <a:solidFill>
                  <a:srgbClr val="0070C0"/>
                </a:solidFill>
                <a:latin typeface="Times New Roman"/>
                <a:ea typeface="Times New Roman"/>
                <a:cs typeface="Times New Roman"/>
                <a:sym typeface="Times New Roman"/>
              </a:rPr>
              <a:t>các-bon thấp </a:t>
            </a:r>
            <a:r>
              <a:rPr lang="en-US" sz="2400">
                <a:solidFill>
                  <a:srgbClr val="0070C0"/>
                </a:solidFill>
                <a:latin typeface="Times New Roman"/>
                <a:ea typeface="Times New Roman"/>
                <a:cs typeface="Times New Roman"/>
                <a:sym typeface="Times New Roman"/>
              </a:rPr>
              <a:t>là xu thế chung của thế giới ngày nay. Các hoạt động sản xuất và dịch vụ hiện nay trên thế giới tập trung vào việc sử dụng các nguyên liệu </a:t>
            </a:r>
            <a:r>
              <a:rPr lang="en-US" sz="2400" b="1">
                <a:solidFill>
                  <a:srgbClr val="0070C0"/>
                </a:solidFill>
                <a:latin typeface="Times New Roman"/>
                <a:ea typeface="Times New Roman"/>
                <a:cs typeface="Times New Roman"/>
                <a:sym typeface="Times New Roman"/>
              </a:rPr>
              <a:t>đầu vào</a:t>
            </a:r>
            <a:r>
              <a:rPr lang="en-US" sz="2400">
                <a:solidFill>
                  <a:srgbClr val="0070C0"/>
                </a:solidFill>
                <a:latin typeface="Times New Roman"/>
                <a:ea typeface="Times New Roman"/>
                <a:cs typeface="Times New Roman"/>
                <a:sym typeface="Times New Roman"/>
              </a:rPr>
              <a:t> mang tính tái tạo (năng lượng tái tạo, nhiên liệu xanh, vật liệu tái chế…); </a:t>
            </a:r>
            <a:r>
              <a:rPr lang="en-US" sz="2400" b="1">
                <a:solidFill>
                  <a:srgbClr val="0070C0"/>
                </a:solidFill>
                <a:latin typeface="Times New Roman"/>
                <a:ea typeface="Times New Roman"/>
                <a:cs typeface="Times New Roman"/>
                <a:sym typeface="Times New Roman"/>
              </a:rPr>
              <a:t>công nghệ</a:t>
            </a:r>
            <a:r>
              <a:rPr lang="en-US" sz="2400">
                <a:solidFill>
                  <a:srgbClr val="0070C0"/>
                </a:solidFill>
                <a:latin typeface="Times New Roman"/>
                <a:ea typeface="Times New Roman"/>
                <a:cs typeface="Times New Roman"/>
                <a:sym typeface="Times New Roman"/>
              </a:rPr>
              <a:t> sản xuất hiện đại hơn và ít phát thải ô nhiễm và ít phát thải khí nhà kính gây BĐKH; sản phẩm </a:t>
            </a:r>
            <a:r>
              <a:rPr lang="en-US" sz="2400" b="1">
                <a:solidFill>
                  <a:srgbClr val="0070C0"/>
                </a:solidFill>
                <a:latin typeface="Times New Roman"/>
                <a:ea typeface="Times New Roman"/>
                <a:cs typeface="Times New Roman"/>
                <a:sym typeface="Times New Roman"/>
              </a:rPr>
              <a:t>đầu ra</a:t>
            </a:r>
            <a:r>
              <a:rPr lang="en-US" sz="2400">
                <a:solidFill>
                  <a:srgbClr val="0070C0"/>
                </a:solidFill>
                <a:latin typeface="Times New Roman"/>
                <a:ea typeface="Times New Roman"/>
                <a:cs typeface="Times New Roman"/>
                <a:sym typeface="Times New Roman"/>
              </a:rPr>
              <a:t> hướng tới sự thân thiện với môi trường, có thể phân hủy được…; Hoạt động tài chính, đầu tư chuyển dịch sang hướng </a:t>
            </a:r>
            <a:r>
              <a:rPr lang="en-US" sz="2400" b="1">
                <a:solidFill>
                  <a:srgbClr val="0070C0"/>
                </a:solidFill>
                <a:latin typeface="Times New Roman"/>
                <a:ea typeface="Times New Roman"/>
                <a:cs typeface="Times New Roman"/>
                <a:sym typeface="Times New Roman"/>
              </a:rPr>
              <a:t>đầu tư xanh, tài chính xanh </a:t>
            </a:r>
            <a:r>
              <a:rPr lang="en-US" sz="2400">
                <a:solidFill>
                  <a:srgbClr val="0070C0"/>
                </a:solidFill>
                <a:latin typeface="Times New Roman"/>
                <a:ea typeface="Times New Roman"/>
                <a:cs typeface="Times New Roman"/>
                <a:sym typeface="Times New Roman"/>
              </a:rPr>
              <a:t>v.v...</a:t>
            </a:r>
            <a:endParaRPr sz="2400">
              <a:solidFill>
                <a:srgbClr val="0070C0"/>
              </a:solidFill>
              <a:latin typeface="Times New Roman"/>
              <a:ea typeface="Times New Roman"/>
              <a:cs typeface="Times New Roman"/>
              <a:sym typeface="Times New Roman"/>
            </a:endParaRPr>
          </a:p>
        </p:txBody>
      </p:sp>
      <p:pic>
        <p:nvPicPr>
          <p:cNvPr id="216" name="Google Shape;216;p4"/>
          <p:cNvPicPr preferRelativeResize="0"/>
          <p:nvPr/>
        </p:nvPicPr>
        <p:blipFill rotWithShape="1">
          <a:blip r:embed="rId3">
            <a:alphaModFix/>
          </a:blip>
          <a:srcRect/>
          <a:stretch/>
        </p:blipFill>
        <p:spPr>
          <a:xfrm>
            <a:off x="0" y="4267199"/>
            <a:ext cx="9144000" cy="2590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223" name="Google Shape;223;p7"/>
          <p:cNvSpPr txBox="1"/>
          <p:nvPr/>
        </p:nvSpPr>
        <p:spPr>
          <a:xfrm>
            <a:off x="152400" y="0"/>
            <a:ext cx="88392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CƠ HỘI CHO DOANH NGHIỆP TIẾP CẬN CÔNG NGHỆ MỚI, TĂNG NĂNG SUẤT VÀ CẢI TIẾN CHẤT LƯỢNG</a:t>
            </a:r>
            <a:endParaRPr/>
          </a:p>
        </p:txBody>
      </p:sp>
      <p:sp>
        <p:nvSpPr>
          <p:cNvPr id="224" name="Google Shape;224;p7"/>
          <p:cNvSpPr/>
          <p:nvPr/>
        </p:nvSpPr>
        <p:spPr>
          <a:xfrm>
            <a:off x="-1" y="838200"/>
            <a:ext cx="9144000" cy="3810000"/>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Các công nghệ lạc hậu, sử dụng nhiều tài nguyên thì thông thường chất lượng sản phẩm kém và sử dụng nhiều lao động.</a:t>
            </a:r>
            <a:endParaRPr/>
          </a:p>
          <a:p>
            <a:pPr marL="727075" marR="0" lvl="0" indent="-609600" algn="just" rtl="0">
              <a:spcBef>
                <a:spcPts val="6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Cải tiến chất lượng sản phẩm song hành với việc cải tiến công nghệ, giảm sử dụng nguyên liệu khai thác, tiết kiệm năng lượng, giảm phát thải... Từ đó, tăng năng suất và chất lượng sản phẩm.</a:t>
            </a:r>
            <a:endParaRPr/>
          </a:p>
          <a:p>
            <a:pPr marL="727075" marR="0" lvl="0" indent="-609600" algn="just" rtl="0">
              <a:spcBef>
                <a:spcPts val="6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Ngoài ra, cách mạng 4.0 đòi hỏi việc sử dụng vật liệu mới, ít phát thải các-bon, năng lượng tái tạo… Do đó, thúc đẩy đổi mới sáng tạo về công nghệ để tạo các sản phẩm phù hợp cho tương lai.</a:t>
            </a:r>
            <a:endParaRPr/>
          </a:p>
        </p:txBody>
      </p:sp>
      <p:pic>
        <p:nvPicPr>
          <p:cNvPr id="225" name="Google Shape;225;p7"/>
          <p:cNvPicPr preferRelativeResize="0"/>
          <p:nvPr/>
        </p:nvPicPr>
        <p:blipFill rotWithShape="1">
          <a:blip r:embed="rId3">
            <a:alphaModFix/>
          </a:blip>
          <a:srcRect t="27500" b="22500"/>
          <a:stretch/>
        </p:blipFill>
        <p:spPr>
          <a:xfrm>
            <a:off x="0" y="4038600"/>
            <a:ext cx="9144000" cy="281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232" name="Google Shape;232;p5"/>
          <p:cNvSpPr txBox="1"/>
          <p:nvPr/>
        </p:nvSpPr>
        <p:spPr>
          <a:xfrm>
            <a:off x="152400" y="0"/>
            <a:ext cx="8839200" cy="5334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CƠ HỘI CHO DOANH NGHIỆP GIA TĂNG NGUỒN VỐN</a:t>
            </a:r>
            <a:endParaRPr/>
          </a:p>
        </p:txBody>
      </p:sp>
      <p:sp>
        <p:nvSpPr>
          <p:cNvPr id="233" name="Google Shape;233;p5"/>
          <p:cNvSpPr/>
          <p:nvPr/>
        </p:nvSpPr>
        <p:spPr>
          <a:xfrm>
            <a:off x="-1" y="838200"/>
            <a:ext cx="9144000" cy="3276600"/>
          </a:xfrm>
          <a:prstGeom prst="rect">
            <a:avLst/>
          </a:prstGeom>
          <a:noFill/>
          <a:ln>
            <a:noFill/>
          </a:ln>
        </p:spPr>
        <p:txBody>
          <a:bodyPr spcFirstLastPara="1" wrap="square" lIns="91425" tIns="45700" rIns="91425" bIns="45700" anchor="t" anchorCtr="0">
            <a:noAutofit/>
          </a:bodyPr>
          <a:lstStyle/>
          <a:p>
            <a:pPr marL="727075" marR="0" lvl="0" indent="-609600" algn="just" rtl="0">
              <a:lnSpc>
                <a:spcPct val="110000"/>
              </a:lnSpc>
              <a:spcBef>
                <a:spcPts val="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Được tiếp cận các quỹ tài chính như quỹ môi trường, quỹ khí hậu, quỹ bảo tồn đa dạng sinh học… nhằm phát triển nguồn vốn.</a:t>
            </a:r>
            <a:endParaRPr/>
          </a:p>
          <a:p>
            <a:pPr marL="727075" marR="0" lvl="0" indent="-609600" algn="just" rtl="0">
              <a:lnSpc>
                <a:spcPct val="110000"/>
              </a:lnSpc>
              <a:spcBef>
                <a:spcPts val="6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Tạo nhiều cơ hội đón nhận các dòng tiền đầu tư từ các quỹ xanh, các nhà đầu tư quan tâm tới phát triển bền vững, tạo điều kiện thuận lợi trong quá trình vốn hoá trên các thị trường tài chính.</a:t>
            </a:r>
            <a:endParaRPr/>
          </a:p>
          <a:p>
            <a:pPr marL="727075" marR="0" lvl="0" indent="-609600" algn="just" rtl="0">
              <a:lnSpc>
                <a:spcPct val="110000"/>
              </a:lnSpc>
              <a:spcBef>
                <a:spcPts val="6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Giúp lợi nhuận gia tăng khi tham gia vào các thị trường sẵn sàng chi trả cho các sản phẩm xanh, thân thiện môi trường.</a:t>
            </a:r>
            <a:endParaRPr/>
          </a:p>
        </p:txBody>
      </p:sp>
      <p:pic>
        <p:nvPicPr>
          <p:cNvPr id="234" name="Google Shape;234;p5"/>
          <p:cNvPicPr preferRelativeResize="0"/>
          <p:nvPr/>
        </p:nvPicPr>
        <p:blipFill rotWithShape="1">
          <a:blip r:embed="rId3">
            <a:alphaModFix/>
          </a:blip>
          <a:srcRect/>
          <a:stretch/>
        </p:blipFill>
        <p:spPr>
          <a:xfrm>
            <a:off x="-1" y="3886200"/>
            <a:ext cx="9144001" cy="297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8"/>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241" name="Google Shape;241;p8"/>
          <p:cNvSpPr txBox="1"/>
          <p:nvPr/>
        </p:nvSpPr>
        <p:spPr>
          <a:xfrm>
            <a:off x="152400" y="0"/>
            <a:ext cx="8839200" cy="5334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CƠ HỘI CHO DOANH NGHIỆP GIẢM CHI PHÍ SẢN XUẤT</a:t>
            </a:r>
            <a:endParaRPr/>
          </a:p>
        </p:txBody>
      </p:sp>
      <p:sp>
        <p:nvSpPr>
          <p:cNvPr id="242" name="Google Shape;242;p8"/>
          <p:cNvSpPr/>
          <p:nvPr/>
        </p:nvSpPr>
        <p:spPr>
          <a:xfrm>
            <a:off x="0" y="762000"/>
            <a:ext cx="9144000" cy="3579780"/>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Hoạt động kinh tế ít sử dụng tài nguyên, tiết kiệm năng lượng... sẽ tiết kiệm được chi phí chủ yếu trong cấu thành chi phí sản phẩm.</a:t>
            </a:r>
            <a:endParaRPr/>
          </a:p>
          <a:p>
            <a:pPr marL="727075" marR="0" lvl="0" indent="-609600" algn="just" rtl="0">
              <a:spcBef>
                <a:spcPts val="6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Các công nghệ xanh, phát thải thấp thường có thời gian hoạt động lâu dài, ít khấu hao và giảm chi phí vận hành và duy trì.</a:t>
            </a:r>
            <a:endParaRPr/>
          </a:p>
          <a:p>
            <a:pPr marL="727075" marR="0" lvl="0" indent="-609600" algn="just" rtl="0">
              <a:spcBef>
                <a:spcPts val="6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Bảo vệ môi trường giúp bảo vệ sức khoẻ người lao động và cộng đồng, từ đó giảm các chi phí liên quan.</a:t>
            </a:r>
            <a:endParaRPr/>
          </a:p>
          <a:p>
            <a:pPr marL="727075" marR="0" lvl="0" indent="-609600" algn="just" rtl="0">
              <a:spcBef>
                <a:spcPts val="6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Tuân thủ các yêu cầu môi trường giúp các đơn vị giảm các gánh nặng về các loại thuế, phí môi trường và các chi phí rủi ro liên quan đến môi trường khác.</a:t>
            </a:r>
            <a:endParaRPr/>
          </a:p>
        </p:txBody>
      </p:sp>
      <p:pic>
        <p:nvPicPr>
          <p:cNvPr id="243" name="Google Shape;243;p8"/>
          <p:cNvPicPr preferRelativeResize="0"/>
          <p:nvPr/>
        </p:nvPicPr>
        <p:blipFill rotWithShape="1">
          <a:blip r:embed="rId3">
            <a:alphaModFix/>
          </a:blip>
          <a:srcRect/>
          <a:stretch/>
        </p:blipFill>
        <p:spPr>
          <a:xfrm>
            <a:off x="0" y="4341780"/>
            <a:ext cx="9144000" cy="25227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9"/>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250" name="Google Shape;250;p9"/>
          <p:cNvSpPr txBox="1"/>
          <p:nvPr/>
        </p:nvSpPr>
        <p:spPr>
          <a:xfrm>
            <a:off x="152400" y="0"/>
            <a:ext cx="8839200"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CƠ HỘI CHO DOANH NGHIỆP ĐA DẠNG HÓA SẢN PHẨM VÀ PHÁT TRIỂN THƯƠNG HIỆU</a:t>
            </a:r>
            <a:endParaRPr/>
          </a:p>
        </p:txBody>
      </p:sp>
      <p:sp>
        <p:nvSpPr>
          <p:cNvPr id="251" name="Google Shape;251;p9"/>
          <p:cNvSpPr/>
          <p:nvPr/>
        </p:nvSpPr>
        <p:spPr>
          <a:xfrm>
            <a:off x="0" y="762000"/>
            <a:ext cx="9144000" cy="3810000"/>
          </a:xfrm>
          <a:prstGeom prst="rect">
            <a:avLst/>
          </a:prstGeom>
          <a:noFill/>
          <a:ln>
            <a:noFill/>
          </a:ln>
        </p:spPr>
        <p:txBody>
          <a:bodyPr spcFirstLastPara="1" wrap="square" lIns="91425" tIns="45700" rIns="91425" bIns="45700" anchor="t" anchorCtr="0">
            <a:noAutofit/>
          </a:bodyPr>
          <a:lstStyle/>
          <a:p>
            <a:pPr marL="727075" marR="0" lvl="0" indent="-609600" algn="just" rtl="0">
              <a:spcBef>
                <a:spcPts val="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Các đơn vị phụ thuộc vào việc sử dụng các loại tài nguyên hữu hạn thường có ít khả năng chuyển đổi sản phẩm và dịch vụ do chi phí chuyển đổi công nghệ cao và ngược lại.</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Các sản phẩm, dịch vụ xanh thường được đi vào các chuỗi cung ứng bền vững, từ đó giúp đa dạng hoá sản phẩm theo thị trường.</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Các sản phẩm thân thiện môi trường, đóng góp vào bảo tồn thiên nhiên, gắn nhãn xanh… sẽ giúp nâng cao thương hiệu.</a:t>
            </a:r>
            <a:endParaRPr/>
          </a:p>
          <a:p>
            <a:pPr marL="727075" marR="0" lvl="0" indent="-609600" algn="just" rtl="0">
              <a:spcBef>
                <a:spcPts val="3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Trong quá trình hội nhập kinh tế, các sản phẩm thân thiện môi trường sẽ được nhận diện và thừa nhận dễ dàng hơn và có tính cạnh tranh cao hơn.</a:t>
            </a:r>
            <a:endParaRPr/>
          </a:p>
        </p:txBody>
      </p:sp>
      <p:pic>
        <p:nvPicPr>
          <p:cNvPr id="252" name="Google Shape;252;p9"/>
          <p:cNvPicPr preferRelativeResize="0"/>
          <p:nvPr/>
        </p:nvPicPr>
        <p:blipFill rotWithShape="1">
          <a:blip r:embed="rId3">
            <a:alphaModFix/>
          </a:blip>
          <a:srcRect t="11587" b="36639"/>
          <a:stretch/>
        </p:blipFill>
        <p:spPr>
          <a:xfrm>
            <a:off x="3276600" y="4343400"/>
            <a:ext cx="5867400" cy="251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
          <p:cNvSpPr txBox="1"/>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
        <p:nvSpPr>
          <p:cNvPr id="259" name="Google Shape;259;p6"/>
          <p:cNvSpPr txBox="1"/>
          <p:nvPr/>
        </p:nvSpPr>
        <p:spPr>
          <a:xfrm>
            <a:off x="152400" y="0"/>
            <a:ext cx="8839200" cy="5334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2400" b="1">
                <a:solidFill>
                  <a:srgbClr val="FF0000"/>
                </a:solidFill>
                <a:latin typeface="Times New Roman"/>
                <a:ea typeface="Times New Roman"/>
                <a:cs typeface="Times New Roman"/>
                <a:sym typeface="Times New Roman"/>
              </a:rPr>
              <a:t>CƠ HỘI CHO DOANH NGHIỆP MỞ RỘNG THỊ TRƯỜNG</a:t>
            </a:r>
            <a:endParaRPr/>
          </a:p>
        </p:txBody>
      </p:sp>
      <p:sp>
        <p:nvSpPr>
          <p:cNvPr id="260" name="Google Shape;260;p6"/>
          <p:cNvSpPr/>
          <p:nvPr/>
        </p:nvSpPr>
        <p:spPr>
          <a:xfrm>
            <a:off x="-1" y="611221"/>
            <a:ext cx="9144000" cy="3429000"/>
          </a:xfrm>
          <a:prstGeom prst="rect">
            <a:avLst/>
          </a:prstGeom>
          <a:noFill/>
          <a:ln>
            <a:noFill/>
          </a:ln>
        </p:spPr>
        <p:txBody>
          <a:bodyPr spcFirstLastPara="1" wrap="square" lIns="91425" tIns="45700" rIns="91425" bIns="45700" anchor="t" anchorCtr="0">
            <a:noAutofit/>
          </a:bodyPr>
          <a:lstStyle/>
          <a:p>
            <a:pPr marL="727075" marR="0" lvl="0" indent="-609600" algn="just" rtl="0">
              <a:lnSpc>
                <a:spcPct val="110000"/>
              </a:lnSpc>
              <a:spcBef>
                <a:spcPts val="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Các yêu cầu về phát triển bền vững hiện nay đã được đưa vào hầu hết các thị trường khu vực và quốc tế. Doanh nghiệp sẽ đáp ứng các quy định về môi trường, trách nhiệm xã hội của các chuỗi cung ứng và các cơ chế thương mại quốc tế.</a:t>
            </a:r>
            <a:endParaRPr/>
          </a:p>
          <a:p>
            <a:pPr marL="727075" marR="0" lvl="0" indent="-609600" algn="just" rtl="0">
              <a:lnSpc>
                <a:spcPct val="110000"/>
              </a:lnSpc>
              <a:spcBef>
                <a:spcPts val="6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Đảm bảo phù hợp với các tiêu chuẩn, hàng rào kỹ thuật về môi trường, sinh thái, tiết kiệm năng lượng, bình đẳng xã hội…</a:t>
            </a:r>
            <a:endParaRPr/>
          </a:p>
          <a:p>
            <a:pPr marL="727075" marR="0" lvl="0" indent="-609600" algn="just" rtl="0">
              <a:lnSpc>
                <a:spcPct val="110000"/>
              </a:lnSpc>
              <a:spcBef>
                <a:spcPts val="600"/>
              </a:spcBef>
              <a:spcAft>
                <a:spcPts val="0"/>
              </a:spcAft>
              <a:buClr>
                <a:srgbClr val="0070C0"/>
              </a:buClr>
              <a:buSzPts val="2400"/>
              <a:buFont typeface="Noto Sans Symbols"/>
              <a:buChar char="❑"/>
            </a:pPr>
            <a:r>
              <a:rPr lang="en-US" sz="2400">
                <a:solidFill>
                  <a:srgbClr val="0070C0"/>
                </a:solidFill>
                <a:latin typeface="Times New Roman"/>
                <a:ea typeface="Times New Roman"/>
                <a:cs typeface="Times New Roman"/>
                <a:sym typeface="Times New Roman"/>
              </a:rPr>
              <a:t>Được sử dụng cơ chế khuyến khích tiếp cận và mở rộng thị phần khi đáp ứng các yêu cầu về môi trường và xã hội.</a:t>
            </a:r>
            <a:endParaRPr/>
          </a:p>
        </p:txBody>
      </p:sp>
      <p:pic>
        <p:nvPicPr>
          <p:cNvPr id="261" name="Google Shape;261;p6"/>
          <p:cNvPicPr preferRelativeResize="0"/>
          <p:nvPr/>
        </p:nvPicPr>
        <p:blipFill rotWithShape="1">
          <a:blip r:embed="rId3">
            <a:alphaModFix/>
          </a:blip>
          <a:srcRect/>
          <a:stretch/>
        </p:blipFill>
        <p:spPr>
          <a:xfrm>
            <a:off x="4191000" y="4079136"/>
            <a:ext cx="4953000" cy="2770964"/>
          </a:xfrm>
          <a:prstGeom prst="rect">
            <a:avLst/>
          </a:prstGeom>
          <a:noFill/>
          <a:ln>
            <a:noFill/>
          </a:ln>
        </p:spPr>
      </p:pic>
      <p:pic>
        <p:nvPicPr>
          <p:cNvPr id="262" name="Google Shape;262;p6"/>
          <p:cNvPicPr preferRelativeResize="0"/>
          <p:nvPr/>
        </p:nvPicPr>
        <p:blipFill rotWithShape="1">
          <a:blip r:embed="rId4">
            <a:alphaModFix/>
          </a:blip>
          <a:srcRect/>
          <a:stretch/>
        </p:blipFill>
        <p:spPr>
          <a:xfrm>
            <a:off x="0" y="4079136"/>
            <a:ext cx="4178031" cy="275221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b2004169gl">
  <a:themeElements>
    <a:clrScheme name="cdb2004169gl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2643</Words>
  <Application>Microsoft Office PowerPoint</Application>
  <PresentationFormat>On-screen Show (4:3)</PresentationFormat>
  <Paragraphs>142</Paragraphs>
  <Slides>26</Slides>
  <Notes>25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26</vt:i4>
      </vt:variant>
    </vt:vector>
  </HeadingPairs>
  <TitlesOfParts>
    <vt:vector size="33" baseType="lpstr">
      <vt:lpstr>Calibri</vt:lpstr>
      <vt:lpstr>Noto Sans Symbols</vt:lpstr>
      <vt:lpstr>Times New Roman</vt:lpstr>
      <vt:lpstr>Arial</vt:lpstr>
      <vt:lpstr>Roboto</vt:lpstr>
      <vt:lpstr>Office Theme</vt:lpstr>
      <vt:lpstr>cdb2004169gl</vt:lpstr>
      <vt:lpstr>PowerPoint Presentation</vt:lpstr>
      <vt:lpstr>CẤU TRÚC TRÌNH BÀY</vt:lpstr>
      <vt:lpstr>I. CHUYỂN ĐỔI XANH - CƠ HỘI &amp; THÁCH THỨC CHO DOANH NGHIỆP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CHUẨN MỰC XANH QUỐC TẾ VÀ QUY PHẠM PHÁP LUẬT VIỆT NAM - HÀNH LANG CHO DOANH NGHIỆP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KẾT LUẬN VÀ KHUYẾN NGHỊ</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LÝ ĐỨC TÀI</dc:creator>
  <cp:lastModifiedBy>VAN PHAM</cp:lastModifiedBy>
  <cp:revision>9</cp:revision>
  <dcterms:created xsi:type="dcterms:W3CDTF">2007-11-28T00:01:48Z</dcterms:created>
  <dcterms:modified xsi:type="dcterms:W3CDTF">2024-12-06T23:24:09Z</dcterms:modified>
</cp:coreProperties>
</file>