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308" r:id="rId2"/>
    <p:sldId id="2147482159" r:id="rId3"/>
    <p:sldId id="2147482161" r:id="rId4"/>
    <p:sldId id="2147482162" r:id="rId5"/>
    <p:sldId id="2147198057" r:id="rId6"/>
    <p:sldId id="2147482163" r:id="rId7"/>
    <p:sldId id="2147482165" r:id="rId8"/>
    <p:sldId id="2147482164" r:id="rId9"/>
    <p:sldId id="2147482166" r:id="rId10"/>
    <p:sldId id="30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4FD598C-CFC0-4803-A55B-428F71415BBC}">
          <p14:sldIdLst>
            <p14:sldId id="308"/>
            <p14:sldId id="2147482159"/>
            <p14:sldId id="2147482161"/>
            <p14:sldId id="2147482162"/>
            <p14:sldId id="2147198057"/>
            <p14:sldId id="2147482163"/>
            <p14:sldId id="2147482165"/>
            <p14:sldId id="2147482164"/>
            <p14:sldId id="2147482166"/>
            <p14:sldId id="3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B95F"/>
    <a:srgbClr val="133A3E"/>
    <a:srgbClr val="E3F2E7"/>
    <a:srgbClr val="E2EFF0"/>
    <a:srgbClr val="299360"/>
    <a:srgbClr val="207054"/>
    <a:srgbClr val="24648F"/>
    <a:srgbClr val="3F8CB5"/>
    <a:srgbClr val="001746"/>
    <a:srgbClr val="0E3B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3" autoAdjust="0"/>
    <p:restoredTop sz="94672"/>
  </p:normalViewPr>
  <p:slideViewPr>
    <p:cSldViewPr snapToGrid="0">
      <p:cViewPr varScale="1">
        <p:scale>
          <a:sx n="59" d="100"/>
          <a:sy n="59" d="100"/>
        </p:scale>
        <p:origin x="1004" y="92"/>
      </p:cViewPr>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805471124620062E-2"/>
          <c:y val="0.125"/>
          <c:w val="0.9683890577507599"/>
          <c:h val="0.75"/>
        </c:manualLayout>
      </c:layout>
      <c:barChart>
        <c:barDir val="col"/>
        <c:grouping val="stacked"/>
        <c:varyColors val="0"/>
        <c:ser>
          <c:idx val="0"/>
          <c:order val="0"/>
          <c:spPr>
            <a:solidFill>
              <a:schemeClr val="bg2">
                <a:lumMod val="75000"/>
              </a:schemeClr>
            </a:solidFill>
            <a:ln w="12700" cmpd="sng" algn="ctr">
              <a:solidFill>
                <a:schemeClr val="tx1"/>
              </a:solidFill>
              <a:prstDash val="solid"/>
            </a:ln>
          </c:spPr>
          <c:invertIfNegative val="0"/>
          <c:dLbls>
            <c:dLbl>
              <c:idx val="0"/>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999-43F0-BE96-E96365A976B2}"/>
                </c:ext>
              </c:extLst>
            </c:dLbl>
            <c:dLbl>
              <c:idx val="1"/>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999-43F0-BE96-E96365A976B2}"/>
                </c:ext>
              </c:extLst>
            </c:dLbl>
            <c:dLbl>
              <c:idx val="2"/>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999-43F0-BE96-E96365A976B2}"/>
                </c:ext>
              </c:extLst>
            </c:dLbl>
            <c:dLbl>
              <c:idx val="3"/>
              <c:layout>
                <c:manualLayout>
                  <c:x val="0"/>
                  <c:y val="-8.8028169014084509E-4"/>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999-43F0-BE96-E96365A976B2}"/>
                </c:ext>
              </c:extLst>
            </c:dLbl>
            <c:dLbl>
              <c:idx val="4"/>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999-43F0-BE96-E96365A976B2}"/>
                </c:ext>
              </c:extLst>
            </c:dLbl>
            <c:dLbl>
              <c:idx val="5"/>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999-43F0-BE96-E96365A976B2}"/>
                </c:ext>
              </c:extLst>
            </c:dLbl>
            <c:dLbl>
              <c:idx val="6"/>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999-43F0-BE96-E96365A976B2}"/>
                </c:ext>
              </c:extLst>
            </c:dLbl>
            <c:dLbl>
              <c:idx val="7"/>
              <c:layout>
                <c:manualLayout>
                  <c:x val="0"/>
                  <c:y val="-8.8028169014084509E-4"/>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999-43F0-BE96-E96365A976B2}"/>
                </c:ext>
              </c:extLst>
            </c:dLbl>
            <c:dLbl>
              <c:idx val="8"/>
              <c:layout>
                <c:manualLayout>
                  <c:x val="0"/>
                  <c:y val="0"/>
                </c:manualLayout>
              </c:layout>
              <c:numFmt formatCode="#,##0;&quot;-&quot;#,##0"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999-43F0-BE96-E96365A976B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70.8</c:v>
                </c:pt>
                <c:pt idx="1">
                  <c:v>84.7</c:v>
                </c:pt>
                <c:pt idx="2">
                  <c:v>180.1</c:v>
                </c:pt>
                <c:pt idx="3">
                  <c:v>235.7</c:v>
                </c:pt>
                <c:pt idx="4">
                  <c:v>292.10000000000002</c:v>
                </c:pt>
                <c:pt idx="5">
                  <c:v>341.7</c:v>
                </c:pt>
                <c:pt idx="6">
                  <c:v>462.6</c:v>
                </c:pt>
                <c:pt idx="7">
                  <c:v>500</c:v>
                </c:pt>
                <c:pt idx="8">
                  <c:v>621</c:v>
                </c:pt>
              </c:numCache>
            </c:numRef>
          </c:val>
          <c:extLst>
            <c:ext xmlns:c16="http://schemas.microsoft.com/office/drawing/2014/chart" uri="{C3380CC4-5D6E-409C-BE32-E72D297353CC}">
              <c16:uniqueId val="{00000009-5999-43F0-BE96-E96365A976B2}"/>
            </c:ext>
          </c:extLst>
        </c:ser>
        <c:dLbls>
          <c:showLegendKey val="0"/>
          <c:showVal val="0"/>
          <c:showCatName val="0"/>
          <c:showSerName val="0"/>
          <c:showPercent val="0"/>
          <c:showBubbleSize val="0"/>
        </c:dLbls>
        <c:gapWidth val="80"/>
        <c:overlap val="100"/>
        <c:axId val="682684304"/>
        <c:axId val="1"/>
      </c:barChart>
      <c:lineChart>
        <c:grouping val="standard"/>
        <c:varyColors val="0"/>
        <c:ser>
          <c:idx val="1"/>
          <c:order val="1"/>
          <c:spPr>
            <a:ln w="19050" cmpd="sng" algn="ctr">
              <a:solidFill>
                <a:srgbClr val="1A9AFA"/>
              </a:solidFill>
              <a:prstDash val="solid"/>
            </a:ln>
          </c:spPr>
          <c:marker>
            <c:symbol val="circle"/>
            <c:size val="5"/>
            <c:spPr>
              <a:solidFill>
                <a:srgbClr val="1A9AFA"/>
              </a:solidFill>
              <a:ln w="9525" cmpd="sng" algn="ctr">
                <a:solidFill>
                  <a:srgbClr val="1A9AFA"/>
                </a:solidFill>
                <a:prstDash val="solid"/>
              </a:ln>
            </c:spPr>
          </c:marker>
          <c:val>
            <c:numRef>
              <c:f>Sheet1!$A$2:$I$2</c:f>
              <c:numCache>
                <c:formatCode>General</c:formatCode>
                <c:ptCount val="9"/>
                <c:pt idx="0">
                  <c:v>1.5</c:v>
                </c:pt>
                <c:pt idx="1">
                  <c:v>1.54</c:v>
                </c:pt>
                <c:pt idx="2">
                  <c:v>2.77</c:v>
                </c:pt>
                <c:pt idx="3">
                  <c:v>3.27</c:v>
                </c:pt>
                <c:pt idx="4">
                  <c:v>4.6500000000000004</c:v>
                </c:pt>
                <c:pt idx="5">
                  <c:v>5.65</c:v>
                </c:pt>
                <c:pt idx="6">
                  <c:v>4.32</c:v>
                </c:pt>
                <c:pt idx="7">
                  <c:v>4.2</c:v>
                </c:pt>
                <c:pt idx="8">
                  <c:v>4.5</c:v>
                </c:pt>
              </c:numCache>
            </c:numRef>
          </c:val>
          <c:smooth val="0"/>
          <c:extLst>
            <c:ext xmlns:c16="http://schemas.microsoft.com/office/drawing/2014/chart" uri="{C3380CC4-5D6E-409C-BE32-E72D297353CC}">
              <c16:uniqueId val="{0000000A-5999-43F0-BE96-E96365A976B2}"/>
            </c:ext>
          </c:extLst>
        </c:ser>
        <c:dLbls>
          <c:showLegendKey val="0"/>
          <c:showVal val="0"/>
          <c:showCatName val="0"/>
          <c:showSerName val="0"/>
          <c:showPercent val="0"/>
          <c:showBubbleSize val="0"/>
        </c:dLbls>
        <c:marker val="1"/>
        <c:smooth val="0"/>
        <c:axId val="2"/>
        <c:axId val="3"/>
      </c:lineChart>
      <c:catAx>
        <c:axId val="682684304"/>
        <c:scaling>
          <c:orientation val="minMax"/>
        </c:scaling>
        <c:delete val="0"/>
        <c:axPos val="b"/>
        <c:majorGridlines>
          <c:spPr>
            <a:ln>
              <a:noFill/>
            </a:ln>
          </c:spPr>
        </c:majorGridlines>
        <c:majorTickMark val="none"/>
        <c:minorTickMark val="none"/>
        <c:tickLblPos val="none"/>
        <c:spPr>
          <a:ln w="3175" cmpd="sng" algn="ctr">
            <a:solidFill>
              <a:schemeClr val="bg1"/>
            </a:solidFill>
            <a:prstDash val="solid"/>
          </a:ln>
        </c:spPr>
        <c:crossAx val="1"/>
        <c:crosses val="min"/>
        <c:auto val="0"/>
        <c:lblAlgn val="ctr"/>
        <c:lblOffset val="100"/>
        <c:noMultiLvlLbl val="0"/>
      </c:catAx>
      <c:valAx>
        <c:axId val="1"/>
        <c:scaling>
          <c:orientation val="minMax"/>
          <c:max val="700"/>
          <c:min val="0"/>
        </c:scaling>
        <c:delete val="0"/>
        <c:axPos val="r"/>
        <c:majorGridlines>
          <c:spPr>
            <a:ln>
              <a:noFill/>
            </a:ln>
          </c:spPr>
        </c:majorGridlines>
        <c:numFmt formatCode="General" sourceLinked="1"/>
        <c:majorTickMark val="out"/>
        <c:minorTickMark val="none"/>
        <c:tickLblPos val="none"/>
        <c:spPr>
          <a:ln w="3175" cmpd="sng" algn="ctr">
            <a:solidFill>
              <a:schemeClr val="tx1"/>
            </a:solidFill>
            <a:prstDash val="solid"/>
          </a:ln>
        </c:spPr>
        <c:txPr>
          <a:bodyPr wrap="none"/>
          <a:lstStyle/>
          <a:p>
            <a:pPr>
              <a:defRPr sz="1000" kern="1200">
                <a:latin typeface="+mn-lt"/>
                <a:ea typeface="+mn-ea"/>
                <a:cs typeface="+mn-cs"/>
              </a:defRPr>
            </a:pPr>
            <a:endParaRPr lang="en-US"/>
          </a:p>
        </c:txPr>
        <c:crossAx val="682684304"/>
        <c:crosses val="max"/>
        <c:crossBetween val="between"/>
        <c:majorUnit val="100"/>
      </c:valAx>
      <c:catAx>
        <c:axId val="2"/>
        <c:scaling>
          <c:orientation val="minMax"/>
        </c:scaling>
        <c:delete val="1"/>
        <c:axPos val="b"/>
        <c:majorGridlines>
          <c:spPr>
            <a:ln>
              <a:noFill/>
            </a:ln>
          </c:spPr>
        </c:majorGridlines>
        <c:majorTickMark val="none"/>
        <c:minorTickMark val="none"/>
        <c:tickLblPos val="none"/>
        <c:crossAx val="3"/>
        <c:crosses val="min"/>
        <c:auto val="0"/>
        <c:lblAlgn val="ctr"/>
        <c:lblOffset val="100"/>
        <c:noMultiLvlLbl val="0"/>
      </c:catAx>
      <c:valAx>
        <c:axId val="3"/>
        <c:scaling>
          <c:orientation val="minMax"/>
          <c:max val="6"/>
          <c:min val="0"/>
        </c:scaling>
        <c:delete val="0"/>
        <c:axPos val="l"/>
        <c:majorGridlines>
          <c:spPr>
            <a:ln>
              <a:noFill/>
            </a:ln>
          </c:spPr>
        </c:majorGridlines>
        <c:numFmt formatCode="General" sourceLinked="1"/>
        <c:majorTickMark val="out"/>
        <c:minorTickMark val="none"/>
        <c:tickLblPos val="none"/>
        <c:spPr>
          <a:ln w="3175" cmpd="sng" algn="ctr">
            <a:solidFill>
              <a:schemeClr val="tx1"/>
            </a:solidFill>
            <a:prstDash val="solid"/>
          </a:ln>
        </c:spPr>
        <c:txPr>
          <a:bodyPr wrap="none"/>
          <a:lstStyle/>
          <a:p>
            <a:pPr>
              <a:defRPr sz="1000" kern="1200">
                <a:latin typeface="+mn-lt"/>
                <a:ea typeface="+mn-ea"/>
                <a:cs typeface="+mn-cs"/>
              </a:defRPr>
            </a:pPr>
            <a:endParaRPr lang="en-US"/>
          </a:p>
        </c:txPr>
        <c:crossAx val="2"/>
        <c:crosses val="min"/>
        <c:crossBetween val="between"/>
        <c:majorUnit val="1"/>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519061583577714E-2"/>
          <c:y val="0.12094763092269327"/>
          <c:w val="0.89149560117302051"/>
          <c:h val="0.75810473815461343"/>
        </c:manualLayout>
      </c:layout>
      <c:doughnutChart>
        <c:varyColors val="0"/>
        <c:ser>
          <c:idx val="0"/>
          <c:order val="0"/>
          <c:dPt>
            <c:idx val="0"/>
            <c:bubble3D val="0"/>
            <c:spPr>
              <a:solidFill>
                <a:schemeClr val="bg2">
                  <a:lumMod val="20000"/>
                  <a:lumOff val="80000"/>
                </a:schemeClr>
              </a:solidFill>
              <a:ln w="12700" cmpd="sng" algn="ctr">
                <a:solidFill>
                  <a:schemeClr val="tx1"/>
                </a:solidFill>
                <a:prstDash val="solid"/>
              </a:ln>
            </c:spPr>
            <c:extLst>
              <c:ext xmlns:c16="http://schemas.microsoft.com/office/drawing/2014/chart" uri="{C3380CC4-5D6E-409C-BE32-E72D297353CC}">
                <c16:uniqueId val="{00000000-2C17-4B86-AC36-B66C7A446343}"/>
              </c:ext>
            </c:extLst>
          </c:dPt>
          <c:dPt>
            <c:idx val="1"/>
            <c:bubble3D val="0"/>
            <c:spPr>
              <a:solidFill>
                <a:srgbClr val="C4C4CD"/>
              </a:solidFill>
              <a:ln w="12700" cmpd="sng" algn="ctr">
                <a:solidFill>
                  <a:schemeClr val="tx1"/>
                </a:solidFill>
                <a:prstDash val="solid"/>
              </a:ln>
            </c:spPr>
            <c:extLst>
              <c:ext xmlns:c16="http://schemas.microsoft.com/office/drawing/2014/chart" uri="{C3380CC4-5D6E-409C-BE32-E72D297353CC}">
                <c16:uniqueId val="{00000001-2C17-4B86-AC36-B66C7A446343}"/>
              </c:ext>
            </c:extLst>
          </c:dPt>
          <c:dPt>
            <c:idx val="2"/>
            <c:bubble3D val="0"/>
            <c:spPr>
              <a:solidFill>
                <a:schemeClr val="bg1"/>
              </a:solidFill>
              <a:ln w="12700" cmpd="sng" algn="ctr">
                <a:solidFill>
                  <a:schemeClr val="tx1"/>
                </a:solidFill>
                <a:prstDash val="solid"/>
              </a:ln>
            </c:spPr>
            <c:extLst>
              <c:ext xmlns:c16="http://schemas.microsoft.com/office/drawing/2014/chart" uri="{C3380CC4-5D6E-409C-BE32-E72D297353CC}">
                <c16:uniqueId val="{00000002-2C17-4B86-AC36-B66C7A446343}"/>
              </c:ext>
            </c:extLst>
          </c:dPt>
          <c:dPt>
            <c:idx val="3"/>
            <c:bubble3D val="0"/>
            <c:spPr>
              <a:solidFill>
                <a:schemeClr val="bg2">
                  <a:lumMod val="75000"/>
                </a:schemeClr>
              </a:solidFill>
              <a:ln w="12700" cmpd="sng" algn="ctr">
                <a:solidFill>
                  <a:schemeClr val="tx1"/>
                </a:solidFill>
                <a:prstDash val="solid"/>
              </a:ln>
            </c:spPr>
            <c:extLst>
              <c:ext xmlns:c16="http://schemas.microsoft.com/office/drawing/2014/chart" uri="{C3380CC4-5D6E-409C-BE32-E72D297353CC}">
                <c16:uniqueId val="{00000003-2C17-4B86-AC36-B66C7A446343}"/>
              </c:ext>
            </c:extLst>
          </c:dPt>
          <c:dLbls>
            <c:dLbl>
              <c:idx val="0"/>
              <c:layout>
                <c:manualLayout>
                  <c:x val="3.8123167155425221E-2"/>
                  <c:y val="-5.6109725685785537E-3"/>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C17-4B86-AC36-B66C7A446343}"/>
                </c:ext>
              </c:extLst>
            </c:dLbl>
            <c:dLbl>
              <c:idx val="1"/>
              <c:layout>
                <c:manualLayout>
                  <c:x val="-2.3460410557184751E-2"/>
                  <c:y val="2.6807980049875311E-2"/>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C17-4B86-AC36-B66C7A446343}"/>
                </c:ext>
              </c:extLst>
            </c:dLbl>
            <c:dLbl>
              <c:idx val="2"/>
              <c:layout>
                <c:manualLayout>
                  <c:x val="-3.2991202346041054E-2"/>
                  <c:y val="-1.1845386533665835E-2"/>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C17-4B86-AC36-B66C7A446343}"/>
                </c:ext>
              </c:extLst>
            </c:dLbl>
            <c:dLbl>
              <c:idx val="3"/>
              <c:layout>
                <c:manualLayout>
                  <c:x val="-1.6862170087976538E-2"/>
                  <c:y val="-3.6783042394014961E-2"/>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C17-4B86-AC36-B66C7A44634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45</c:v>
                </c:pt>
                <c:pt idx="1">
                  <c:v>30</c:v>
                </c:pt>
                <c:pt idx="2">
                  <c:v>13</c:v>
                </c:pt>
                <c:pt idx="3">
                  <c:v>12</c:v>
                </c:pt>
              </c:numCache>
            </c:numRef>
          </c:val>
          <c:extLst>
            <c:ext xmlns:c16="http://schemas.microsoft.com/office/drawing/2014/chart" uri="{C3380CC4-5D6E-409C-BE32-E72D297353CC}">
              <c16:uniqueId val="{00000004-2C17-4B86-AC36-B66C7A446343}"/>
            </c:ext>
          </c:extLst>
        </c:ser>
        <c:dLbls>
          <c:showLegendKey val="0"/>
          <c:showVal val="0"/>
          <c:showCatName val="0"/>
          <c:showSerName val="0"/>
          <c:showPercent val="0"/>
          <c:showBubbleSize val="0"/>
          <c:showLeaderLines val="1"/>
        </c:dLbls>
        <c:firstSliceAng val="0"/>
        <c:holeSize val="50"/>
      </c:doughnutChart>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E4200D-B4F3-79C8-D6C7-9CEDF32E30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id="{256E123B-F651-F53C-A089-7F75D7D4A4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2A5BF5-0A3C-4670-BB09-A6F1A691C630}" type="datetimeFigureOut">
              <a:rPr lang="vi-VN" smtClean="0"/>
              <a:t>Dư nợ TDX (nghìn tỷ đồng)</a:t>
            </a:fld>
            <a:endParaRPr lang="vi-VN"/>
          </a:p>
        </p:txBody>
      </p:sp>
      <p:sp>
        <p:nvSpPr>
          <p:cNvPr id="4" name="Footer Placeholder 3">
            <a:extLst>
              <a:ext uri="{FF2B5EF4-FFF2-40B4-BE49-F238E27FC236}">
                <a16:creationId xmlns:a16="http://schemas.microsoft.com/office/drawing/2014/main" id="{C7CD3A7D-B996-29FE-6964-B053F90FC3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id="{20E2925E-566A-529C-22F6-EBDEC29B34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6CEAA-6423-4BF4-BF97-0DD1AD86F613}" type="slidenum">
              <a:rPr lang="vi-VN" smtClean="0"/>
              <a:t>‹#›</a:t>
            </a:fld>
            <a:endParaRPr lang="vi-VN"/>
          </a:p>
        </p:txBody>
      </p:sp>
    </p:spTree>
    <p:extLst>
      <p:ext uri="{BB962C8B-B14F-4D97-AF65-F5344CB8AC3E}">
        <p14:creationId xmlns:p14="http://schemas.microsoft.com/office/powerpoint/2010/main" val="1250728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F758A-479A-41E0-BB6A-CFA390F0BF3C}" type="datetimeFigureOut">
              <a:rPr lang="en-GB" smtClean="0"/>
              <a:t>07/12/2024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79CA5-9FF5-4545-82A4-7676BAAC8BD7}" type="slidenum">
              <a:rPr lang="en-GB" smtClean="0"/>
              <a:t>‹#›</a:t>
            </a:fld>
            <a:endParaRPr lang="en-GB"/>
          </a:p>
        </p:txBody>
      </p:sp>
    </p:spTree>
    <p:extLst>
      <p:ext uri="{BB962C8B-B14F-4D97-AF65-F5344CB8AC3E}">
        <p14:creationId xmlns:p14="http://schemas.microsoft.com/office/powerpoint/2010/main" val="182208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CF379CA5-9FF5-4545-82A4-7676BAAC8BD7}" type="slidenum">
              <a:rPr lang="en-GB" smtClean="0"/>
              <a:t>3</a:t>
            </a:fld>
            <a:endParaRPr lang="en-GB"/>
          </a:p>
        </p:txBody>
      </p:sp>
    </p:spTree>
    <p:extLst>
      <p:ext uri="{BB962C8B-B14F-4D97-AF65-F5344CB8AC3E}">
        <p14:creationId xmlns:p14="http://schemas.microsoft.com/office/powerpoint/2010/main" val="333026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US" sz="1200" b="0" i="0" u="none" strike="noStrike" kern="1200" cap="none" spc="0" normalizeH="0" baseline="0" noProof="0" smtClean="0">
                <a:ln>
                  <a:noFill/>
                </a:ln>
                <a:solidFill>
                  <a:prstClr val="black"/>
                </a:solidFill>
                <a:effectLst/>
                <a:uLnTx/>
                <a:uFillTx/>
                <a:latin typeface="EYInterstate Light" panose="02000506000000020004" pitchFamily="2" charset="0"/>
                <a:ea typeface="+mn-ea"/>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EYInterstate Light" panose="02000506000000020004" pitchFamily="2" charset="0"/>
              <a:ea typeface="+mn-ea"/>
              <a:cs typeface="+mn-cs"/>
              <a:sym typeface="Arial" panose="020B0604020202020204" pitchFamily="34" charset="0"/>
            </a:endParaRPr>
          </a:p>
        </p:txBody>
      </p:sp>
    </p:spTree>
    <p:extLst>
      <p:ext uri="{BB962C8B-B14F-4D97-AF65-F5344CB8AC3E}">
        <p14:creationId xmlns:p14="http://schemas.microsoft.com/office/powerpoint/2010/main" val="2785683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sic Title Slide_Typ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BC27-DDD8-5B15-A7D9-7979A70132B9}"/>
              </a:ext>
            </a:extLst>
          </p:cNvPr>
          <p:cNvSpPr>
            <a:spLocks noGrp="1"/>
          </p:cNvSpPr>
          <p:nvPr>
            <p:ph type="ctrTitle" hasCustomPrompt="1"/>
          </p:nvPr>
        </p:nvSpPr>
        <p:spPr>
          <a:xfrm>
            <a:off x="495301" y="3909524"/>
            <a:ext cx="5246077" cy="2387600"/>
          </a:xfrm>
          <a:prstGeom prst="rect">
            <a:avLst/>
          </a:prstGeom>
        </p:spPr>
        <p:txBody>
          <a:bodyPr anchor="b">
            <a:noAutofit/>
          </a:bodyPr>
          <a:lstStyle>
            <a:lvl1pPr algn="l">
              <a:defRPr sz="8800" b="1">
                <a:solidFill>
                  <a:schemeClr val="bg2"/>
                </a:solidFill>
                <a:latin typeface="Inter" panose="02000503000000020004" pitchFamily="2" charset="0"/>
                <a:ea typeface="Inter" panose="02000503000000020004" pitchFamily="2" charset="0"/>
              </a:defRPr>
            </a:lvl1pPr>
          </a:lstStyle>
          <a:p>
            <a:r>
              <a:rPr lang="en-US" dirty="0"/>
              <a:t>Title</a:t>
            </a:r>
            <a:endParaRPr lang="en-GB" dirty="0"/>
          </a:p>
        </p:txBody>
      </p:sp>
      <p:pic>
        <p:nvPicPr>
          <p:cNvPr id="3" name="Graphic 2">
            <a:extLst>
              <a:ext uri="{FF2B5EF4-FFF2-40B4-BE49-F238E27FC236}">
                <a16:creationId xmlns:a16="http://schemas.microsoft.com/office/drawing/2014/main" id="{480B2C7E-C2B8-CB02-7B1C-CD13F8347CE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7701" y="427242"/>
            <a:ext cx="2757854" cy="958237"/>
          </a:xfrm>
          <a:prstGeom prst="rect">
            <a:avLst/>
          </a:prstGeom>
        </p:spPr>
      </p:pic>
      <p:pic>
        <p:nvPicPr>
          <p:cNvPr id="5" name="Graphic 4">
            <a:extLst>
              <a:ext uri="{FF2B5EF4-FFF2-40B4-BE49-F238E27FC236}">
                <a16:creationId xmlns:a16="http://schemas.microsoft.com/office/drawing/2014/main" id="{56C1364B-B0E8-A72B-0981-9F834741957E}"/>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903685" y="1859280"/>
            <a:ext cx="6288315" cy="4998720"/>
          </a:xfrm>
          <a:prstGeom prst="rect">
            <a:avLst/>
          </a:prstGeom>
        </p:spPr>
      </p:pic>
    </p:spTree>
    <p:extLst>
      <p:ext uri="{BB962C8B-B14F-4D97-AF65-F5344CB8AC3E}">
        <p14:creationId xmlns:p14="http://schemas.microsoft.com/office/powerpoint/2010/main" val="349369961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ing">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130C87-D52E-0A66-CC17-8F2C2A162D87}"/>
              </a:ext>
            </a:extLst>
          </p:cNvPr>
          <p:cNvSpPr/>
          <p:nvPr userDrawn="1"/>
        </p:nvSpPr>
        <p:spPr>
          <a:xfrm>
            <a:off x="0" y="4572000"/>
            <a:ext cx="12192000" cy="2286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C2A5E8C-C26D-3FA2-2C98-E8D2C5158684}"/>
              </a:ext>
            </a:extLst>
          </p:cNvPr>
          <p:cNvSpPr txBox="1"/>
          <p:nvPr userDrawn="1"/>
        </p:nvSpPr>
        <p:spPr>
          <a:xfrm>
            <a:off x="647701" y="4594305"/>
            <a:ext cx="10896598" cy="2263695"/>
          </a:xfrm>
          <a:prstGeom prst="rect">
            <a:avLst/>
          </a:prstGeom>
          <a:noFill/>
        </p:spPr>
        <p:txBody>
          <a:bodyPr wrap="square" rtlCol="0" anchor="ctr">
            <a:noAutofit/>
          </a:bodyPr>
          <a:lstStyle/>
          <a:p>
            <a:r>
              <a:rPr lang="vi-VN" sz="1200" noProof="0" dirty="0">
                <a:solidFill>
                  <a:schemeClr val="bg1"/>
                </a:solidFill>
                <a:latin typeface="Inter" panose="02000503000000020004" pitchFamily="2" charset="0"/>
                <a:ea typeface="Inter" panose="02000503000000020004" pitchFamily="2" charset="0"/>
              </a:rPr>
              <a:t>©Bản quyền thuộc về Công ty Cổ phần Tư vấn &amp; Học viện PNK</a:t>
            </a:r>
          </a:p>
          <a:p>
            <a:r>
              <a:rPr lang="vi-VN" sz="1200" noProof="0" dirty="0">
                <a:solidFill>
                  <a:schemeClr val="bg1"/>
                </a:solidFill>
                <a:latin typeface="Inter" panose="02000503000000020004" pitchFamily="2" charset="0"/>
                <a:ea typeface="Inter" panose="02000503000000020004" pitchFamily="2" charset="0"/>
              </a:rPr>
              <a:t>Tất cả bản quyền được bảo hộ</a:t>
            </a:r>
          </a:p>
          <a:p>
            <a:endParaRPr lang="vi-VN" sz="1200" noProof="0" dirty="0">
              <a:solidFill>
                <a:schemeClr val="bg1"/>
              </a:solidFill>
              <a:latin typeface="Inter" panose="02000503000000020004" pitchFamily="2" charset="0"/>
              <a:ea typeface="Inter"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noProof="0" dirty="0">
                <a:solidFill>
                  <a:schemeClr val="bg1"/>
                </a:solidFill>
                <a:latin typeface="Inter" panose="02000503000000020004" pitchFamily="2" charset="0"/>
                <a:ea typeface="Inter" panose="02000503000000020004" pitchFamily="2" charset="0"/>
              </a:rPr>
              <a:t>Trong tài liệu này, “PNK” được hiểu là Công ty Cổ phần Tư vấn &amp; Học viện PNK.</a:t>
            </a:r>
          </a:p>
          <a:p>
            <a:endParaRPr lang="vi-VN" sz="1200" noProof="0" dirty="0">
              <a:solidFill>
                <a:schemeClr val="bg1"/>
              </a:solidFill>
              <a:latin typeface="Inter" panose="02000503000000020004" pitchFamily="2" charset="0"/>
              <a:ea typeface="Inter" panose="02000503000000020004" pitchFamily="2" charset="0"/>
            </a:endParaRPr>
          </a:p>
          <a:p>
            <a:r>
              <a:rPr lang="vi-VN" sz="1200" noProof="0" dirty="0">
                <a:solidFill>
                  <a:schemeClr val="bg1"/>
                </a:solidFill>
                <a:latin typeface="Inter" panose="02000503000000020004" pitchFamily="2" charset="0"/>
                <a:ea typeface="Inter" panose="02000503000000020004" pitchFamily="2" charset="0"/>
              </a:rPr>
              <a:t>Tài liệu này chỉ có các nội dung mang tính thông tin chung, không nhằm đưa ra hướng dẫn và tư vấn cụ thể về các vấn đề chuyên môn cũng như không cấu thánh bất kỳ lời khuyên chuyên môn nào. Đọc giả nên tham khảo ý kiến của các chuyên gia cho các vấn đề chuyên môn cụ thể. Để biết thêm bất kỳ thông tin nào, xin vui lòng liên hệ với chúng tôi.</a:t>
            </a:r>
          </a:p>
        </p:txBody>
      </p:sp>
      <p:pic>
        <p:nvPicPr>
          <p:cNvPr id="4" name="Graphic 3">
            <a:extLst>
              <a:ext uri="{FF2B5EF4-FFF2-40B4-BE49-F238E27FC236}">
                <a16:creationId xmlns:a16="http://schemas.microsoft.com/office/drawing/2014/main" id="{DCBD078A-9D0D-0391-1DA0-5843D855B3B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7701" y="427242"/>
            <a:ext cx="2757854" cy="958237"/>
          </a:xfrm>
          <a:prstGeom prst="rect">
            <a:avLst/>
          </a:prstGeom>
        </p:spPr>
      </p:pic>
      <p:sp>
        <p:nvSpPr>
          <p:cNvPr id="12" name="TextBox 11">
            <a:extLst>
              <a:ext uri="{FF2B5EF4-FFF2-40B4-BE49-F238E27FC236}">
                <a16:creationId xmlns:a16="http://schemas.microsoft.com/office/drawing/2014/main" id="{450AB184-0A34-4592-8E16-6E16D3AB3FC8}"/>
              </a:ext>
            </a:extLst>
          </p:cNvPr>
          <p:cNvSpPr txBox="1"/>
          <p:nvPr userDrawn="1"/>
        </p:nvSpPr>
        <p:spPr>
          <a:xfrm>
            <a:off x="647701" y="2612866"/>
            <a:ext cx="10416539" cy="1446550"/>
          </a:xfrm>
          <a:prstGeom prst="rect">
            <a:avLst/>
          </a:prstGeom>
          <a:noFill/>
        </p:spPr>
        <p:txBody>
          <a:bodyPr wrap="square" rtlCol="0">
            <a:spAutoFit/>
          </a:bodyPr>
          <a:lstStyle/>
          <a:p>
            <a:r>
              <a:rPr lang="vi-VN" sz="8800" b="1" noProof="0" dirty="0">
                <a:solidFill>
                  <a:schemeClr val="bg2"/>
                </a:solidFill>
                <a:latin typeface="Inter" panose="02000503000000020004" pitchFamily="2" charset="0"/>
                <a:ea typeface="Inter" panose="02000503000000020004" pitchFamily="2" charset="0"/>
              </a:rPr>
              <a:t>Xin cảm ơn!</a:t>
            </a:r>
          </a:p>
        </p:txBody>
      </p:sp>
    </p:spTree>
    <p:extLst>
      <p:ext uri="{BB962C8B-B14F-4D97-AF65-F5344CB8AC3E}">
        <p14:creationId xmlns:p14="http://schemas.microsoft.com/office/powerpoint/2010/main" val="18112963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791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YP 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4203982490"/>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spid="_x0000_s1028"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7" y="1588"/>
                        <a:ext cx="158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667" cy="15875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600" y="269600"/>
            <a:ext cx="10974283" cy="529048"/>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30248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asic Title Slide_Type 2">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BC27-DDD8-5B15-A7D9-7979A70132B9}"/>
              </a:ext>
            </a:extLst>
          </p:cNvPr>
          <p:cNvSpPr>
            <a:spLocks noGrp="1"/>
          </p:cNvSpPr>
          <p:nvPr>
            <p:ph type="ctrTitle" hasCustomPrompt="1"/>
          </p:nvPr>
        </p:nvSpPr>
        <p:spPr>
          <a:xfrm>
            <a:off x="495301" y="3909524"/>
            <a:ext cx="5246077" cy="2387600"/>
          </a:xfrm>
          <a:prstGeom prst="rect">
            <a:avLst/>
          </a:prstGeom>
        </p:spPr>
        <p:txBody>
          <a:bodyPr anchor="b">
            <a:noAutofit/>
          </a:bodyPr>
          <a:lstStyle>
            <a:lvl1pPr algn="l">
              <a:defRPr sz="8800" b="1">
                <a:solidFill>
                  <a:schemeClr val="bg2"/>
                </a:solidFill>
                <a:latin typeface="Inter" panose="02000503000000020004" pitchFamily="2" charset="0"/>
                <a:ea typeface="Inter" panose="02000503000000020004" pitchFamily="2" charset="0"/>
              </a:defRPr>
            </a:lvl1pPr>
          </a:lstStyle>
          <a:p>
            <a:r>
              <a:rPr lang="en-US" dirty="0"/>
              <a:t>Title</a:t>
            </a:r>
            <a:endParaRPr lang="en-GB" dirty="0"/>
          </a:p>
        </p:txBody>
      </p:sp>
      <p:pic>
        <p:nvPicPr>
          <p:cNvPr id="3" name="Graphic 2">
            <a:extLst>
              <a:ext uri="{FF2B5EF4-FFF2-40B4-BE49-F238E27FC236}">
                <a16:creationId xmlns:a16="http://schemas.microsoft.com/office/drawing/2014/main" id="{480B2C7E-C2B8-CB02-7B1C-CD13F8347CE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7701" y="427242"/>
            <a:ext cx="2757854" cy="958237"/>
          </a:xfrm>
          <a:prstGeom prst="rect">
            <a:avLst/>
          </a:prstGeom>
        </p:spPr>
      </p:pic>
      <p:pic>
        <p:nvPicPr>
          <p:cNvPr id="7" name="Graphic 6">
            <a:extLst>
              <a:ext uri="{FF2B5EF4-FFF2-40B4-BE49-F238E27FC236}">
                <a16:creationId xmlns:a16="http://schemas.microsoft.com/office/drawing/2014/main" id="{B30D33C2-B066-6287-F93F-57D930F1B5D9}"/>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903685" y="1859280"/>
            <a:ext cx="6288315" cy="4998720"/>
          </a:xfrm>
          <a:prstGeom prst="rect">
            <a:avLst/>
          </a:prstGeom>
        </p:spPr>
      </p:pic>
    </p:spTree>
    <p:extLst>
      <p:ext uri="{BB962C8B-B14F-4D97-AF65-F5344CB8AC3E}">
        <p14:creationId xmlns:p14="http://schemas.microsoft.com/office/powerpoint/2010/main" val="35613034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asic Title Slide_Type 3">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C50911C-FEDE-AA16-AB1C-82DE1477D0C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7701" y="427242"/>
            <a:ext cx="2757854" cy="958237"/>
          </a:xfrm>
          <a:prstGeom prst="rect">
            <a:avLst/>
          </a:prstGeom>
        </p:spPr>
      </p:pic>
      <p:pic>
        <p:nvPicPr>
          <p:cNvPr id="4" name="Graphic 3">
            <a:extLst>
              <a:ext uri="{FF2B5EF4-FFF2-40B4-BE49-F238E27FC236}">
                <a16:creationId xmlns:a16="http://schemas.microsoft.com/office/drawing/2014/main" id="{C96D9DA1-EB00-7323-9568-601C8A00F370}"/>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889408" y="1528030"/>
            <a:ext cx="6302592" cy="5329970"/>
          </a:xfrm>
          <a:prstGeom prst="rect">
            <a:avLst/>
          </a:prstGeom>
        </p:spPr>
      </p:pic>
      <p:sp>
        <p:nvSpPr>
          <p:cNvPr id="5" name="Title 1">
            <a:extLst>
              <a:ext uri="{FF2B5EF4-FFF2-40B4-BE49-F238E27FC236}">
                <a16:creationId xmlns:a16="http://schemas.microsoft.com/office/drawing/2014/main" id="{E56FF17D-9671-A83A-A0E6-D4E88906E6FA}"/>
              </a:ext>
            </a:extLst>
          </p:cNvPr>
          <p:cNvSpPr>
            <a:spLocks noGrp="1"/>
          </p:cNvSpPr>
          <p:nvPr>
            <p:ph type="ctrTitle" hasCustomPrompt="1"/>
          </p:nvPr>
        </p:nvSpPr>
        <p:spPr>
          <a:xfrm>
            <a:off x="495301" y="3909524"/>
            <a:ext cx="5246077" cy="2387600"/>
          </a:xfrm>
          <a:prstGeom prst="rect">
            <a:avLst/>
          </a:prstGeom>
        </p:spPr>
        <p:txBody>
          <a:bodyPr anchor="b">
            <a:noAutofit/>
          </a:bodyPr>
          <a:lstStyle>
            <a:lvl1pPr algn="l">
              <a:defRPr sz="8800" b="1">
                <a:solidFill>
                  <a:schemeClr val="bg2"/>
                </a:solidFill>
                <a:latin typeface="Inter" panose="02000503000000020004" pitchFamily="2" charset="0"/>
                <a:ea typeface="Inter" panose="02000503000000020004" pitchFamily="2" charset="0"/>
              </a:defRPr>
            </a:lvl1pPr>
          </a:lstStyle>
          <a:p>
            <a:r>
              <a:rPr lang="en-US" dirty="0"/>
              <a:t>Title</a:t>
            </a:r>
            <a:endParaRPr lang="en-GB" dirty="0"/>
          </a:p>
        </p:txBody>
      </p:sp>
    </p:spTree>
    <p:extLst>
      <p:ext uri="{BB962C8B-B14F-4D97-AF65-F5344CB8AC3E}">
        <p14:creationId xmlns:p14="http://schemas.microsoft.com/office/powerpoint/2010/main" val="84764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icture Title Slide">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21B302-0A89-620C-84DC-8CCF25097CF5}"/>
              </a:ext>
            </a:extLst>
          </p:cNvPr>
          <p:cNvSpPr>
            <a:spLocks noGrp="1"/>
          </p:cNvSpPr>
          <p:nvPr>
            <p:ph type="pic" sz="quarter" idx="10"/>
          </p:nvPr>
        </p:nvSpPr>
        <p:spPr>
          <a:xfrm>
            <a:off x="0" y="0"/>
            <a:ext cx="12192000" cy="4572000"/>
          </a:xfrm>
          <a:prstGeom prst="rect">
            <a:avLst/>
          </a:prstGeom>
        </p:spPr>
        <p:txBody>
          <a:bodyPr/>
          <a:lstStyle/>
          <a:p>
            <a:endParaRPr lang="en-GB"/>
          </a:p>
        </p:txBody>
      </p:sp>
      <p:sp>
        <p:nvSpPr>
          <p:cNvPr id="7" name="Rectangle 6">
            <a:extLst>
              <a:ext uri="{FF2B5EF4-FFF2-40B4-BE49-F238E27FC236}">
                <a16:creationId xmlns:a16="http://schemas.microsoft.com/office/drawing/2014/main" id="{24545FCC-8D78-D145-3825-E5BA4D7CAD0A}"/>
              </a:ext>
            </a:extLst>
          </p:cNvPr>
          <p:cNvSpPr/>
          <p:nvPr userDrawn="1"/>
        </p:nvSpPr>
        <p:spPr>
          <a:xfrm>
            <a:off x="0" y="4572000"/>
            <a:ext cx="12192000" cy="2286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9DEA6DD5-FB67-EB9B-AFFC-F306DF00F71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046969" y="4823051"/>
            <a:ext cx="2757854" cy="958237"/>
          </a:xfrm>
          <a:prstGeom prst="rect">
            <a:avLst/>
          </a:prstGeom>
        </p:spPr>
      </p:pic>
      <p:sp>
        <p:nvSpPr>
          <p:cNvPr id="11" name="Title 1">
            <a:extLst>
              <a:ext uri="{FF2B5EF4-FFF2-40B4-BE49-F238E27FC236}">
                <a16:creationId xmlns:a16="http://schemas.microsoft.com/office/drawing/2014/main" id="{8F0F3181-3FFD-2D8E-DD3B-07B779487439}"/>
              </a:ext>
            </a:extLst>
          </p:cNvPr>
          <p:cNvSpPr>
            <a:spLocks noGrp="1"/>
          </p:cNvSpPr>
          <p:nvPr>
            <p:ph type="ctrTitle" hasCustomPrompt="1"/>
          </p:nvPr>
        </p:nvSpPr>
        <p:spPr>
          <a:xfrm>
            <a:off x="229084" y="4823050"/>
            <a:ext cx="8069964" cy="958237"/>
          </a:xfrm>
          <a:prstGeom prst="rect">
            <a:avLst/>
          </a:prstGeom>
        </p:spPr>
        <p:txBody>
          <a:bodyPr anchor="ctr">
            <a:noAutofit/>
          </a:bodyPr>
          <a:lstStyle>
            <a:lvl1pPr algn="l">
              <a:defRPr sz="6600" b="1">
                <a:solidFill>
                  <a:schemeClr val="bg2"/>
                </a:solidFill>
                <a:latin typeface="Inter" panose="02000503000000020004" pitchFamily="2" charset="0"/>
                <a:ea typeface="Inter" panose="02000503000000020004" pitchFamily="2" charset="0"/>
              </a:defRPr>
            </a:lvl1pPr>
          </a:lstStyle>
          <a:p>
            <a:r>
              <a:rPr lang="en-US" dirty="0"/>
              <a:t>Title</a:t>
            </a:r>
            <a:endParaRPr lang="en-GB" dirty="0"/>
          </a:p>
        </p:txBody>
      </p:sp>
      <p:sp>
        <p:nvSpPr>
          <p:cNvPr id="14" name="Text Placeholder 13">
            <a:extLst>
              <a:ext uri="{FF2B5EF4-FFF2-40B4-BE49-F238E27FC236}">
                <a16:creationId xmlns:a16="http://schemas.microsoft.com/office/drawing/2014/main" id="{5495F9AE-5181-07E8-ED3B-4784C2677B37}"/>
              </a:ext>
            </a:extLst>
          </p:cNvPr>
          <p:cNvSpPr>
            <a:spLocks noGrp="1"/>
          </p:cNvSpPr>
          <p:nvPr>
            <p:ph type="body" sz="quarter" idx="11" hasCustomPrompt="1"/>
          </p:nvPr>
        </p:nvSpPr>
        <p:spPr>
          <a:xfrm>
            <a:off x="229084" y="5926138"/>
            <a:ext cx="11575739" cy="676885"/>
          </a:xfrm>
          <a:prstGeom prst="rect">
            <a:avLst/>
          </a:prstGeom>
        </p:spPr>
        <p:txBody>
          <a:bodyPr/>
          <a:lstStyle>
            <a:lvl1pPr marL="0" indent="0">
              <a:buNone/>
              <a:defRPr sz="1800">
                <a:solidFill>
                  <a:schemeClr val="bg2"/>
                </a:solidFill>
                <a:latin typeface="Inter" panose="02000503000000020004" pitchFamily="2" charset="0"/>
                <a:ea typeface="Inter" panose="02000503000000020004" pitchFamily="2" charset="0"/>
              </a:defRPr>
            </a:lvl1pPr>
          </a:lstStyle>
          <a:p>
            <a:pPr lvl="0"/>
            <a:r>
              <a:rPr lang="en-US" dirty="0"/>
              <a:t>Information line 1</a:t>
            </a:r>
          </a:p>
          <a:p>
            <a:pPr lvl="0"/>
            <a:r>
              <a:rPr lang="en-US" dirty="0"/>
              <a:t>Information line 2</a:t>
            </a:r>
            <a:endParaRPr lang="en-GB" dirty="0"/>
          </a:p>
        </p:txBody>
      </p:sp>
    </p:spTree>
    <p:extLst>
      <p:ext uri="{BB962C8B-B14F-4D97-AF65-F5344CB8AC3E}">
        <p14:creationId xmlns:p14="http://schemas.microsoft.com/office/powerpoint/2010/main" val="389955737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oposal/About us">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7E5EC79-8BE5-0BD1-A5FE-819AC21FB3E1}"/>
              </a:ext>
            </a:extLst>
          </p:cNvPr>
          <p:cNvCxnSpPr>
            <a:cxnSpLocks/>
          </p:cNvCxnSpPr>
          <p:nvPr userDrawn="1"/>
        </p:nvCxnSpPr>
        <p:spPr>
          <a:xfrm>
            <a:off x="648000" y="589592"/>
            <a:ext cx="1089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E4935DE-9995-E83E-D74E-D36F797A1699}"/>
              </a:ext>
            </a:extLst>
          </p:cNvPr>
          <p:cNvSpPr txBox="1"/>
          <p:nvPr userDrawn="1"/>
        </p:nvSpPr>
        <p:spPr>
          <a:xfrm>
            <a:off x="648000" y="647115"/>
            <a:ext cx="2720233" cy="846386"/>
          </a:xfrm>
          <a:prstGeom prst="rect">
            <a:avLst/>
          </a:prstGeom>
          <a:noFill/>
        </p:spPr>
        <p:txBody>
          <a:bodyPr wrap="square" rtlCol="0">
            <a:spAutoFit/>
          </a:bodyPr>
          <a:lstStyle/>
          <a:p>
            <a:pPr algn="l">
              <a:spcAft>
                <a:spcPts val="600"/>
              </a:spcAft>
            </a:pPr>
            <a:r>
              <a:rPr lang="en-GB" sz="2400" b="1" i="0" u="none" strike="noStrike" baseline="0" dirty="0">
                <a:solidFill>
                  <a:schemeClr val="bg2"/>
                </a:solidFill>
                <a:latin typeface="Inter" panose="02000503000000020004" pitchFamily="2" charset="0"/>
                <a:ea typeface="Inter" panose="02000503000000020004" pitchFamily="2" charset="0"/>
              </a:rPr>
              <a:t>About Us</a:t>
            </a:r>
          </a:p>
          <a:p>
            <a:pPr algn="l">
              <a:spcAft>
                <a:spcPts val="600"/>
              </a:spcAft>
            </a:pPr>
            <a:r>
              <a:rPr lang="vi-VN" sz="1800" b="0" i="0" u="none" strike="noStrike" baseline="0" dirty="0">
                <a:solidFill>
                  <a:srgbClr val="000000"/>
                </a:solidFill>
                <a:latin typeface="Inter" panose="02000503000000020004" pitchFamily="2" charset="0"/>
                <a:ea typeface="Inter" panose="02000503000000020004" pitchFamily="2" charset="0"/>
              </a:rPr>
              <a:t>Về </a:t>
            </a:r>
            <a:r>
              <a:rPr lang="vi-VN" sz="1800" b="0" i="0" u="none" strike="noStrike" baseline="0" noProof="1">
                <a:solidFill>
                  <a:srgbClr val="000000"/>
                </a:solidFill>
                <a:latin typeface="Inter" panose="02000503000000020004" pitchFamily="2" charset="0"/>
                <a:ea typeface="Inter" panose="02000503000000020004" pitchFamily="2" charset="0"/>
              </a:rPr>
              <a:t>chúng</a:t>
            </a:r>
            <a:r>
              <a:rPr lang="en-US" sz="1800" b="0" i="0" u="none" strike="noStrike" baseline="0" dirty="0">
                <a:solidFill>
                  <a:srgbClr val="000000"/>
                </a:solidFill>
                <a:latin typeface="Inter" panose="02000503000000020004" pitchFamily="2" charset="0"/>
                <a:ea typeface="Inter" panose="02000503000000020004" pitchFamily="2" charset="0"/>
              </a:rPr>
              <a:t> </a:t>
            </a:r>
            <a:r>
              <a:rPr lang="en-US" sz="1800" b="0" i="0" u="none" strike="noStrike" baseline="0" dirty="0" err="1">
                <a:solidFill>
                  <a:srgbClr val="000000"/>
                </a:solidFill>
                <a:latin typeface="Inter" panose="02000503000000020004" pitchFamily="2" charset="0"/>
                <a:ea typeface="Inter" panose="02000503000000020004" pitchFamily="2" charset="0"/>
              </a:rPr>
              <a:t>tôi</a:t>
            </a:r>
            <a:endParaRPr lang="en-GB" sz="1800" dirty="0">
              <a:latin typeface="Inter" panose="02000503000000020004" pitchFamily="2" charset="0"/>
              <a:ea typeface="Inter" panose="02000503000000020004" pitchFamily="2" charset="0"/>
            </a:endParaRPr>
          </a:p>
        </p:txBody>
      </p:sp>
      <p:pic>
        <p:nvPicPr>
          <p:cNvPr id="4" name="Graphic 3">
            <a:extLst>
              <a:ext uri="{FF2B5EF4-FFF2-40B4-BE49-F238E27FC236}">
                <a16:creationId xmlns:a16="http://schemas.microsoft.com/office/drawing/2014/main" id="{516ECCE4-4393-BAB7-6AE1-3793B54B771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48000" y="1686228"/>
            <a:ext cx="2361419" cy="820493"/>
          </a:xfrm>
          <a:prstGeom prst="rect">
            <a:avLst/>
          </a:prstGeom>
        </p:spPr>
      </p:pic>
      <p:sp>
        <p:nvSpPr>
          <p:cNvPr id="5" name="TextBox 4">
            <a:extLst>
              <a:ext uri="{FF2B5EF4-FFF2-40B4-BE49-F238E27FC236}">
                <a16:creationId xmlns:a16="http://schemas.microsoft.com/office/drawing/2014/main" id="{5D95E448-56C7-5BED-C2BB-06AF5EB635E5}"/>
              </a:ext>
            </a:extLst>
          </p:cNvPr>
          <p:cNvSpPr txBox="1"/>
          <p:nvPr userDrawn="1"/>
        </p:nvSpPr>
        <p:spPr>
          <a:xfrm>
            <a:off x="3368233" y="647115"/>
            <a:ext cx="8175768" cy="3693319"/>
          </a:xfrm>
          <a:prstGeom prst="rect">
            <a:avLst/>
          </a:prstGeom>
          <a:noFill/>
        </p:spPr>
        <p:txBody>
          <a:bodyPr wrap="square" rtlCol="0">
            <a:spAutoFit/>
          </a:bodyPr>
          <a:lstStyle/>
          <a:p>
            <a:pPr algn="l"/>
            <a:r>
              <a:rPr lang="vi-VN" sz="1300" b="1" i="0" u="none" strike="noStrike" baseline="0" noProof="1">
                <a:latin typeface="Inter" panose="02000503000000020004" pitchFamily="2" charset="0"/>
                <a:ea typeface="Inter" panose="02000503000000020004" pitchFamily="2" charset="0"/>
              </a:rPr>
              <a:t>CÔNG TY CỔ PHẦN TƯ VẤN &amp; HỌC VIỆN PNK </a:t>
            </a:r>
            <a:r>
              <a:rPr lang="vi-VN" sz="1300" b="0" i="0" u="none" strike="noStrike" baseline="0" noProof="1">
                <a:latin typeface="Inter" panose="02000503000000020004" pitchFamily="2" charset="0"/>
                <a:ea typeface="Inter" panose="02000503000000020004" pitchFamily="2" charset="0"/>
              </a:rPr>
              <a:t>là một doanh nghiệp hoạt động trong lĩnh vực tư vấn doanh nghiệp và tổ chức các lớp đào tạo chuyên môn trong các lĩnh vực: tài chính và kế toán, mô hình kinh doanh, mô hình doanh nghiệp.</a:t>
            </a:r>
          </a:p>
          <a:p>
            <a:pPr algn="l"/>
            <a:endParaRPr lang="vi-VN" sz="1300" b="0" i="0" u="none" strike="noStrike" baseline="0" noProof="1">
              <a:latin typeface="Inter" panose="02000503000000020004" pitchFamily="2" charset="0"/>
              <a:ea typeface="Inter" panose="02000503000000020004" pitchFamily="2" charset="0"/>
            </a:endParaRPr>
          </a:p>
          <a:p>
            <a:pPr algn="l"/>
            <a:r>
              <a:rPr lang="vi-VN" sz="1300" b="0" i="0" u="none" strike="noStrike" baseline="0" noProof="1">
                <a:latin typeface="Inter" panose="02000503000000020004" pitchFamily="2" charset="0"/>
                <a:ea typeface="Inter" panose="02000503000000020004" pitchFamily="2" charset="0"/>
              </a:rPr>
              <a:t>Với sứ mệnh kết nối doanh nghiệp Việt với giải pháp tư vấn toàn cầu, giá cả hợp lý. PNK cam kết đồng hành cùng doanh nghiệp, cung cấp các dịch vụ tư vấn chất lượng cao, ứng dụng công nghệ hiện đại để tối ưu hóa quy trình và nâng cao hiệu quả hoạt động, giúp doanh nghiệp đạt được tăng trưởng bền vững và cạnh tranh hiệu quả trên thị trường.</a:t>
            </a:r>
          </a:p>
          <a:p>
            <a:pPr algn="l"/>
            <a:endParaRPr lang="vi-VN" sz="1300" b="0" i="0" u="none" strike="noStrike" baseline="0" noProof="1">
              <a:latin typeface="Inter" panose="02000503000000020004" pitchFamily="2" charset="0"/>
              <a:ea typeface="Inter" panose="02000503000000020004" pitchFamily="2" charset="0"/>
            </a:endParaRPr>
          </a:p>
          <a:p>
            <a:pPr algn="l"/>
            <a:r>
              <a:rPr lang="vi-VN" sz="1300" b="0" i="0" u="none" strike="noStrike" baseline="0" noProof="1">
                <a:latin typeface="Inter" panose="02000503000000020004" pitchFamily="2" charset="0"/>
                <a:ea typeface="Inter" panose="02000503000000020004" pitchFamily="2" charset="0"/>
              </a:rPr>
              <a:t>PNK hoạt động với trọng tâm là “bộ giá trị LECI”:</a:t>
            </a:r>
          </a:p>
          <a:p>
            <a:pPr marL="285750" indent="-285750" algn="l">
              <a:buFont typeface="Arial" panose="020B0604020202020204" pitchFamily="34" charset="0"/>
              <a:buChar char="•"/>
            </a:pPr>
            <a:r>
              <a:rPr lang="vi-VN" sz="1300" b="1" i="0" u="none" strike="noStrike" baseline="0" noProof="1">
                <a:latin typeface="Inter-Regular"/>
              </a:rPr>
              <a:t>Local:</a:t>
            </a:r>
            <a:r>
              <a:rPr lang="vi-VN" sz="1300" b="0" i="0" u="none" strike="noStrike" baseline="0" noProof="1">
                <a:latin typeface="Inter-Regular"/>
              </a:rPr>
              <a:t> Chúng tôi cam kết về giá cả local nhất, phù hợp cho mọi doanh nghiệp Việt, ngoài ra đội ngũ local với kinh nghiệm global sẽ có những góc nhìn thực tế tại thị trường Việt Nam.</a:t>
            </a:r>
          </a:p>
          <a:p>
            <a:pPr marL="285750" indent="-285750" algn="l">
              <a:buFont typeface="Arial" panose="020B0604020202020204" pitchFamily="34" charset="0"/>
              <a:buChar char="•"/>
            </a:pPr>
            <a:r>
              <a:rPr lang="vi-VN" sz="1300" b="1" i="0" u="none" strike="noStrike" baseline="0" noProof="1">
                <a:latin typeface="Inter-Regular"/>
              </a:rPr>
              <a:t>Excellence:</a:t>
            </a:r>
            <a:r>
              <a:rPr lang="vi-VN" sz="1300" b="0" i="0" u="none" strike="noStrike" baseline="0" noProof="1">
                <a:latin typeface="Inter-Regular"/>
              </a:rPr>
              <a:t> Chúng tôi cam kết về chất lượng dịch vụ Big 4 từ đội ngũ có nhiều năm kinh nghiệm tại các tập đoàn tư vấn hàng đầu. </a:t>
            </a:r>
          </a:p>
          <a:p>
            <a:pPr marL="285750" indent="-285750" algn="l">
              <a:buFont typeface="Arial" panose="020B0604020202020204" pitchFamily="34" charset="0"/>
              <a:buChar char="•"/>
            </a:pPr>
            <a:r>
              <a:rPr lang="vi-VN" sz="1300" b="1" i="0" u="none" strike="noStrike" baseline="0" noProof="1">
                <a:latin typeface="Inter-Regular"/>
              </a:rPr>
              <a:t>Collaboration:</a:t>
            </a:r>
            <a:r>
              <a:rPr lang="vi-VN" sz="1300" b="0" i="0" u="none" strike="noStrike" baseline="0" noProof="1">
                <a:latin typeface="Inter-Regular"/>
              </a:rPr>
              <a:t> Chúng tôi làm việc chặt chẽ với khách hàng để hiểu rõ nội tại doanh nghiệp để đưa ra các giải pháp phù hợp và thực tế nhất.</a:t>
            </a:r>
          </a:p>
          <a:p>
            <a:pPr marL="285750" indent="-285750" algn="l">
              <a:buFont typeface="Arial" panose="020B0604020202020204" pitchFamily="34" charset="0"/>
              <a:buChar char="•"/>
            </a:pPr>
            <a:r>
              <a:rPr lang="vi-VN" sz="1300" b="1" i="0" u="none" strike="noStrike" baseline="0" noProof="1">
                <a:latin typeface="Inter-Regular"/>
              </a:rPr>
              <a:t>Innovation: </a:t>
            </a:r>
            <a:r>
              <a:rPr lang="vi-VN" sz="1300" b="0" i="0" u="none" strike="noStrike" baseline="0" noProof="1">
                <a:latin typeface="Inter-Regular"/>
              </a:rPr>
              <a:t>Chúng tôi liên tục tìm kiếm các giải pháp sáng tạo cho những thách thức kinh doanh phức tạp, đảm bảo khách hàng của chúng tôi luôn đi trước thời đại.</a:t>
            </a:r>
          </a:p>
        </p:txBody>
      </p:sp>
      <p:sp>
        <p:nvSpPr>
          <p:cNvPr id="9" name="Text Placeholder 8">
            <a:extLst>
              <a:ext uri="{FF2B5EF4-FFF2-40B4-BE49-F238E27FC236}">
                <a16:creationId xmlns:a16="http://schemas.microsoft.com/office/drawing/2014/main" id="{45F00E7A-0362-15B3-EB4D-356A6106172C}"/>
              </a:ext>
            </a:extLst>
          </p:cNvPr>
          <p:cNvSpPr>
            <a:spLocks noGrp="1"/>
          </p:cNvSpPr>
          <p:nvPr>
            <p:ph type="body" sz="quarter" idx="12" hasCustomPrompt="1"/>
          </p:nvPr>
        </p:nvSpPr>
        <p:spPr>
          <a:xfrm>
            <a:off x="3368531" y="4426531"/>
            <a:ext cx="8176067" cy="1957388"/>
          </a:xfrm>
          <a:prstGeom prst="rect">
            <a:avLst/>
          </a:prstGeom>
        </p:spPr>
        <p:txBody>
          <a:bodyPr/>
          <a:lstStyle>
            <a:lvl1pPr marL="0" indent="0">
              <a:buFont typeface="Arial" panose="020B0604020202020204" pitchFamily="34" charset="0"/>
              <a:buNone/>
              <a:defRPr sz="1300" b="1"/>
            </a:lvl1pPr>
          </a:lstStyle>
          <a:p>
            <a:pPr lvl="0"/>
            <a:r>
              <a:rPr lang="vi-VN" noProof="0" dirty="0"/>
              <a:t>Tổng quan nội dung công việc đề xuất (nếu có):</a:t>
            </a:r>
          </a:p>
          <a:p>
            <a:pPr lvl="0"/>
            <a:r>
              <a:rPr lang="vi-VN" noProof="0" dirty="0"/>
              <a:t>- Nội dung 1</a:t>
            </a:r>
          </a:p>
          <a:p>
            <a:pPr lvl="0"/>
            <a:r>
              <a:rPr lang="vi-VN" noProof="0" dirty="0"/>
              <a:t>- Nội dung 2 …</a:t>
            </a:r>
          </a:p>
        </p:txBody>
      </p:sp>
      <p:sp>
        <p:nvSpPr>
          <p:cNvPr id="10" name="Text Placeholder 8">
            <a:extLst>
              <a:ext uri="{FF2B5EF4-FFF2-40B4-BE49-F238E27FC236}">
                <a16:creationId xmlns:a16="http://schemas.microsoft.com/office/drawing/2014/main" id="{965A9C3F-DD43-EAFD-5BB3-320921156AA8}"/>
              </a:ext>
            </a:extLst>
          </p:cNvPr>
          <p:cNvSpPr>
            <a:spLocks noGrp="1"/>
          </p:cNvSpPr>
          <p:nvPr>
            <p:ph type="body" sz="quarter" idx="13" hasCustomPrompt="1"/>
          </p:nvPr>
        </p:nvSpPr>
        <p:spPr>
          <a:xfrm>
            <a:off x="647999" y="4426531"/>
            <a:ext cx="2361420" cy="1957388"/>
          </a:xfrm>
          <a:prstGeom prst="rect">
            <a:avLst/>
          </a:prstGeom>
        </p:spPr>
        <p:txBody>
          <a:bodyPr/>
          <a:lstStyle>
            <a:lvl1pPr marL="0" indent="0" algn="ctr">
              <a:buFont typeface="Arial" panose="020B0604020202020204" pitchFamily="34" charset="0"/>
              <a:buNone/>
              <a:defRPr sz="1300" b="1"/>
            </a:lvl1pPr>
          </a:lstStyle>
          <a:p>
            <a:pPr lvl="0"/>
            <a:r>
              <a:rPr lang="vi-VN" noProof="0" dirty="0"/>
              <a:t>Ký đề xuất (nếu có)</a:t>
            </a:r>
          </a:p>
          <a:p>
            <a:pPr lvl="0"/>
            <a:r>
              <a:rPr lang="vi-VN" noProof="0" dirty="0"/>
              <a:t>Giám đốc điều hành</a:t>
            </a:r>
          </a:p>
          <a:p>
            <a:pPr lvl="0"/>
            <a:endParaRPr lang="vi-VN" noProof="0" dirty="0"/>
          </a:p>
          <a:p>
            <a:pPr lvl="0"/>
            <a:endParaRPr lang="vi-VN" noProof="0" dirty="0"/>
          </a:p>
          <a:p>
            <a:pPr lvl="0"/>
            <a:endParaRPr lang="vi-VN" noProof="0" dirty="0"/>
          </a:p>
          <a:p>
            <a:pPr lvl="0"/>
            <a:r>
              <a:rPr lang="vi-VN" noProof="0" dirty="0"/>
              <a:t>Ông …..</a:t>
            </a:r>
          </a:p>
        </p:txBody>
      </p:sp>
    </p:spTree>
    <p:extLst>
      <p:ext uri="{BB962C8B-B14F-4D97-AF65-F5344CB8AC3E}">
        <p14:creationId xmlns:p14="http://schemas.microsoft.com/office/powerpoint/2010/main" val="236669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801205-658E-B8F7-B6A1-3BBCDBC2ECC0}"/>
              </a:ext>
            </a:extLst>
          </p:cNvPr>
          <p:cNvSpPr/>
          <p:nvPr userDrawn="1"/>
        </p:nvSpPr>
        <p:spPr>
          <a:xfrm>
            <a:off x="0" y="0"/>
            <a:ext cx="336823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360C558-C90E-B8CA-2D32-E0D072AE2CA8}"/>
              </a:ext>
            </a:extLst>
          </p:cNvPr>
          <p:cNvSpPr txBox="1"/>
          <p:nvPr userDrawn="1"/>
        </p:nvSpPr>
        <p:spPr>
          <a:xfrm>
            <a:off x="-1" y="1024940"/>
            <a:ext cx="3368233" cy="769441"/>
          </a:xfrm>
          <a:prstGeom prst="rect">
            <a:avLst/>
          </a:prstGeom>
          <a:noFill/>
        </p:spPr>
        <p:txBody>
          <a:bodyPr wrap="square" rtlCol="0">
            <a:spAutoFit/>
          </a:bodyPr>
          <a:lstStyle/>
          <a:p>
            <a:pPr algn="ctr">
              <a:spcAft>
                <a:spcPts val="600"/>
              </a:spcAft>
            </a:pPr>
            <a:r>
              <a:rPr lang="vi-VN" sz="4400" b="1" i="0" u="none" strike="noStrike" baseline="0" noProof="0" dirty="0">
                <a:solidFill>
                  <a:schemeClr val="bg2"/>
                </a:solidFill>
                <a:latin typeface="Inter" panose="02000503000000020004" pitchFamily="2" charset="0"/>
                <a:ea typeface="Inter" panose="02000503000000020004" pitchFamily="2" charset="0"/>
              </a:rPr>
              <a:t>Mục lục</a:t>
            </a:r>
            <a:endParaRPr lang="vi-VN" sz="3600" noProof="0" dirty="0">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85214A99-43B5-6EE2-5A86-DFE0A1A49A1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39735" y="5654413"/>
            <a:ext cx="1888760" cy="656264"/>
          </a:xfrm>
          <a:prstGeom prst="rect">
            <a:avLst/>
          </a:prstGeom>
        </p:spPr>
      </p:pic>
    </p:spTree>
    <p:extLst>
      <p:ext uri="{BB962C8B-B14F-4D97-AF65-F5344CB8AC3E}">
        <p14:creationId xmlns:p14="http://schemas.microsoft.com/office/powerpoint/2010/main" val="350119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8823D22-D25F-52E5-497F-CB32F6FE7672}"/>
              </a:ext>
            </a:extLst>
          </p:cNvPr>
          <p:cNvSpPr>
            <a:spLocks noGrp="1"/>
          </p:cNvSpPr>
          <p:nvPr>
            <p:ph type="pic" sz="quarter" idx="10"/>
          </p:nvPr>
        </p:nvSpPr>
        <p:spPr>
          <a:xfrm>
            <a:off x="0" y="0"/>
            <a:ext cx="3368675" cy="6858000"/>
          </a:xfrm>
          <a:prstGeom prst="rect">
            <a:avLst/>
          </a:prstGeom>
        </p:spPr>
        <p:txBody>
          <a:bodyPr/>
          <a:lstStyle/>
          <a:p>
            <a:endParaRPr lang="vi-VN"/>
          </a:p>
        </p:txBody>
      </p:sp>
      <p:pic>
        <p:nvPicPr>
          <p:cNvPr id="5" name="Graphic 4">
            <a:extLst>
              <a:ext uri="{FF2B5EF4-FFF2-40B4-BE49-F238E27FC236}">
                <a16:creationId xmlns:a16="http://schemas.microsoft.com/office/drawing/2014/main" id="{722F800E-9B4E-8236-A82E-1D052DA3D2C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332719" y="6070696"/>
            <a:ext cx="1604061" cy="557343"/>
          </a:xfrm>
          <a:prstGeom prst="rect">
            <a:avLst/>
          </a:prstGeom>
        </p:spPr>
      </p:pic>
      <p:sp>
        <p:nvSpPr>
          <p:cNvPr id="10" name="Text Placeholder 9">
            <a:extLst>
              <a:ext uri="{FF2B5EF4-FFF2-40B4-BE49-F238E27FC236}">
                <a16:creationId xmlns:a16="http://schemas.microsoft.com/office/drawing/2014/main" id="{15EDB7A2-BEC9-F88C-DBAE-8CBB3B87DB71}"/>
              </a:ext>
            </a:extLst>
          </p:cNvPr>
          <p:cNvSpPr>
            <a:spLocks noGrp="1"/>
          </p:cNvSpPr>
          <p:nvPr>
            <p:ph type="body" sz="quarter" idx="11" hasCustomPrompt="1"/>
          </p:nvPr>
        </p:nvSpPr>
        <p:spPr>
          <a:xfrm>
            <a:off x="4175760" y="1575118"/>
            <a:ext cx="6837680" cy="1076325"/>
          </a:xfrm>
          <a:prstGeom prst="rect">
            <a:avLst/>
          </a:prstGeom>
        </p:spPr>
        <p:txBody>
          <a:bodyPr/>
          <a:lstStyle>
            <a:lvl1pPr marL="0" indent="0">
              <a:buNone/>
              <a:defRPr sz="6600" b="1">
                <a:solidFill>
                  <a:schemeClr val="bg2"/>
                </a:solidFill>
              </a:defRPr>
            </a:lvl1pPr>
            <a:lvl2pPr>
              <a:defRPr sz="6600" b="1">
                <a:solidFill>
                  <a:schemeClr val="bg2"/>
                </a:solidFill>
              </a:defRPr>
            </a:lvl2pPr>
            <a:lvl3pPr>
              <a:defRPr sz="6600" b="1">
                <a:solidFill>
                  <a:schemeClr val="bg2"/>
                </a:solidFill>
              </a:defRPr>
            </a:lvl3pPr>
            <a:lvl4pPr>
              <a:defRPr sz="6600" b="1">
                <a:solidFill>
                  <a:schemeClr val="bg2"/>
                </a:solidFill>
              </a:defRPr>
            </a:lvl4pPr>
            <a:lvl5pPr>
              <a:defRPr sz="6600" b="1">
                <a:solidFill>
                  <a:schemeClr val="bg2"/>
                </a:solidFill>
              </a:defRPr>
            </a:lvl5pPr>
          </a:lstStyle>
          <a:p>
            <a:pPr lvl="0"/>
            <a:r>
              <a:rPr lang="en-US" dirty="0"/>
              <a:t>Section title</a:t>
            </a:r>
            <a:endParaRPr lang="vi-VN" dirty="0"/>
          </a:p>
        </p:txBody>
      </p:sp>
    </p:spTree>
    <p:extLst>
      <p:ext uri="{BB962C8B-B14F-4D97-AF65-F5344CB8AC3E}">
        <p14:creationId xmlns:p14="http://schemas.microsoft.com/office/powerpoint/2010/main" val="1996094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rmation">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67229D5-69BC-A3B7-2A04-80B42D280C26}"/>
              </a:ext>
            </a:extLst>
          </p:cNvPr>
          <p:cNvSpPr>
            <a:spLocks noGrp="1"/>
          </p:cNvSpPr>
          <p:nvPr>
            <p:ph type="sldNum" sz="quarter" idx="4"/>
          </p:nvPr>
        </p:nvSpPr>
        <p:spPr>
          <a:xfrm>
            <a:off x="5620478" y="280863"/>
            <a:ext cx="951045" cy="288000"/>
          </a:xfrm>
          <a:prstGeom prst="rect">
            <a:avLst/>
          </a:prstGeom>
        </p:spPr>
        <p:txBody>
          <a:bodyPr anchor="ctr"/>
          <a:lstStyle>
            <a:lvl1pPr algn="ctr">
              <a:defRPr sz="1000">
                <a:latin typeface="Inter" panose="02000503000000020004" pitchFamily="2" charset="0"/>
                <a:ea typeface="Inter" panose="02000503000000020004" pitchFamily="2" charset="0"/>
              </a:defRPr>
            </a:lvl1pPr>
          </a:lstStyle>
          <a:p>
            <a:fld id="{38EC2071-0BDE-49F8-A929-1F6A71822F8F}" type="slidenum">
              <a:rPr lang="en-GB" smtClean="0"/>
              <a:pPr/>
              <a:t>‹#›</a:t>
            </a:fld>
            <a:endParaRPr lang="en-GB" dirty="0"/>
          </a:p>
        </p:txBody>
      </p:sp>
      <p:sp>
        <p:nvSpPr>
          <p:cNvPr id="4" name="Title 1">
            <a:extLst>
              <a:ext uri="{FF2B5EF4-FFF2-40B4-BE49-F238E27FC236}">
                <a16:creationId xmlns:a16="http://schemas.microsoft.com/office/drawing/2014/main" id="{5C5F365B-0C10-2007-63B6-97AF55FB30A4}"/>
              </a:ext>
            </a:extLst>
          </p:cNvPr>
          <p:cNvSpPr>
            <a:spLocks noGrp="1"/>
          </p:cNvSpPr>
          <p:nvPr>
            <p:ph type="ctrTitle" hasCustomPrompt="1"/>
          </p:nvPr>
        </p:nvSpPr>
        <p:spPr>
          <a:xfrm>
            <a:off x="656883" y="688804"/>
            <a:ext cx="10901680" cy="814876"/>
          </a:xfrm>
          <a:prstGeom prst="rect">
            <a:avLst/>
          </a:prstGeom>
        </p:spPr>
        <p:txBody>
          <a:bodyPr anchor="t">
            <a:noAutofit/>
          </a:bodyPr>
          <a:lstStyle>
            <a:lvl1pPr algn="l">
              <a:defRPr sz="2800" b="1">
                <a:solidFill>
                  <a:schemeClr val="tx1"/>
                </a:solidFill>
                <a:latin typeface="Inter" panose="02000503000000020004" pitchFamily="2" charset="0"/>
                <a:ea typeface="Inter" panose="02000503000000020004" pitchFamily="2" charset="0"/>
              </a:defRPr>
            </a:lvl1pPr>
          </a:lstStyle>
          <a:p>
            <a:r>
              <a:rPr lang="en-US" dirty="0"/>
              <a:t>Header line 1</a:t>
            </a:r>
            <a:br>
              <a:rPr lang="en-US" dirty="0"/>
            </a:br>
            <a:r>
              <a:rPr lang="en-US" dirty="0"/>
              <a:t>Header line 2</a:t>
            </a:r>
            <a:endParaRPr lang="en-GB" dirty="0"/>
          </a:p>
        </p:txBody>
      </p:sp>
      <p:sp>
        <p:nvSpPr>
          <p:cNvPr id="5" name="Text Placeholder 23">
            <a:extLst>
              <a:ext uri="{FF2B5EF4-FFF2-40B4-BE49-F238E27FC236}">
                <a16:creationId xmlns:a16="http://schemas.microsoft.com/office/drawing/2014/main" id="{2BF57410-4977-A54E-DF7B-33941D5AB2EB}"/>
              </a:ext>
            </a:extLst>
          </p:cNvPr>
          <p:cNvSpPr>
            <a:spLocks noGrp="1"/>
          </p:cNvSpPr>
          <p:nvPr>
            <p:ph type="body" sz="quarter" idx="10" hasCustomPrompt="1"/>
          </p:nvPr>
        </p:nvSpPr>
        <p:spPr>
          <a:xfrm>
            <a:off x="656883" y="279972"/>
            <a:ext cx="4849837" cy="288000"/>
          </a:xfrm>
          <a:prstGeom prst="rect">
            <a:avLst/>
          </a:prstGeom>
        </p:spPr>
        <p:txBody>
          <a:bodyPr/>
          <a:lstStyle>
            <a:lvl1pPr marL="0" indent="0">
              <a:buNone/>
              <a:defRPr sz="1600" b="1">
                <a:solidFill>
                  <a:schemeClr val="tx2"/>
                </a:solidFill>
                <a:latin typeface="Inter" panose="02000503000000020004" pitchFamily="2" charset="0"/>
                <a:ea typeface="Inter" panose="02000503000000020004" pitchFamily="2" charset="0"/>
              </a:defRPr>
            </a:lvl1pPr>
          </a:lstStyle>
          <a:p>
            <a:pPr lvl="0"/>
            <a:r>
              <a:rPr lang="en-US" dirty="0"/>
              <a:t>Section header</a:t>
            </a:r>
            <a:endParaRPr lang="en-GB" dirty="0"/>
          </a:p>
        </p:txBody>
      </p:sp>
      <p:sp>
        <p:nvSpPr>
          <p:cNvPr id="6" name="Text Placeholder 25">
            <a:extLst>
              <a:ext uri="{FF2B5EF4-FFF2-40B4-BE49-F238E27FC236}">
                <a16:creationId xmlns:a16="http://schemas.microsoft.com/office/drawing/2014/main" id="{95915530-1BC0-AF45-5C4D-4D8DE1FF3739}"/>
              </a:ext>
            </a:extLst>
          </p:cNvPr>
          <p:cNvSpPr>
            <a:spLocks noGrp="1"/>
          </p:cNvSpPr>
          <p:nvPr>
            <p:ph type="body" sz="quarter" idx="11"/>
          </p:nvPr>
        </p:nvSpPr>
        <p:spPr>
          <a:xfrm>
            <a:off x="657225" y="1638300"/>
            <a:ext cx="10901363" cy="5087620"/>
          </a:xfrm>
          <a:prstGeom prst="rect">
            <a:avLst/>
          </a:prstGeom>
        </p:spPr>
        <p:txBody>
          <a:bodyPr/>
          <a:lstStyle>
            <a:lvl1pPr>
              <a:defRPr sz="1300">
                <a:latin typeface="Inter" panose="02000503000000020004" pitchFamily="2" charset="0"/>
                <a:ea typeface="Inter" panose="02000503000000020004" pitchFamily="2" charset="0"/>
              </a:defRPr>
            </a:lvl1pPr>
            <a:lvl2pPr>
              <a:defRPr sz="1300">
                <a:latin typeface="Inter" panose="02000503000000020004" pitchFamily="2" charset="0"/>
                <a:ea typeface="Inter" panose="02000503000000020004" pitchFamily="2" charset="0"/>
              </a:defRPr>
            </a:lvl2pPr>
            <a:lvl3pPr>
              <a:defRPr sz="1300">
                <a:latin typeface="Inter" panose="02000503000000020004" pitchFamily="2" charset="0"/>
                <a:ea typeface="Inter" panose="02000503000000020004" pitchFamily="2" charset="0"/>
              </a:defRPr>
            </a:lvl3pPr>
            <a:lvl4pPr>
              <a:defRPr sz="1300">
                <a:latin typeface="Inter" panose="02000503000000020004" pitchFamily="2" charset="0"/>
                <a:ea typeface="Inter" panose="02000503000000020004" pitchFamily="2" charset="0"/>
              </a:defRPr>
            </a:lvl4pPr>
            <a:lvl5pPr>
              <a:defRPr sz="1300">
                <a:latin typeface="Inter" panose="02000503000000020004" pitchFamily="2" charset="0"/>
                <a:ea typeface="Inter" panose="0200050300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97383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8F232F-C14C-7B0D-6EE9-948720449FA7}"/>
              </a:ext>
            </a:extLst>
          </p:cNvPr>
          <p:cNvSpPr>
            <a:spLocks/>
          </p:cNvSpPr>
          <p:nvPr userDrawn="1"/>
        </p:nvSpPr>
        <p:spPr>
          <a:xfrm>
            <a:off x="656881" y="663646"/>
            <a:ext cx="1944000" cy="216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Picture</a:t>
            </a:r>
            <a:endParaRPr lang="vi-VN" dirty="0"/>
          </a:p>
        </p:txBody>
      </p:sp>
      <p:sp>
        <p:nvSpPr>
          <p:cNvPr id="11" name="Slide Number Placeholder 5">
            <a:extLst>
              <a:ext uri="{FF2B5EF4-FFF2-40B4-BE49-F238E27FC236}">
                <a16:creationId xmlns:a16="http://schemas.microsoft.com/office/drawing/2014/main" id="{230CC6C4-8917-E33A-9ECE-3D5BEDF739AB}"/>
              </a:ext>
            </a:extLst>
          </p:cNvPr>
          <p:cNvSpPr>
            <a:spLocks noGrp="1"/>
          </p:cNvSpPr>
          <p:nvPr>
            <p:ph type="sldNum" sz="quarter" idx="4"/>
          </p:nvPr>
        </p:nvSpPr>
        <p:spPr>
          <a:xfrm>
            <a:off x="5620478" y="280863"/>
            <a:ext cx="951045" cy="288000"/>
          </a:xfrm>
          <a:prstGeom prst="rect">
            <a:avLst/>
          </a:prstGeom>
        </p:spPr>
        <p:txBody>
          <a:bodyPr anchor="ctr"/>
          <a:lstStyle>
            <a:lvl1pPr algn="ctr">
              <a:defRPr sz="1000">
                <a:latin typeface="Inter" panose="02000503000000020004" pitchFamily="2" charset="0"/>
                <a:ea typeface="Inter" panose="02000503000000020004" pitchFamily="2" charset="0"/>
              </a:defRPr>
            </a:lvl1pPr>
          </a:lstStyle>
          <a:p>
            <a:fld id="{38EC2071-0BDE-49F8-A929-1F6A71822F8F}" type="slidenum">
              <a:rPr lang="en-GB" smtClean="0"/>
              <a:pPr/>
              <a:t>‹#›</a:t>
            </a:fld>
            <a:endParaRPr lang="en-GB" dirty="0"/>
          </a:p>
        </p:txBody>
      </p:sp>
      <p:sp>
        <p:nvSpPr>
          <p:cNvPr id="24" name="Text Placeholder 23">
            <a:extLst>
              <a:ext uri="{FF2B5EF4-FFF2-40B4-BE49-F238E27FC236}">
                <a16:creationId xmlns:a16="http://schemas.microsoft.com/office/drawing/2014/main" id="{8BBAF90A-026D-B021-F671-3BC476A0DDFD}"/>
              </a:ext>
            </a:extLst>
          </p:cNvPr>
          <p:cNvSpPr>
            <a:spLocks noGrp="1"/>
          </p:cNvSpPr>
          <p:nvPr>
            <p:ph type="body" sz="quarter" idx="10" hasCustomPrompt="1"/>
          </p:nvPr>
        </p:nvSpPr>
        <p:spPr>
          <a:xfrm>
            <a:off x="656883" y="279972"/>
            <a:ext cx="4849837" cy="288000"/>
          </a:xfrm>
          <a:prstGeom prst="rect">
            <a:avLst/>
          </a:prstGeom>
        </p:spPr>
        <p:txBody>
          <a:bodyPr/>
          <a:lstStyle>
            <a:lvl1pPr marL="0" indent="0">
              <a:buNone/>
              <a:defRPr sz="1600" b="1">
                <a:solidFill>
                  <a:schemeClr val="tx2"/>
                </a:solidFill>
                <a:latin typeface="Inter" panose="02000503000000020004" pitchFamily="2" charset="0"/>
                <a:ea typeface="Inter" panose="02000503000000020004" pitchFamily="2" charset="0"/>
              </a:defRPr>
            </a:lvl1pPr>
          </a:lstStyle>
          <a:p>
            <a:pPr lvl="0"/>
            <a:r>
              <a:rPr lang="en-US" dirty="0"/>
              <a:t>Section header</a:t>
            </a:r>
            <a:endParaRPr lang="en-GB" dirty="0"/>
          </a:p>
        </p:txBody>
      </p:sp>
      <p:cxnSp>
        <p:nvCxnSpPr>
          <p:cNvPr id="2" name="Straight Connector 1">
            <a:extLst>
              <a:ext uri="{FF2B5EF4-FFF2-40B4-BE49-F238E27FC236}">
                <a16:creationId xmlns:a16="http://schemas.microsoft.com/office/drawing/2014/main" id="{E3D34B22-1FD5-AAC1-9302-05C1AACC8921}"/>
              </a:ext>
            </a:extLst>
          </p:cNvPr>
          <p:cNvCxnSpPr>
            <a:cxnSpLocks/>
          </p:cNvCxnSpPr>
          <p:nvPr userDrawn="1"/>
        </p:nvCxnSpPr>
        <p:spPr>
          <a:xfrm flipV="1">
            <a:off x="2658531" y="591256"/>
            <a:ext cx="0" cy="626674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4A98F79C-41F6-DC67-5145-CB5F096175B5}"/>
              </a:ext>
            </a:extLst>
          </p:cNvPr>
          <p:cNvSpPr>
            <a:spLocks noGrp="1"/>
          </p:cNvSpPr>
          <p:nvPr>
            <p:ph type="body" sz="quarter" idx="11" hasCustomPrompt="1"/>
          </p:nvPr>
        </p:nvSpPr>
        <p:spPr>
          <a:xfrm>
            <a:off x="656882" y="2961526"/>
            <a:ext cx="1943999" cy="287338"/>
          </a:xfrm>
          <a:prstGeom prst="rect">
            <a:avLst/>
          </a:prstGeom>
        </p:spPr>
        <p:txBody>
          <a:bodyPr anchor="ctr"/>
          <a:lstStyle>
            <a:lvl1pPr marL="0" indent="0">
              <a:lnSpc>
                <a:spcPct val="100000"/>
              </a:lnSpc>
              <a:spcBef>
                <a:spcPts val="0"/>
              </a:spcBef>
              <a:buNone/>
              <a:defRPr sz="1400" b="1">
                <a:solidFill>
                  <a:schemeClr val="bg2"/>
                </a:solidFill>
              </a:defRPr>
            </a:lvl1pPr>
          </a:lstStyle>
          <a:p>
            <a:pPr lvl="0"/>
            <a:r>
              <a:rPr lang="en-US" dirty="0"/>
              <a:t>Name</a:t>
            </a:r>
            <a:endParaRPr lang="vi-VN" dirty="0"/>
          </a:p>
        </p:txBody>
      </p:sp>
      <p:sp>
        <p:nvSpPr>
          <p:cNvPr id="13" name="Text Placeholder 9">
            <a:extLst>
              <a:ext uri="{FF2B5EF4-FFF2-40B4-BE49-F238E27FC236}">
                <a16:creationId xmlns:a16="http://schemas.microsoft.com/office/drawing/2014/main" id="{123C4975-22BA-4C6B-1FAA-3DBEA879D069}"/>
              </a:ext>
            </a:extLst>
          </p:cNvPr>
          <p:cNvSpPr>
            <a:spLocks noGrp="1"/>
          </p:cNvSpPr>
          <p:nvPr>
            <p:ph type="body" sz="quarter" idx="12" hasCustomPrompt="1"/>
          </p:nvPr>
        </p:nvSpPr>
        <p:spPr>
          <a:xfrm>
            <a:off x="656881" y="3344540"/>
            <a:ext cx="1943999" cy="287338"/>
          </a:xfrm>
          <a:prstGeom prst="rect">
            <a:avLst/>
          </a:prstGeom>
        </p:spPr>
        <p:txBody>
          <a:bodyPr anchor="ctr"/>
          <a:lstStyle>
            <a:lvl1pPr marL="0" indent="0">
              <a:lnSpc>
                <a:spcPct val="100000"/>
              </a:lnSpc>
              <a:spcBef>
                <a:spcPts val="0"/>
              </a:spcBef>
              <a:buNone/>
              <a:defRPr sz="1200" b="0">
                <a:solidFill>
                  <a:schemeClr val="tx1"/>
                </a:solidFill>
              </a:defRPr>
            </a:lvl1pPr>
          </a:lstStyle>
          <a:p>
            <a:pPr lvl="0"/>
            <a:r>
              <a:rPr lang="en-US" dirty="0" err="1"/>
              <a:t>Chức</a:t>
            </a:r>
            <a:r>
              <a:rPr lang="en-US" dirty="0"/>
              <a:t> </a:t>
            </a:r>
            <a:r>
              <a:rPr lang="en-US" dirty="0" err="1"/>
              <a:t>vụ</a:t>
            </a:r>
            <a:r>
              <a:rPr lang="en-US" dirty="0"/>
              <a:t>,</a:t>
            </a:r>
            <a:endParaRPr lang="vi-VN" dirty="0"/>
          </a:p>
        </p:txBody>
      </p:sp>
      <p:sp>
        <p:nvSpPr>
          <p:cNvPr id="14" name="Text Placeholder 9">
            <a:extLst>
              <a:ext uri="{FF2B5EF4-FFF2-40B4-BE49-F238E27FC236}">
                <a16:creationId xmlns:a16="http://schemas.microsoft.com/office/drawing/2014/main" id="{9F5D0C22-7AAD-A0BF-006A-CDCD9E74C4BE}"/>
              </a:ext>
            </a:extLst>
          </p:cNvPr>
          <p:cNvSpPr>
            <a:spLocks noGrp="1"/>
          </p:cNvSpPr>
          <p:nvPr>
            <p:ph type="body" sz="quarter" idx="13" hasCustomPrompt="1"/>
          </p:nvPr>
        </p:nvSpPr>
        <p:spPr>
          <a:xfrm>
            <a:off x="835498" y="4380683"/>
            <a:ext cx="1767298" cy="177694"/>
          </a:xfrm>
          <a:prstGeom prst="rect">
            <a:avLst/>
          </a:prstGeom>
        </p:spPr>
        <p:txBody>
          <a:bodyPr anchor="ctr"/>
          <a:lstStyle>
            <a:lvl1pPr marL="0" indent="0">
              <a:lnSpc>
                <a:spcPct val="100000"/>
              </a:lnSpc>
              <a:spcBef>
                <a:spcPts val="0"/>
              </a:spcBef>
              <a:buNone/>
              <a:defRPr sz="1200" b="0">
                <a:solidFill>
                  <a:schemeClr val="tx1"/>
                </a:solidFill>
              </a:defRPr>
            </a:lvl1pPr>
          </a:lstStyle>
          <a:p>
            <a:pPr lvl="0"/>
            <a:r>
              <a:rPr lang="vi-VN" dirty="0"/>
              <a:t>SĐT</a:t>
            </a:r>
          </a:p>
        </p:txBody>
      </p:sp>
      <p:sp>
        <p:nvSpPr>
          <p:cNvPr id="15" name="TextBox 14">
            <a:extLst>
              <a:ext uri="{FF2B5EF4-FFF2-40B4-BE49-F238E27FC236}">
                <a16:creationId xmlns:a16="http://schemas.microsoft.com/office/drawing/2014/main" id="{2614419B-8BC0-0BB4-C780-016EA9E00E42}"/>
              </a:ext>
            </a:extLst>
          </p:cNvPr>
          <p:cNvSpPr txBox="1"/>
          <p:nvPr userDrawn="1"/>
        </p:nvSpPr>
        <p:spPr>
          <a:xfrm>
            <a:off x="656885" y="3631878"/>
            <a:ext cx="1965132" cy="461665"/>
          </a:xfrm>
          <a:prstGeom prst="rect">
            <a:avLst/>
          </a:prstGeom>
          <a:noFill/>
        </p:spPr>
        <p:txBody>
          <a:bodyPr wrap="square" rtlCol="0" anchor="ctr">
            <a:spAutoFit/>
          </a:bodyPr>
          <a:lstStyle/>
          <a:p>
            <a:pPr lvl="0"/>
            <a:r>
              <a:rPr lang="vi-VN" sz="1200" dirty="0"/>
              <a:t>Công ty Cổ phần Tư vấn &amp; Học viện PNK</a:t>
            </a:r>
          </a:p>
        </p:txBody>
      </p:sp>
      <p:grpSp>
        <p:nvGrpSpPr>
          <p:cNvPr id="31" name="Group 30">
            <a:extLst>
              <a:ext uri="{FF2B5EF4-FFF2-40B4-BE49-F238E27FC236}">
                <a16:creationId xmlns:a16="http://schemas.microsoft.com/office/drawing/2014/main" id="{D1CFBD37-3821-BD48-B403-23AA5323D0D2}"/>
              </a:ext>
            </a:extLst>
          </p:cNvPr>
          <p:cNvGrpSpPr>
            <a:grpSpLocks noChangeAspect="1"/>
          </p:cNvGrpSpPr>
          <p:nvPr userDrawn="1"/>
        </p:nvGrpSpPr>
        <p:grpSpPr>
          <a:xfrm>
            <a:off x="656880" y="4734375"/>
            <a:ext cx="178617" cy="178618"/>
            <a:chOff x="4676330" y="3103817"/>
            <a:chExt cx="257175" cy="257176"/>
          </a:xfrm>
        </p:grpSpPr>
        <p:sp>
          <p:nvSpPr>
            <p:cNvPr id="32" name="Rectangle 31">
              <a:extLst>
                <a:ext uri="{FF2B5EF4-FFF2-40B4-BE49-F238E27FC236}">
                  <a16:creationId xmlns:a16="http://schemas.microsoft.com/office/drawing/2014/main" id="{6851512F-97DE-8F6B-C0E2-DC0AEC5CA309}"/>
                </a:ext>
              </a:extLst>
            </p:cNvPr>
            <p:cNvSpPr/>
            <p:nvPr/>
          </p:nvSpPr>
          <p:spPr bwMode="auto">
            <a:xfrm>
              <a:off x="4676330" y="3103817"/>
              <a:ext cx="257175" cy="257176"/>
            </a:xfrm>
            <a:prstGeom prst="rect">
              <a:avLst/>
            </a:prstGeom>
            <a:solidFill>
              <a:schemeClr val="accent2"/>
            </a:solidFill>
            <a:ln w="127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95363" eaLnBrk="1" fontAlgn="base" latinLnBrk="0" hangingPunct="1">
                <a:lnSpc>
                  <a:spcPts val="1400"/>
                </a:lnSpc>
                <a:spcBef>
                  <a:spcPct val="0"/>
                </a:spcBef>
                <a:spcAft>
                  <a:spcPct val="0"/>
                </a:spcAft>
                <a:buClrTx/>
                <a:buSzTx/>
                <a:buFontTx/>
                <a:buNone/>
                <a:tabLst/>
                <a:defRPr/>
              </a:pPr>
              <a:endParaRPr kumimoji="0" lang="en-US" sz="1100" b="0" i="0" u="none" strike="noStrike" kern="0" cap="none" spc="0" normalizeH="0" baseline="0" noProof="0" dirty="0">
                <a:ln>
                  <a:noFill/>
                </a:ln>
                <a:solidFill>
                  <a:srgbClr val="010024"/>
                </a:solidFill>
                <a:effectLst/>
                <a:uLnTx/>
                <a:uFillTx/>
                <a:latin typeface="EYInterstate Regular" pitchFamily="1" charset="0"/>
              </a:endParaRPr>
            </a:p>
          </p:txBody>
        </p:sp>
        <p:sp>
          <p:nvSpPr>
            <p:cNvPr id="33" name="Freeform 5">
              <a:extLst>
                <a:ext uri="{FF2B5EF4-FFF2-40B4-BE49-F238E27FC236}">
                  <a16:creationId xmlns:a16="http://schemas.microsoft.com/office/drawing/2014/main" id="{DB4BD91D-BC10-2558-B02E-E643E1332D65}"/>
                </a:ext>
              </a:extLst>
            </p:cNvPr>
            <p:cNvSpPr>
              <a:spLocks noEditPoints="1"/>
            </p:cNvSpPr>
            <p:nvPr/>
          </p:nvSpPr>
          <p:spPr bwMode="auto">
            <a:xfrm>
              <a:off x="4718625" y="3156666"/>
              <a:ext cx="172583" cy="151479"/>
            </a:xfrm>
            <a:custGeom>
              <a:avLst/>
              <a:gdLst>
                <a:gd name="T0" fmla="*/ 137 w 286"/>
                <a:gd name="T1" fmla="*/ 78 h 251"/>
                <a:gd name="T2" fmla="*/ 126 w 286"/>
                <a:gd name="T3" fmla="*/ 91 h 251"/>
                <a:gd name="T4" fmla="*/ 128 w 286"/>
                <a:gd name="T5" fmla="*/ 111 h 251"/>
                <a:gd name="T6" fmla="*/ 138 w 286"/>
                <a:gd name="T7" fmla="*/ 115 h 251"/>
                <a:gd name="T8" fmla="*/ 153 w 286"/>
                <a:gd name="T9" fmla="*/ 107 h 251"/>
                <a:gd name="T10" fmla="*/ 158 w 286"/>
                <a:gd name="T11" fmla="*/ 90 h 251"/>
                <a:gd name="T12" fmla="*/ 145 w 286"/>
                <a:gd name="T13" fmla="*/ 75 h 251"/>
                <a:gd name="T14" fmla="*/ 0 w 286"/>
                <a:gd name="T15" fmla="*/ 245 h 251"/>
                <a:gd name="T16" fmla="*/ 0 w 286"/>
                <a:gd name="T17" fmla="*/ 99 h 251"/>
                <a:gd name="T18" fmla="*/ 123 w 286"/>
                <a:gd name="T19" fmla="*/ 148 h 251"/>
                <a:gd name="T20" fmla="*/ 90 w 286"/>
                <a:gd name="T21" fmla="*/ 117 h 251"/>
                <a:gd name="T22" fmla="*/ 90 w 286"/>
                <a:gd name="T23" fmla="*/ 71 h 251"/>
                <a:gd name="T24" fmla="*/ 122 w 286"/>
                <a:gd name="T25" fmla="*/ 39 h 251"/>
                <a:gd name="T26" fmla="*/ 166 w 286"/>
                <a:gd name="T27" fmla="*/ 38 h 251"/>
                <a:gd name="T28" fmla="*/ 195 w 286"/>
                <a:gd name="T29" fmla="*/ 63 h 251"/>
                <a:gd name="T30" fmla="*/ 196 w 286"/>
                <a:gd name="T31" fmla="*/ 103 h 251"/>
                <a:gd name="T32" fmla="*/ 173 w 286"/>
                <a:gd name="T33" fmla="*/ 125 h 251"/>
                <a:gd name="T34" fmla="*/ 156 w 286"/>
                <a:gd name="T35" fmla="*/ 126 h 251"/>
                <a:gd name="T36" fmla="*/ 146 w 286"/>
                <a:gd name="T37" fmla="*/ 125 h 251"/>
                <a:gd name="T38" fmla="*/ 125 w 286"/>
                <a:gd name="T39" fmla="*/ 126 h 251"/>
                <a:gd name="T40" fmla="*/ 112 w 286"/>
                <a:gd name="T41" fmla="*/ 112 h 251"/>
                <a:gd name="T42" fmla="*/ 113 w 286"/>
                <a:gd name="T43" fmla="*/ 87 h 251"/>
                <a:gd name="T44" fmla="*/ 130 w 286"/>
                <a:gd name="T45" fmla="*/ 65 h 251"/>
                <a:gd name="T46" fmla="*/ 156 w 286"/>
                <a:gd name="T47" fmla="*/ 65 h 251"/>
                <a:gd name="T48" fmla="*/ 164 w 286"/>
                <a:gd name="T49" fmla="*/ 73 h 251"/>
                <a:gd name="T50" fmla="*/ 177 w 286"/>
                <a:gd name="T51" fmla="*/ 65 h 251"/>
                <a:gd name="T52" fmla="*/ 166 w 286"/>
                <a:gd name="T53" fmla="*/ 108 h 251"/>
                <a:gd name="T54" fmla="*/ 166 w 286"/>
                <a:gd name="T55" fmla="*/ 112 h 251"/>
                <a:gd name="T56" fmla="*/ 170 w 286"/>
                <a:gd name="T57" fmla="*/ 116 h 251"/>
                <a:gd name="T58" fmla="*/ 183 w 286"/>
                <a:gd name="T59" fmla="*/ 108 h 251"/>
                <a:gd name="T60" fmla="*/ 189 w 286"/>
                <a:gd name="T61" fmla="*/ 86 h 251"/>
                <a:gd name="T62" fmla="*/ 177 w 286"/>
                <a:gd name="T63" fmla="*/ 56 h 251"/>
                <a:gd name="T64" fmla="*/ 145 w 286"/>
                <a:gd name="T65" fmla="*/ 46 h 251"/>
                <a:gd name="T66" fmla="*/ 112 w 286"/>
                <a:gd name="T67" fmla="*/ 60 h 251"/>
                <a:gd name="T68" fmla="*/ 99 w 286"/>
                <a:gd name="T69" fmla="*/ 94 h 251"/>
                <a:gd name="T70" fmla="*/ 113 w 286"/>
                <a:gd name="T71" fmla="*/ 128 h 251"/>
                <a:gd name="T72" fmla="*/ 147 w 286"/>
                <a:gd name="T73" fmla="*/ 142 h 251"/>
                <a:gd name="T74" fmla="*/ 182 w 286"/>
                <a:gd name="T75" fmla="*/ 128 h 251"/>
                <a:gd name="T76" fmla="*/ 173 w 286"/>
                <a:gd name="T77" fmla="*/ 146 h 251"/>
                <a:gd name="T78" fmla="*/ 173 w 286"/>
                <a:gd name="T79" fmla="*/ 165 h 251"/>
                <a:gd name="T80" fmla="*/ 143 w 286"/>
                <a:gd name="T81" fmla="*/ 0 h 251"/>
                <a:gd name="T82" fmla="*/ 113 w 286"/>
                <a:gd name="T83" fmla="*/ 165 h 251"/>
                <a:gd name="T84" fmla="*/ 13 w 286"/>
                <a:gd name="T85" fmla="*/ 251 h 251"/>
                <a:gd name="T86" fmla="*/ 143 w 286"/>
                <a:gd name="T87" fmla="*/ 158 h 251"/>
                <a:gd name="T88" fmla="*/ 183 w 286"/>
                <a:gd name="T89" fmla="*/ 172 h 251"/>
                <a:gd name="T90" fmla="*/ 286 w 286"/>
                <a:gd name="T91" fmla="*/ 9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 h="251">
                  <a:moveTo>
                    <a:pt x="145" y="75"/>
                  </a:moveTo>
                  <a:cubicBezTo>
                    <a:pt x="142" y="75"/>
                    <a:pt x="139" y="76"/>
                    <a:pt x="137" y="78"/>
                  </a:cubicBezTo>
                  <a:cubicBezTo>
                    <a:pt x="134" y="79"/>
                    <a:pt x="132" y="81"/>
                    <a:pt x="130" y="83"/>
                  </a:cubicBezTo>
                  <a:cubicBezTo>
                    <a:pt x="128" y="86"/>
                    <a:pt x="127" y="88"/>
                    <a:pt x="126" y="91"/>
                  </a:cubicBezTo>
                  <a:cubicBezTo>
                    <a:pt x="125" y="94"/>
                    <a:pt x="124" y="97"/>
                    <a:pt x="124" y="100"/>
                  </a:cubicBezTo>
                  <a:cubicBezTo>
                    <a:pt x="124" y="104"/>
                    <a:pt x="126" y="108"/>
                    <a:pt x="128" y="111"/>
                  </a:cubicBezTo>
                  <a:cubicBezTo>
                    <a:pt x="130" y="113"/>
                    <a:pt x="134" y="115"/>
                    <a:pt x="138" y="115"/>
                  </a:cubicBezTo>
                  <a:cubicBezTo>
                    <a:pt x="138" y="115"/>
                    <a:pt x="138" y="115"/>
                    <a:pt x="138" y="115"/>
                  </a:cubicBezTo>
                  <a:cubicBezTo>
                    <a:pt x="141" y="115"/>
                    <a:pt x="144" y="114"/>
                    <a:pt x="146" y="113"/>
                  </a:cubicBezTo>
                  <a:cubicBezTo>
                    <a:pt x="149" y="111"/>
                    <a:pt x="151" y="109"/>
                    <a:pt x="153" y="107"/>
                  </a:cubicBezTo>
                  <a:cubicBezTo>
                    <a:pt x="155" y="104"/>
                    <a:pt x="156" y="102"/>
                    <a:pt x="157" y="99"/>
                  </a:cubicBezTo>
                  <a:cubicBezTo>
                    <a:pt x="158" y="96"/>
                    <a:pt x="158" y="93"/>
                    <a:pt x="158" y="90"/>
                  </a:cubicBezTo>
                  <a:cubicBezTo>
                    <a:pt x="158" y="86"/>
                    <a:pt x="157" y="82"/>
                    <a:pt x="155" y="79"/>
                  </a:cubicBezTo>
                  <a:cubicBezTo>
                    <a:pt x="152" y="77"/>
                    <a:pt x="149" y="75"/>
                    <a:pt x="145" y="75"/>
                  </a:cubicBezTo>
                  <a:close/>
                  <a:moveTo>
                    <a:pt x="0" y="99"/>
                  </a:moveTo>
                  <a:cubicBezTo>
                    <a:pt x="0" y="245"/>
                    <a:pt x="0" y="245"/>
                    <a:pt x="0" y="245"/>
                  </a:cubicBezTo>
                  <a:cubicBezTo>
                    <a:pt x="103" y="172"/>
                    <a:pt x="103" y="172"/>
                    <a:pt x="103" y="172"/>
                  </a:cubicBezTo>
                  <a:lnTo>
                    <a:pt x="0" y="99"/>
                  </a:lnTo>
                  <a:close/>
                  <a:moveTo>
                    <a:pt x="133" y="151"/>
                  </a:moveTo>
                  <a:cubicBezTo>
                    <a:pt x="129" y="150"/>
                    <a:pt x="126" y="149"/>
                    <a:pt x="123" y="148"/>
                  </a:cubicBezTo>
                  <a:cubicBezTo>
                    <a:pt x="115" y="145"/>
                    <a:pt x="109" y="141"/>
                    <a:pt x="103" y="136"/>
                  </a:cubicBezTo>
                  <a:cubicBezTo>
                    <a:pt x="98" y="130"/>
                    <a:pt x="94" y="124"/>
                    <a:pt x="90" y="117"/>
                  </a:cubicBezTo>
                  <a:cubicBezTo>
                    <a:pt x="87" y="110"/>
                    <a:pt x="86" y="102"/>
                    <a:pt x="86" y="94"/>
                  </a:cubicBezTo>
                  <a:cubicBezTo>
                    <a:pt x="86" y="85"/>
                    <a:pt x="87" y="78"/>
                    <a:pt x="90" y="71"/>
                  </a:cubicBezTo>
                  <a:cubicBezTo>
                    <a:pt x="94" y="63"/>
                    <a:pt x="98" y="57"/>
                    <a:pt x="103" y="52"/>
                  </a:cubicBezTo>
                  <a:cubicBezTo>
                    <a:pt x="109" y="47"/>
                    <a:pt x="115" y="43"/>
                    <a:pt x="122" y="39"/>
                  </a:cubicBezTo>
                  <a:cubicBezTo>
                    <a:pt x="129" y="36"/>
                    <a:pt x="137" y="35"/>
                    <a:pt x="145" y="35"/>
                  </a:cubicBezTo>
                  <a:cubicBezTo>
                    <a:pt x="152" y="35"/>
                    <a:pt x="159" y="36"/>
                    <a:pt x="166" y="38"/>
                  </a:cubicBezTo>
                  <a:cubicBezTo>
                    <a:pt x="173" y="41"/>
                    <a:pt x="178" y="44"/>
                    <a:pt x="183" y="48"/>
                  </a:cubicBezTo>
                  <a:cubicBezTo>
                    <a:pt x="188" y="52"/>
                    <a:pt x="192" y="57"/>
                    <a:pt x="195" y="63"/>
                  </a:cubicBezTo>
                  <a:cubicBezTo>
                    <a:pt x="198" y="69"/>
                    <a:pt x="200" y="75"/>
                    <a:pt x="200" y="83"/>
                  </a:cubicBezTo>
                  <a:cubicBezTo>
                    <a:pt x="200" y="91"/>
                    <a:pt x="198" y="98"/>
                    <a:pt x="196" y="103"/>
                  </a:cubicBezTo>
                  <a:cubicBezTo>
                    <a:pt x="193" y="109"/>
                    <a:pt x="189" y="114"/>
                    <a:pt x="185" y="117"/>
                  </a:cubicBezTo>
                  <a:cubicBezTo>
                    <a:pt x="181" y="121"/>
                    <a:pt x="177" y="124"/>
                    <a:pt x="173" y="125"/>
                  </a:cubicBezTo>
                  <a:cubicBezTo>
                    <a:pt x="169" y="127"/>
                    <a:pt x="166" y="128"/>
                    <a:pt x="163" y="128"/>
                  </a:cubicBezTo>
                  <a:cubicBezTo>
                    <a:pt x="160" y="128"/>
                    <a:pt x="158" y="127"/>
                    <a:pt x="156" y="126"/>
                  </a:cubicBezTo>
                  <a:cubicBezTo>
                    <a:pt x="154" y="124"/>
                    <a:pt x="153" y="122"/>
                    <a:pt x="153" y="120"/>
                  </a:cubicBezTo>
                  <a:cubicBezTo>
                    <a:pt x="151" y="122"/>
                    <a:pt x="148" y="124"/>
                    <a:pt x="146" y="125"/>
                  </a:cubicBezTo>
                  <a:cubicBezTo>
                    <a:pt x="142" y="127"/>
                    <a:pt x="137" y="128"/>
                    <a:pt x="134" y="128"/>
                  </a:cubicBezTo>
                  <a:cubicBezTo>
                    <a:pt x="131" y="128"/>
                    <a:pt x="128" y="127"/>
                    <a:pt x="125" y="126"/>
                  </a:cubicBezTo>
                  <a:cubicBezTo>
                    <a:pt x="122" y="125"/>
                    <a:pt x="119" y="123"/>
                    <a:pt x="117" y="120"/>
                  </a:cubicBezTo>
                  <a:cubicBezTo>
                    <a:pt x="115" y="118"/>
                    <a:pt x="113" y="115"/>
                    <a:pt x="112" y="112"/>
                  </a:cubicBezTo>
                  <a:cubicBezTo>
                    <a:pt x="111" y="109"/>
                    <a:pt x="110" y="105"/>
                    <a:pt x="110" y="102"/>
                  </a:cubicBezTo>
                  <a:cubicBezTo>
                    <a:pt x="110" y="97"/>
                    <a:pt x="111" y="92"/>
                    <a:pt x="113" y="87"/>
                  </a:cubicBezTo>
                  <a:cubicBezTo>
                    <a:pt x="114" y="82"/>
                    <a:pt x="116" y="78"/>
                    <a:pt x="119" y="74"/>
                  </a:cubicBezTo>
                  <a:cubicBezTo>
                    <a:pt x="122" y="71"/>
                    <a:pt x="126" y="68"/>
                    <a:pt x="130" y="65"/>
                  </a:cubicBezTo>
                  <a:cubicBezTo>
                    <a:pt x="134" y="63"/>
                    <a:pt x="139" y="62"/>
                    <a:pt x="144" y="62"/>
                  </a:cubicBezTo>
                  <a:cubicBezTo>
                    <a:pt x="147" y="62"/>
                    <a:pt x="151" y="63"/>
                    <a:pt x="156" y="65"/>
                  </a:cubicBezTo>
                  <a:cubicBezTo>
                    <a:pt x="159" y="66"/>
                    <a:pt x="162" y="69"/>
                    <a:pt x="163" y="73"/>
                  </a:cubicBezTo>
                  <a:cubicBezTo>
                    <a:pt x="163" y="73"/>
                    <a:pt x="164" y="73"/>
                    <a:pt x="164" y="73"/>
                  </a:cubicBezTo>
                  <a:cubicBezTo>
                    <a:pt x="166" y="65"/>
                    <a:pt x="166" y="65"/>
                    <a:pt x="166" y="65"/>
                  </a:cubicBezTo>
                  <a:cubicBezTo>
                    <a:pt x="177" y="65"/>
                    <a:pt x="177" y="65"/>
                    <a:pt x="177" y="65"/>
                  </a:cubicBezTo>
                  <a:cubicBezTo>
                    <a:pt x="167" y="105"/>
                    <a:pt x="167" y="105"/>
                    <a:pt x="167" y="105"/>
                  </a:cubicBezTo>
                  <a:cubicBezTo>
                    <a:pt x="167" y="106"/>
                    <a:pt x="167" y="107"/>
                    <a:pt x="166" y="108"/>
                  </a:cubicBezTo>
                  <a:cubicBezTo>
                    <a:pt x="166" y="108"/>
                    <a:pt x="166" y="108"/>
                    <a:pt x="166" y="108"/>
                  </a:cubicBezTo>
                  <a:cubicBezTo>
                    <a:pt x="166" y="109"/>
                    <a:pt x="166" y="111"/>
                    <a:pt x="166" y="112"/>
                  </a:cubicBezTo>
                  <a:cubicBezTo>
                    <a:pt x="166" y="113"/>
                    <a:pt x="166" y="114"/>
                    <a:pt x="167" y="115"/>
                  </a:cubicBezTo>
                  <a:cubicBezTo>
                    <a:pt x="167" y="116"/>
                    <a:pt x="168" y="116"/>
                    <a:pt x="170" y="116"/>
                  </a:cubicBezTo>
                  <a:cubicBezTo>
                    <a:pt x="172" y="116"/>
                    <a:pt x="174" y="116"/>
                    <a:pt x="177" y="114"/>
                  </a:cubicBezTo>
                  <a:cubicBezTo>
                    <a:pt x="179" y="113"/>
                    <a:pt x="181" y="110"/>
                    <a:pt x="183" y="108"/>
                  </a:cubicBezTo>
                  <a:cubicBezTo>
                    <a:pt x="185" y="105"/>
                    <a:pt x="187" y="102"/>
                    <a:pt x="188" y="98"/>
                  </a:cubicBezTo>
                  <a:cubicBezTo>
                    <a:pt x="189" y="94"/>
                    <a:pt x="189" y="90"/>
                    <a:pt x="189" y="86"/>
                  </a:cubicBezTo>
                  <a:cubicBezTo>
                    <a:pt x="189" y="79"/>
                    <a:pt x="188" y="74"/>
                    <a:pt x="186" y="69"/>
                  </a:cubicBezTo>
                  <a:cubicBezTo>
                    <a:pt x="184" y="64"/>
                    <a:pt x="181" y="60"/>
                    <a:pt x="177" y="56"/>
                  </a:cubicBezTo>
                  <a:cubicBezTo>
                    <a:pt x="173" y="53"/>
                    <a:pt x="168" y="50"/>
                    <a:pt x="162" y="48"/>
                  </a:cubicBezTo>
                  <a:cubicBezTo>
                    <a:pt x="157" y="47"/>
                    <a:pt x="151" y="46"/>
                    <a:pt x="145" y="46"/>
                  </a:cubicBezTo>
                  <a:cubicBezTo>
                    <a:pt x="138" y="46"/>
                    <a:pt x="132" y="47"/>
                    <a:pt x="126" y="49"/>
                  </a:cubicBezTo>
                  <a:cubicBezTo>
                    <a:pt x="120" y="52"/>
                    <a:pt x="116" y="55"/>
                    <a:pt x="112" y="60"/>
                  </a:cubicBezTo>
                  <a:cubicBezTo>
                    <a:pt x="108" y="64"/>
                    <a:pt x="104" y="69"/>
                    <a:pt x="102" y="75"/>
                  </a:cubicBezTo>
                  <a:cubicBezTo>
                    <a:pt x="100" y="81"/>
                    <a:pt x="99" y="87"/>
                    <a:pt x="99" y="94"/>
                  </a:cubicBezTo>
                  <a:cubicBezTo>
                    <a:pt x="99" y="101"/>
                    <a:pt x="100" y="108"/>
                    <a:pt x="103" y="113"/>
                  </a:cubicBezTo>
                  <a:cubicBezTo>
                    <a:pt x="105" y="119"/>
                    <a:pt x="108" y="124"/>
                    <a:pt x="113" y="128"/>
                  </a:cubicBezTo>
                  <a:cubicBezTo>
                    <a:pt x="117" y="133"/>
                    <a:pt x="122" y="136"/>
                    <a:pt x="128" y="138"/>
                  </a:cubicBezTo>
                  <a:cubicBezTo>
                    <a:pt x="134" y="140"/>
                    <a:pt x="140" y="142"/>
                    <a:pt x="147" y="142"/>
                  </a:cubicBezTo>
                  <a:cubicBezTo>
                    <a:pt x="154" y="142"/>
                    <a:pt x="160" y="140"/>
                    <a:pt x="167" y="138"/>
                  </a:cubicBezTo>
                  <a:cubicBezTo>
                    <a:pt x="172" y="136"/>
                    <a:pt x="178" y="133"/>
                    <a:pt x="182" y="128"/>
                  </a:cubicBezTo>
                  <a:cubicBezTo>
                    <a:pt x="193" y="128"/>
                    <a:pt x="193" y="128"/>
                    <a:pt x="193" y="128"/>
                  </a:cubicBezTo>
                  <a:cubicBezTo>
                    <a:pt x="188" y="136"/>
                    <a:pt x="181" y="142"/>
                    <a:pt x="173" y="146"/>
                  </a:cubicBezTo>
                  <a:cubicBezTo>
                    <a:pt x="167" y="149"/>
                    <a:pt x="161" y="151"/>
                    <a:pt x="154" y="152"/>
                  </a:cubicBezTo>
                  <a:cubicBezTo>
                    <a:pt x="173" y="165"/>
                    <a:pt x="173" y="165"/>
                    <a:pt x="173" y="165"/>
                  </a:cubicBezTo>
                  <a:cubicBezTo>
                    <a:pt x="273" y="93"/>
                    <a:pt x="273" y="93"/>
                    <a:pt x="273" y="93"/>
                  </a:cubicBezTo>
                  <a:cubicBezTo>
                    <a:pt x="143" y="0"/>
                    <a:pt x="143" y="0"/>
                    <a:pt x="143" y="0"/>
                  </a:cubicBezTo>
                  <a:cubicBezTo>
                    <a:pt x="13" y="93"/>
                    <a:pt x="13" y="93"/>
                    <a:pt x="13" y="93"/>
                  </a:cubicBezTo>
                  <a:cubicBezTo>
                    <a:pt x="113" y="165"/>
                    <a:pt x="113" y="165"/>
                    <a:pt x="113" y="165"/>
                  </a:cubicBezTo>
                  <a:lnTo>
                    <a:pt x="133" y="151"/>
                  </a:lnTo>
                  <a:close/>
                  <a:moveTo>
                    <a:pt x="13" y="251"/>
                  </a:moveTo>
                  <a:cubicBezTo>
                    <a:pt x="273" y="251"/>
                    <a:pt x="273" y="251"/>
                    <a:pt x="273" y="251"/>
                  </a:cubicBezTo>
                  <a:cubicBezTo>
                    <a:pt x="143" y="158"/>
                    <a:pt x="143" y="158"/>
                    <a:pt x="143" y="158"/>
                  </a:cubicBezTo>
                  <a:lnTo>
                    <a:pt x="13" y="251"/>
                  </a:lnTo>
                  <a:close/>
                  <a:moveTo>
                    <a:pt x="183" y="172"/>
                  </a:moveTo>
                  <a:cubicBezTo>
                    <a:pt x="286" y="245"/>
                    <a:pt x="286" y="245"/>
                    <a:pt x="286" y="245"/>
                  </a:cubicBezTo>
                  <a:cubicBezTo>
                    <a:pt x="286" y="99"/>
                    <a:pt x="286" y="99"/>
                    <a:pt x="286" y="99"/>
                  </a:cubicBezTo>
                  <a:lnTo>
                    <a:pt x="183" y="17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Arial" panose="020B0604020202020204"/>
              </a:endParaRPr>
            </a:p>
          </p:txBody>
        </p:sp>
      </p:grpSp>
      <p:grpSp>
        <p:nvGrpSpPr>
          <p:cNvPr id="34" name="Group 33">
            <a:extLst>
              <a:ext uri="{FF2B5EF4-FFF2-40B4-BE49-F238E27FC236}">
                <a16:creationId xmlns:a16="http://schemas.microsoft.com/office/drawing/2014/main" id="{0CDFC773-9649-A207-F10D-E37DA69AEF20}"/>
              </a:ext>
            </a:extLst>
          </p:cNvPr>
          <p:cNvGrpSpPr>
            <a:grpSpLocks noChangeAspect="1"/>
          </p:cNvGrpSpPr>
          <p:nvPr userDrawn="1"/>
        </p:nvGrpSpPr>
        <p:grpSpPr>
          <a:xfrm>
            <a:off x="656880" y="4380683"/>
            <a:ext cx="178617" cy="178618"/>
            <a:chOff x="4676330" y="3409948"/>
            <a:chExt cx="257175" cy="257176"/>
          </a:xfrm>
        </p:grpSpPr>
        <p:sp>
          <p:nvSpPr>
            <p:cNvPr id="35" name="Rectangle 34">
              <a:extLst>
                <a:ext uri="{FF2B5EF4-FFF2-40B4-BE49-F238E27FC236}">
                  <a16:creationId xmlns:a16="http://schemas.microsoft.com/office/drawing/2014/main" id="{5DFC0064-82B9-A8C0-D5DF-696E48921BF5}"/>
                </a:ext>
              </a:extLst>
            </p:cNvPr>
            <p:cNvSpPr/>
            <p:nvPr/>
          </p:nvSpPr>
          <p:spPr bwMode="auto">
            <a:xfrm>
              <a:off x="4676330" y="3409948"/>
              <a:ext cx="257175" cy="257176"/>
            </a:xfrm>
            <a:prstGeom prst="rect">
              <a:avLst/>
            </a:prstGeom>
            <a:solidFill>
              <a:schemeClr val="accent2"/>
            </a:solidFill>
            <a:ln w="127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95363" eaLnBrk="1" fontAlgn="base" latinLnBrk="0" hangingPunct="1">
                <a:lnSpc>
                  <a:spcPts val="1400"/>
                </a:lnSpc>
                <a:spcBef>
                  <a:spcPct val="0"/>
                </a:spcBef>
                <a:spcAft>
                  <a:spcPct val="0"/>
                </a:spcAft>
                <a:buClrTx/>
                <a:buSzTx/>
                <a:buFontTx/>
                <a:buNone/>
                <a:tabLst/>
                <a:defRPr/>
              </a:pPr>
              <a:endParaRPr kumimoji="0" lang="en-US" sz="1100" b="0" i="0" u="none" strike="noStrike" kern="0" cap="none" spc="0" normalizeH="0" baseline="0" noProof="0" dirty="0">
                <a:ln>
                  <a:noFill/>
                </a:ln>
                <a:solidFill>
                  <a:srgbClr val="010024"/>
                </a:solidFill>
                <a:effectLst/>
                <a:uLnTx/>
                <a:uFillTx/>
                <a:latin typeface="EYInterstate Regular" pitchFamily="1" charset="0"/>
              </a:endParaRPr>
            </a:p>
          </p:txBody>
        </p:sp>
        <p:sp>
          <p:nvSpPr>
            <p:cNvPr id="36" name="Freeform 164">
              <a:extLst>
                <a:ext uri="{FF2B5EF4-FFF2-40B4-BE49-F238E27FC236}">
                  <a16:creationId xmlns:a16="http://schemas.microsoft.com/office/drawing/2014/main" id="{9A2CF845-06A9-33F6-38D9-DAD0D5B9E8F7}"/>
                </a:ext>
              </a:extLst>
            </p:cNvPr>
            <p:cNvSpPr>
              <a:spLocks noEditPoints="1"/>
            </p:cNvSpPr>
            <p:nvPr/>
          </p:nvSpPr>
          <p:spPr bwMode="auto">
            <a:xfrm>
              <a:off x="4738156" y="3450037"/>
              <a:ext cx="133521" cy="176998"/>
            </a:xfrm>
            <a:custGeom>
              <a:avLst/>
              <a:gdLst>
                <a:gd name="T0" fmla="*/ 1099 w 1357"/>
                <a:gd name="T1" fmla="*/ 1723 h 1799"/>
                <a:gd name="T2" fmla="*/ 910 w 1357"/>
                <a:gd name="T3" fmla="*/ 1794 h 1799"/>
                <a:gd name="T4" fmla="*/ 712 w 1357"/>
                <a:gd name="T5" fmla="*/ 1726 h 1799"/>
                <a:gd name="T6" fmla="*/ 428 w 1357"/>
                <a:gd name="T7" fmla="*/ 1450 h 1799"/>
                <a:gd name="T8" fmla="*/ 66 w 1357"/>
                <a:gd name="T9" fmla="*/ 789 h 1799"/>
                <a:gd name="T10" fmla="*/ 3 w 1357"/>
                <a:gd name="T11" fmla="*/ 457 h 1799"/>
                <a:gd name="T12" fmla="*/ 131 w 1357"/>
                <a:gd name="T13" fmla="*/ 216 h 1799"/>
                <a:gd name="T14" fmla="*/ 203 w 1357"/>
                <a:gd name="T15" fmla="*/ 171 h 1799"/>
                <a:gd name="T16" fmla="*/ 451 w 1357"/>
                <a:gd name="T17" fmla="*/ 602 h 1799"/>
                <a:gd name="T18" fmla="*/ 379 w 1357"/>
                <a:gd name="T19" fmla="*/ 838 h 1799"/>
                <a:gd name="T20" fmla="*/ 607 w 1357"/>
                <a:gd name="T21" fmla="*/ 1243 h 1799"/>
                <a:gd name="T22" fmla="*/ 696 w 1357"/>
                <a:gd name="T23" fmla="*/ 1298 h 1799"/>
                <a:gd name="T24" fmla="*/ 851 w 1357"/>
                <a:gd name="T25" fmla="*/ 1293 h 1799"/>
                <a:gd name="T26" fmla="*/ 1099 w 1357"/>
                <a:gd name="T27" fmla="*/ 1723 h 1799"/>
                <a:gd name="T28" fmla="*/ 1025 w 1357"/>
                <a:gd name="T29" fmla="*/ 1131 h 1799"/>
                <a:gd name="T30" fmla="*/ 912 w 1357"/>
                <a:gd name="T31" fmla="*/ 1196 h 1799"/>
                <a:gd name="T32" fmla="*/ 889 w 1357"/>
                <a:gd name="T33" fmla="*/ 1281 h 1799"/>
                <a:gd name="T34" fmla="*/ 1119 w 1357"/>
                <a:gd name="T35" fmla="*/ 1679 h 1799"/>
                <a:gd name="T36" fmla="*/ 1199 w 1357"/>
                <a:gd name="T37" fmla="*/ 1701 h 1799"/>
                <a:gd name="T38" fmla="*/ 1317 w 1357"/>
                <a:gd name="T39" fmla="*/ 1633 h 1799"/>
                <a:gd name="T40" fmla="*/ 1339 w 1357"/>
                <a:gd name="T41" fmla="*/ 1553 h 1799"/>
                <a:gd name="T42" fmla="*/ 1107 w 1357"/>
                <a:gd name="T43" fmla="*/ 1151 h 1799"/>
                <a:gd name="T44" fmla="*/ 1058 w 1357"/>
                <a:gd name="T45" fmla="*/ 1119 h 1799"/>
                <a:gd name="T46" fmla="*/ 1025 w 1357"/>
                <a:gd name="T47" fmla="*/ 1131 h 1799"/>
                <a:gd name="T48" fmla="*/ 247 w 1357"/>
                <a:gd name="T49" fmla="*/ 168 h 1799"/>
                <a:gd name="T50" fmla="*/ 477 w 1357"/>
                <a:gd name="T51" fmla="*/ 566 h 1799"/>
                <a:gd name="T52" fmla="*/ 560 w 1357"/>
                <a:gd name="T53" fmla="*/ 588 h 1799"/>
                <a:gd name="T54" fmla="*/ 673 w 1357"/>
                <a:gd name="T55" fmla="*/ 523 h 1799"/>
                <a:gd name="T56" fmla="*/ 695 w 1357"/>
                <a:gd name="T57" fmla="*/ 437 h 1799"/>
                <a:gd name="T58" fmla="*/ 645 w 1357"/>
                <a:gd name="T59" fmla="*/ 350 h 1799"/>
                <a:gd name="T60" fmla="*/ 467 w 1357"/>
                <a:gd name="T61" fmla="*/ 42 h 1799"/>
                <a:gd name="T62" fmla="*/ 391 w 1357"/>
                <a:gd name="T63" fmla="*/ 16 h 1799"/>
                <a:gd name="T64" fmla="*/ 263 w 1357"/>
                <a:gd name="T65" fmla="*/ 89 h 1799"/>
                <a:gd name="T66" fmla="*/ 238 w 1357"/>
                <a:gd name="T67" fmla="*/ 142 h 1799"/>
                <a:gd name="T68" fmla="*/ 247 w 1357"/>
                <a:gd name="T69" fmla="*/ 168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7" h="1799">
                  <a:moveTo>
                    <a:pt x="1099" y="1723"/>
                  </a:moveTo>
                  <a:cubicBezTo>
                    <a:pt x="1039" y="1757"/>
                    <a:pt x="980" y="1790"/>
                    <a:pt x="910" y="1794"/>
                  </a:cubicBezTo>
                  <a:cubicBezTo>
                    <a:pt x="835" y="1799"/>
                    <a:pt x="772" y="1767"/>
                    <a:pt x="712" y="1726"/>
                  </a:cubicBezTo>
                  <a:cubicBezTo>
                    <a:pt x="602" y="1650"/>
                    <a:pt x="510" y="1555"/>
                    <a:pt x="428" y="1450"/>
                  </a:cubicBezTo>
                  <a:cubicBezTo>
                    <a:pt x="271" y="1250"/>
                    <a:pt x="147" y="1031"/>
                    <a:pt x="66" y="789"/>
                  </a:cubicBezTo>
                  <a:cubicBezTo>
                    <a:pt x="30" y="681"/>
                    <a:pt x="6" y="571"/>
                    <a:pt x="3" y="457"/>
                  </a:cubicBezTo>
                  <a:cubicBezTo>
                    <a:pt x="0" y="352"/>
                    <a:pt x="44" y="273"/>
                    <a:pt x="131" y="216"/>
                  </a:cubicBezTo>
                  <a:cubicBezTo>
                    <a:pt x="154" y="201"/>
                    <a:pt x="178" y="187"/>
                    <a:pt x="203" y="171"/>
                  </a:cubicBezTo>
                  <a:cubicBezTo>
                    <a:pt x="287" y="316"/>
                    <a:pt x="369" y="458"/>
                    <a:pt x="451" y="602"/>
                  </a:cubicBezTo>
                  <a:cubicBezTo>
                    <a:pt x="367" y="663"/>
                    <a:pt x="363" y="749"/>
                    <a:pt x="379" y="838"/>
                  </a:cubicBezTo>
                  <a:cubicBezTo>
                    <a:pt x="408" y="998"/>
                    <a:pt x="484" y="1135"/>
                    <a:pt x="607" y="1243"/>
                  </a:cubicBezTo>
                  <a:cubicBezTo>
                    <a:pt x="633" y="1266"/>
                    <a:pt x="664" y="1284"/>
                    <a:pt x="696" y="1298"/>
                  </a:cubicBezTo>
                  <a:cubicBezTo>
                    <a:pt x="751" y="1322"/>
                    <a:pt x="783" y="1319"/>
                    <a:pt x="851" y="1293"/>
                  </a:cubicBezTo>
                  <a:cubicBezTo>
                    <a:pt x="933" y="1436"/>
                    <a:pt x="1016" y="1579"/>
                    <a:pt x="1099" y="1723"/>
                  </a:cubicBezTo>
                  <a:close/>
                  <a:moveTo>
                    <a:pt x="1025" y="1131"/>
                  </a:moveTo>
                  <a:cubicBezTo>
                    <a:pt x="987" y="1152"/>
                    <a:pt x="950" y="1174"/>
                    <a:pt x="912" y="1196"/>
                  </a:cubicBezTo>
                  <a:cubicBezTo>
                    <a:pt x="878" y="1216"/>
                    <a:pt x="869" y="1246"/>
                    <a:pt x="889" y="1281"/>
                  </a:cubicBezTo>
                  <a:cubicBezTo>
                    <a:pt x="966" y="1413"/>
                    <a:pt x="1042" y="1546"/>
                    <a:pt x="1119" y="1679"/>
                  </a:cubicBezTo>
                  <a:cubicBezTo>
                    <a:pt x="1137" y="1710"/>
                    <a:pt x="1168" y="1719"/>
                    <a:pt x="1199" y="1701"/>
                  </a:cubicBezTo>
                  <a:cubicBezTo>
                    <a:pt x="1239" y="1679"/>
                    <a:pt x="1278" y="1656"/>
                    <a:pt x="1317" y="1633"/>
                  </a:cubicBezTo>
                  <a:cubicBezTo>
                    <a:pt x="1348" y="1615"/>
                    <a:pt x="1357" y="1584"/>
                    <a:pt x="1339" y="1553"/>
                  </a:cubicBezTo>
                  <a:cubicBezTo>
                    <a:pt x="1262" y="1419"/>
                    <a:pt x="1185" y="1285"/>
                    <a:pt x="1107" y="1151"/>
                  </a:cubicBezTo>
                  <a:cubicBezTo>
                    <a:pt x="1097" y="1133"/>
                    <a:pt x="1081" y="1121"/>
                    <a:pt x="1058" y="1119"/>
                  </a:cubicBezTo>
                  <a:cubicBezTo>
                    <a:pt x="1047" y="1123"/>
                    <a:pt x="1035" y="1126"/>
                    <a:pt x="1025" y="1131"/>
                  </a:cubicBezTo>
                  <a:close/>
                  <a:moveTo>
                    <a:pt x="247" y="168"/>
                  </a:moveTo>
                  <a:cubicBezTo>
                    <a:pt x="323" y="301"/>
                    <a:pt x="400" y="434"/>
                    <a:pt x="477" y="566"/>
                  </a:cubicBezTo>
                  <a:cubicBezTo>
                    <a:pt x="496" y="600"/>
                    <a:pt x="526" y="607"/>
                    <a:pt x="560" y="588"/>
                  </a:cubicBezTo>
                  <a:cubicBezTo>
                    <a:pt x="598" y="567"/>
                    <a:pt x="635" y="545"/>
                    <a:pt x="673" y="523"/>
                  </a:cubicBezTo>
                  <a:cubicBezTo>
                    <a:pt x="708" y="502"/>
                    <a:pt x="716" y="473"/>
                    <a:pt x="695" y="437"/>
                  </a:cubicBezTo>
                  <a:cubicBezTo>
                    <a:pt x="679" y="408"/>
                    <a:pt x="662" y="379"/>
                    <a:pt x="645" y="350"/>
                  </a:cubicBezTo>
                  <a:cubicBezTo>
                    <a:pt x="586" y="248"/>
                    <a:pt x="527" y="145"/>
                    <a:pt x="467" y="42"/>
                  </a:cubicBezTo>
                  <a:cubicBezTo>
                    <a:pt x="449" y="11"/>
                    <a:pt x="420" y="0"/>
                    <a:pt x="391" y="16"/>
                  </a:cubicBezTo>
                  <a:cubicBezTo>
                    <a:pt x="348" y="39"/>
                    <a:pt x="306" y="64"/>
                    <a:pt x="263" y="89"/>
                  </a:cubicBezTo>
                  <a:cubicBezTo>
                    <a:pt x="246" y="100"/>
                    <a:pt x="238" y="116"/>
                    <a:pt x="238" y="142"/>
                  </a:cubicBezTo>
                  <a:cubicBezTo>
                    <a:pt x="239" y="147"/>
                    <a:pt x="242" y="159"/>
                    <a:pt x="247" y="16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Arial" panose="020B0604020202020204"/>
              </a:endParaRPr>
            </a:p>
          </p:txBody>
        </p:sp>
      </p:grpSp>
      <p:sp>
        <p:nvSpPr>
          <p:cNvPr id="38" name="Text Placeholder 9">
            <a:extLst>
              <a:ext uri="{FF2B5EF4-FFF2-40B4-BE49-F238E27FC236}">
                <a16:creationId xmlns:a16="http://schemas.microsoft.com/office/drawing/2014/main" id="{28CBDCC0-F294-2887-2802-E7F88A532D98}"/>
              </a:ext>
            </a:extLst>
          </p:cNvPr>
          <p:cNvSpPr>
            <a:spLocks noGrp="1"/>
          </p:cNvSpPr>
          <p:nvPr>
            <p:ph type="body" sz="quarter" idx="14" hasCustomPrompt="1"/>
          </p:nvPr>
        </p:nvSpPr>
        <p:spPr>
          <a:xfrm>
            <a:off x="835494" y="4735299"/>
            <a:ext cx="1767298" cy="177694"/>
          </a:xfrm>
          <a:prstGeom prst="rect">
            <a:avLst/>
          </a:prstGeom>
        </p:spPr>
        <p:txBody>
          <a:bodyPr anchor="ctr"/>
          <a:lstStyle>
            <a:lvl1pPr marL="0" indent="0">
              <a:lnSpc>
                <a:spcPct val="100000"/>
              </a:lnSpc>
              <a:spcBef>
                <a:spcPts val="0"/>
              </a:spcBef>
              <a:buNone/>
              <a:defRPr sz="1200" b="0">
                <a:solidFill>
                  <a:schemeClr val="tx1"/>
                </a:solidFill>
              </a:defRPr>
            </a:lvl1pPr>
          </a:lstStyle>
          <a:p>
            <a:pPr lvl="0"/>
            <a:r>
              <a:rPr lang="vi-VN" dirty="0" err="1"/>
              <a:t>Email</a:t>
            </a:r>
            <a:endParaRPr lang="vi-VN" dirty="0"/>
          </a:p>
        </p:txBody>
      </p:sp>
      <p:sp>
        <p:nvSpPr>
          <p:cNvPr id="42" name="Text Placeholder 41">
            <a:extLst>
              <a:ext uri="{FF2B5EF4-FFF2-40B4-BE49-F238E27FC236}">
                <a16:creationId xmlns:a16="http://schemas.microsoft.com/office/drawing/2014/main" id="{53D71836-286F-7045-5810-7ABEBC418496}"/>
              </a:ext>
            </a:extLst>
          </p:cNvPr>
          <p:cNvSpPr>
            <a:spLocks noGrp="1"/>
          </p:cNvSpPr>
          <p:nvPr>
            <p:ph type="body" sz="quarter" idx="15"/>
          </p:nvPr>
        </p:nvSpPr>
        <p:spPr>
          <a:xfrm>
            <a:off x="2809875" y="663648"/>
            <a:ext cx="8724900" cy="5995987"/>
          </a:xfrm>
          <a:prstGeom prst="rect">
            <a:avLst/>
          </a:prstGeom>
        </p:spPr>
        <p:txBody>
          <a:bodyPr/>
          <a:lstStyle>
            <a:lvl1pPr>
              <a:defRPr sz="11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Tree>
    <p:extLst>
      <p:ext uri="{BB962C8B-B14F-4D97-AF65-F5344CB8AC3E}">
        <p14:creationId xmlns:p14="http://schemas.microsoft.com/office/powerpoint/2010/main" val="392687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6B0D28C7-39B2-0FA8-2F44-6326CD783881}"/>
              </a:ext>
            </a:extLst>
          </p:cNvPr>
          <p:cNvCxnSpPr>
            <a:cxnSpLocks/>
          </p:cNvCxnSpPr>
          <p:nvPr userDrawn="1"/>
        </p:nvCxnSpPr>
        <p:spPr>
          <a:xfrm>
            <a:off x="648000" y="589592"/>
            <a:ext cx="1089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786A80C1-58E7-2BF4-FFD3-50C23AFD1AA5}"/>
              </a:ext>
            </a:extLst>
          </p:cNvPr>
          <p:cNvPicPr>
            <a:picLocks noChangeAspect="1"/>
          </p:cNvPicPr>
          <p:nvPr userDrawn="1"/>
        </p:nvPicPr>
        <p:blipFill>
          <a:blip r:embed="rId14">
            <a:extLst>
              <a:ext uri="{96DAC541-7B7A-43D3-8B79-37D633B846F1}">
                <asvg:svgBlip xmlns="" xmlns:asvg="http://schemas.microsoft.com/office/drawing/2016/SVG/main" r:embed="rId15"/>
              </a:ext>
            </a:extLst>
          </a:blip>
          <a:stretch>
            <a:fillRect/>
          </a:stretch>
        </p:blipFill>
        <p:spPr>
          <a:xfrm>
            <a:off x="10282903" y="130685"/>
            <a:ext cx="1261097" cy="438178"/>
          </a:xfrm>
          <a:prstGeom prst="rect">
            <a:avLst/>
          </a:prstGeom>
        </p:spPr>
      </p:pic>
    </p:spTree>
    <p:extLst>
      <p:ext uri="{BB962C8B-B14F-4D97-AF65-F5344CB8AC3E}">
        <p14:creationId xmlns:p14="http://schemas.microsoft.com/office/powerpoint/2010/main" val="1572807125"/>
      </p:ext>
    </p:extLst>
  </p:cSld>
  <p:clrMap bg1="lt1" tx1="dk1" bg2="lt2" tx2="dk2" accent1="accent1" accent2="accent2" accent3="accent3" accent4="accent4" accent5="accent5" accent6="accent6" hlink="hlink" folHlink="folHlink"/>
  <p:sldLayoutIdLst>
    <p:sldLayoutId id="2147483684" r:id="rId1"/>
    <p:sldLayoutId id="2147483693" r:id="rId2"/>
    <p:sldLayoutId id="2147483673" r:id="rId3"/>
    <p:sldLayoutId id="2147483686" r:id="rId4"/>
    <p:sldLayoutId id="2147483687" r:id="rId5"/>
    <p:sldLayoutId id="2147483688" r:id="rId6"/>
    <p:sldLayoutId id="2147483695" r:id="rId7"/>
    <p:sldLayoutId id="2147483694" r:id="rId8"/>
    <p:sldLayoutId id="2147483691" r:id="rId9"/>
    <p:sldLayoutId id="2147483689" r:id="rId10"/>
    <p:sldLayoutId id="2147483690" r:id="rId11"/>
    <p:sldLayoutId id="214748369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6.xml"/><Relationship Id="rId7" Type="http://schemas.openxmlformats.org/officeDocument/2006/relationships/slideLayout" Target="../slideLayouts/slideLayout8.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slideLayout" Target="../slideLayouts/slideLayout8.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s/_rels/slide5.xml.rels><?xml version="1.0" encoding="UTF-8" standalone="yes"?>
<Relationships xmlns="http://schemas.openxmlformats.org/package/2006/relationships"><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tags" Target="../tags/tag40.xml"/><Relationship Id="rId39" Type="http://schemas.openxmlformats.org/officeDocument/2006/relationships/image" Target="../media/image9.png"/><Relationship Id="rId21" Type="http://schemas.openxmlformats.org/officeDocument/2006/relationships/tags" Target="../tags/tag35.xml"/><Relationship Id="rId34" Type="http://schemas.openxmlformats.org/officeDocument/2006/relationships/tags" Target="../tags/tag48.xml"/><Relationship Id="rId42" Type="http://schemas.openxmlformats.org/officeDocument/2006/relationships/image" Target="../media/image15.svg"/><Relationship Id="rId47" Type="http://schemas.openxmlformats.org/officeDocument/2006/relationships/image" Target="../media/image13.png"/><Relationship Id="rId50" Type="http://schemas.openxmlformats.org/officeDocument/2006/relationships/chart" Target="../charts/chart2.xml"/><Relationship Id="rId55" Type="http://schemas.openxmlformats.org/officeDocument/2006/relationships/image" Target="../media/image16.png"/><Relationship Id="rId7" Type="http://schemas.openxmlformats.org/officeDocument/2006/relationships/tags" Target="../tags/tag21.xml"/><Relationship Id="rId2" Type="http://schemas.openxmlformats.org/officeDocument/2006/relationships/tags" Target="../tags/tag16.xml"/><Relationship Id="rId16" Type="http://schemas.openxmlformats.org/officeDocument/2006/relationships/tags" Target="../tags/tag30.xml"/><Relationship Id="rId29" Type="http://schemas.openxmlformats.org/officeDocument/2006/relationships/tags" Target="../tags/tag43.xml"/><Relationship Id="rId11" Type="http://schemas.openxmlformats.org/officeDocument/2006/relationships/tags" Target="../tags/tag25.xml"/><Relationship Id="rId24" Type="http://schemas.openxmlformats.org/officeDocument/2006/relationships/tags" Target="../tags/tag38.xml"/><Relationship Id="rId32" Type="http://schemas.openxmlformats.org/officeDocument/2006/relationships/tags" Target="../tags/tag46.xml"/><Relationship Id="rId37" Type="http://schemas.openxmlformats.org/officeDocument/2006/relationships/oleObject" Target="../embeddings/oleObject2.bin"/><Relationship Id="rId40" Type="http://schemas.openxmlformats.org/officeDocument/2006/relationships/image" Target="../media/image13.svg"/><Relationship Id="rId45" Type="http://schemas.openxmlformats.org/officeDocument/2006/relationships/image" Target="../media/image12.png"/><Relationship Id="rId53" Type="http://schemas.openxmlformats.org/officeDocument/2006/relationships/image" Target="../media/image15.png"/><Relationship Id="rId5" Type="http://schemas.openxmlformats.org/officeDocument/2006/relationships/tags" Target="../tags/tag19.xml"/><Relationship Id="rId10" Type="http://schemas.openxmlformats.org/officeDocument/2006/relationships/tags" Target="../tags/tag24.xml"/><Relationship Id="rId19" Type="http://schemas.openxmlformats.org/officeDocument/2006/relationships/tags" Target="../tags/tag33.xml"/><Relationship Id="rId31" Type="http://schemas.openxmlformats.org/officeDocument/2006/relationships/tags" Target="../tags/tag45.xml"/><Relationship Id="rId44" Type="http://schemas.openxmlformats.org/officeDocument/2006/relationships/image" Target="../media/image17.svg"/><Relationship Id="rId52" Type="http://schemas.openxmlformats.org/officeDocument/2006/relationships/image" Target="../media/image23.sv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 Id="rId27" Type="http://schemas.openxmlformats.org/officeDocument/2006/relationships/tags" Target="../tags/tag41.xml"/><Relationship Id="rId30" Type="http://schemas.openxmlformats.org/officeDocument/2006/relationships/tags" Target="../tags/tag44.xml"/><Relationship Id="rId35" Type="http://schemas.openxmlformats.org/officeDocument/2006/relationships/slideLayout" Target="../slideLayouts/slideLayout12.xml"/><Relationship Id="rId43" Type="http://schemas.openxmlformats.org/officeDocument/2006/relationships/image" Target="../media/image11.png"/><Relationship Id="rId48" Type="http://schemas.openxmlformats.org/officeDocument/2006/relationships/image" Target="../media/image21.svg"/><Relationship Id="rId56" Type="http://schemas.openxmlformats.org/officeDocument/2006/relationships/image" Target="../media/image27.svg"/><Relationship Id="rId8" Type="http://schemas.openxmlformats.org/officeDocument/2006/relationships/tags" Target="../tags/tag22.xml"/><Relationship Id="rId51" Type="http://schemas.openxmlformats.org/officeDocument/2006/relationships/image" Target="../media/image14.png"/><Relationship Id="rId3" Type="http://schemas.openxmlformats.org/officeDocument/2006/relationships/tags" Target="../tags/tag17.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tags" Target="../tags/tag39.xml"/><Relationship Id="rId33" Type="http://schemas.openxmlformats.org/officeDocument/2006/relationships/tags" Target="../tags/tag47.xml"/><Relationship Id="rId38" Type="http://schemas.openxmlformats.org/officeDocument/2006/relationships/image" Target="../media/image8.emf"/><Relationship Id="rId46" Type="http://schemas.openxmlformats.org/officeDocument/2006/relationships/image" Target="../media/image19.svg"/><Relationship Id="rId20" Type="http://schemas.openxmlformats.org/officeDocument/2006/relationships/tags" Target="../tags/tag34.xml"/><Relationship Id="rId41" Type="http://schemas.openxmlformats.org/officeDocument/2006/relationships/image" Target="../media/image10.png"/><Relationship Id="rId54" Type="http://schemas.openxmlformats.org/officeDocument/2006/relationships/image" Target="../media/image25.svg"/><Relationship Id="rId1" Type="http://schemas.openxmlformats.org/officeDocument/2006/relationships/vmlDrawing" Target="../drawings/vmlDrawing2.vml"/><Relationship Id="rId6" Type="http://schemas.openxmlformats.org/officeDocument/2006/relationships/tags" Target="../tags/tag20.xml"/><Relationship Id="rId15" Type="http://schemas.openxmlformats.org/officeDocument/2006/relationships/tags" Target="../tags/tag29.xml"/><Relationship Id="rId23" Type="http://schemas.openxmlformats.org/officeDocument/2006/relationships/tags" Target="../tags/tag37.xml"/><Relationship Id="rId28" Type="http://schemas.openxmlformats.org/officeDocument/2006/relationships/tags" Target="../tags/tag42.xml"/><Relationship Id="rId36" Type="http://schemas.openxmlformats.org/officeDocument/2006/relationships/notesSlide" Target="../notesSlides/notesSlide2.xml"/><Relationship Id="rId49"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image" Target="../media/image18.png"/><Relationship Id="rId3" Type="http://schemas.openxmlformats.org/officeDocument/2006/relationships/tags" Target="../tags/tag51.xml"/><Relationship Id="rId21" Type="http://schemas.openxmlformats.org/officeDocument/2006/relationships/image" Target="../media/image20.png"/><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image" Target="../media/image29.svg"/><Relationship Id="rId2" Type="http://schemas.openxmlformats.org/officeDocument/2006/relationships/tags" Target="../tags/tag50.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slideLayout" Target="../slideLayouts/slideLayout8.xml"/><Relationship Id="rId10" Type="http://schemas.openxmlformats.org/officeDocument/2006/relationships/tags" Target="../tags/tag58.xml"/><Relationship Id="rId19" Type="http://schemas.openxmlformats.org/officeDocument/2006/relationships/image" Target="../media/image31.svg"/><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image" Target="../media/image34.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tags" Target="../tags/tag65.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slideLayout" Target="../slideLayouts/slideLayout8.xml"/><Relationship Id="rId10" Type="http://schemas.openxmlformats.org/officeDocument/2006/relationships/image" Target="../media/image25.png"/><Relationship Id="rId4" Type="http://schemas.openxmlformats.org/officeDocument/2006/relationships/tags" Target="../tags/tag66.xml"/><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5932-EFA0-D495-8AE3-1E0EEBD1A798}"/>
              </a:ext>
            </a:extLst>
          </p:cNvPr>
          <p:cNvSpPr>
            <a:spLocks noGrp="1"/>
          </p:cNvSpPr>
          <p:nvPr>
            <p:ph type="ctrTitle"/>
          </p:nvPr>
        </p:nvSpPr>
        <p:spPr>
          <a:xfrm>
            <a:off x="1431472" y="2057401"/>
            <a:ext cx="7930242" cy="1355010"/>
          </a:xfrm>
        </p:spPr>
        <p:txBody>
          <a:bodyPr/>
          <a:lstStyle/>
          <a:p>
            <a:r>
              <a:rPr lang="vi-VN" sz="8000" dirty="0"/>
              <a:t>Tài Chính Xanh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520" y="205256"/>
            <a:ext cx="1140552" cy="1007487"/>
          </a:xfrm>
          <a:prstGeom prst="rect">
            <a:avLst/>
          </a:prstGeom>
        </p:spPr>
      </p:pic>
      <p:sp>
        <p:nvSpPr>
          <p:cNvPr id="4" name="Title 1">
            <a:extLst>
              <a:ext uri="{FF2B5EF4-FFF2-40B4-BE49-F238E27FC236}">
                <a16:creationId xmlns:a16="http://schemas.microsoft.com/office/drawing/2014/main" id="{95AC5932-EFA0-D495-8AE3-1E0EEBD1A798}"/>
              </a:ext>
            </a:extLst>
          </p:cNvPr>
          <p:cNvSpPr txBox="1">
            <a:spLocks/>
          </p:cNvSpPr>
          <p:nvPr/>
        </p:nvSpPr>
        <p:spPr>
          <a:xfrm>
            <a:off x="5116286" y="381000"/>
            <a:ext cx="7930242" cy="472104"/>
          </a:xfrm>
          <a:prstGeom prst="rect">
            <a:avLst/>
          </a:prstGeom>
        </p:spPr>
        <p:txBody>
          <a:bodyPr anchor="b">
            <a:noAutofit/>
          </a:bodyPr>
          <a:lstStyle>
            <a:lvl1pPr algn="l" defTabSz="914400" rtl="0" eaLnBrk="1" latinLnBrk="0" hangingPunct="1">
              <a:lnSpc>
                <a:spcPct val="90000"/>
              </a:lnSpc>
              <a:spcBef>
                <a:spcPct val="0"/>
              </a:spcBef>
              <a:buNone/>
              <a:defRPr sz="8800" b="1" kern="1200">
                <a:solidFill>
                  <a:schemeClr val="bg2"/>
                </a:solidFill>
                <a:latin typeface="Inter" panose="02000503000000020004" pitchFamily="2" charset="0"/>
                <a:ea typeface="Inter" panose="02000503000000020004" pitchFamily="2" charset="0"/>
                <a:cs typeface="+mj-cs"/>
              </a:defRPr>
            </a:lvl1pPr>
          </a:lstStyle>
          <a:p>
            <a:r>
              <a:rPr lang="en-US" sz="1500" smtClean="0"/>
              <a:t>Giải pháp toàn diện vì một Việt Nam xanh</a:t>
            </a:r>
            <a:endParaRPr lang="vi-VN" sz="1500" dirty="0"/>
          </a:p>
        </p:txBody>
      </p:sp>
    </p:spTree>
    <p:extLst>
      <p:ext uri="{BB962C8B-B14F-4D97-AF65-F5344CB8AC3E}">
        <p14:creationId xmlns:p14="http://schemas.microsoft.com/office/powerpoint/2010/main" val="3994855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phone&#10;&#10;Description automatically generated">
            <a:extLst>
              <a:ext uri="{FF2B5EF4-FFF2-40B4-BE49-F238E27FC236}">
                <a16:creationId xmlns:a16="http://schemas.microsoft.com/office/drawing/2014/main" id="{14FCE4C8-45B3-1CDE-C842-47AC37155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6989" y="1243796"/>
            <a:ext cx="2400300" cy="2819400"/>
          </a:xfrm>
          <a:prstGeom prst="rect">
            <a:avLst/>
          </a:prstGeom>
        </p:spPr>
      </p:pic>
    </p:spTree>
    <p:extLst>
      <p:ext uri="{BB962C8B-B14F-4D97-AF65-F5344CB8AC3E}">
        <p14:creationId xmlns:p14="http://schemas.microsoft.com/office/powerpoint/2010/main" val="110825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65322D-8B64-3B6D-9C67-F960DAF630B1}"/>
              </a:ext>
            </a:extLst>
          </p:cNvPr>
          <p:cNvSpPr>
            <a:spLocks noGrp="1"/>
          </p:cNvSpPr>
          <p:nvPr>
            <p:ph type="sldNum" sz="quarter" idx="4"/>
          </p:nvPr>
        </p:nvSpPr>
        <p:spPr/>
        <p:txBody>
          <a:bodyPr/>
          <a:lstStyle/>
          <a:p>
            <a:fld id="{38EC2071-0BDE-49F8-A929-1F6A71822F8F}" type="slidenum">
              <a:rPr lang="en-GB" smtClean="0"/>
              <a:pPr/>
              <a:t>2</a:t>
            </a:fld>
            <a:endParaRPr lang="en-GB" dirty="0"/>
          </a:p>
        </p:txBody>
      </p:sp>
      <p:sp>
        <p:nvSpPr>
          <p:cNvPr id="4" name="Text Placeholder 3">
            <a:extLst>
              <a:ext uri="{FF2B5EF4-FFF2-40B4-BE49-F238E27FC236}">
                <a16:creationId xmlns:a16="http://schemas.microsoft.com/office/drawing/2014/main" id="{F5A690AA-7CB2-F4E3-BB7B-4FBD85C703B5}"/>
              </a:ext>
            </a:extLst>
          </p:cNvPr>
          <p:cNvSpPr>
            <a:spLocks noGrp="1"/>
          </p:cNvSpPr>
          <p:nvPr>
            <p:ph type="body" sz="quarter" idx="10"/>
          </p:nvPr>
        </p:nvSpPr>
        <p:spPr/>
        <p:txBody>
          <a:bodyPr/>
          <a:lstStyle/>
          <a:p>
            <a:r>
              <a:rPr lang="vi-VN" b="0" i="0" dirty="0"/>
              <a:t>Khái niệm tín dụng xanh</a:t>
            </a:r>
            <a:endParaRPr lang="en-VN" dirty="0"/>
          </a:p>
        </p:txBody>
      </p:sp>
      <p:sp>
        <p:nvSpPr>
          <p:cNvPr id="6" name="Arrow: Left-Right 5">
            <a:extLst>
              <a:ext uri="{FF2B5EF4-FFF2-40B4-BE49-F238E27FC236}">
                <a16:creationId xmlns:a16="http://schemas.microsoft.com/office/drawing/2014/main" id="{DF0FFEA5-EF26-403C-2693-4F01EDC176D1}"/>
              </a:ext>
            </a:extLst>
          </p:cNvPr>
          <p:cNvSpPr/>
          <p:nvPr/>
        </p:nvSpPr>
        <p:spPr>
          <a:xfrm>
            <a:off x="640923" y="813330"/>
            <a:ext cx="10974281" cy="719034"/>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72000" rtlCol="0" anchor="b" anchorCtr="0">
            <a:spAutoFit/>
          </a:bodyPr>
          <a:lstStyle/>
          <a:p>
            <a:r>
              <a:rPr lang="en-US" sz="1400" b="1" dirty="0" err="1">
                <a:solidFill>
                  <a:schemeClr val="bg2">
                    <a:lumMod val="50000"/>
                  </a:schemeClr>
                </a:solidFill>
              </a:rPr>
              <a:t>Tài</a:t>
            </a:r>
            <a:r>
              <a:rPr lang="en-US" sz="1400" b="1" dirty="0">
                <a:solidFill>
                  <a:schemeClr val="bg2">
                    <a:lumMod val="50000"/>
                  </a:schemeClr>
                </a:solidFill>
              </a:rPr>
              <a:t> </a:t>
            </a:r>
            <a:r>
              <a:rPr lang="en-US" sz="1400" b="1" dirty="0" err="1">
                <a:solidFill>
                  <a:schemeClr val="bg2">
                    <a:lumMod val="50000"/>
                  </a:schemeClr>
                </a:solidFill>
              </a:rPr>
              <a:t>chính</a:t>
            </a:r>
            <a:r>
              <a:rPr lang="en-US" sz="1400" b="1" dirty="0">
                <a:solidFill>
                  <a:schemeClr val="bg2">
                    <a:lumMod val="50000"/>
                  </a:schemeClr>
                </a:solidFill>
              </a:rPr>
              <a:t> </a:t>
            </a:r>
            <a:r>
              <a:rPr lang="en-US" sz="1400" b="1" dirty="0" err="1">
                <a:solidFill>
                  <a:schemeClr val="bg2">
                    <a:lumMod val="50000"/>
                  </a:schemeClr>
                </a:solidFill>
              </a:rPr>
              <a:t>xanh</a:t>
            </a:r>
            <a:r>
              <a:rPr lang="en-US" sz="1400" b="1" dirty="0">
                <a:solidFill>
                  <a:schemeClr val="bg2">
                    <a:lumMod val="50000"/>
                  </a:schemeClr>
                </a:solidFill>
              </a:rPr>
              <a:t> </a:t>
            </a:r>
            <a:r>
              <a:rPr lang="en-US" sz="1400" b="1" dirty="0" err="1">
                <a:solidFill>
                  <a:schemeClr val="bg2">
                    <a:lumMod val="50000"/>
                  </a:schemeClr>
                </a:solidFill>
              </a:rPr>
              <a:t>là</a:t>
            </a:r>
            <a:r>
              <a:rPr lang="en-US" sz="1400" b="1" dirty="0">
                <a:solidFill>
                  <a:schemeClr val="bg2">
                    <a:lumMod val="50000"/>
                  </a:schemeClr>
                </a:solidFill>
              </a:rPr>
              <a:t> </a:t>
            </a:r>
            <a:r>
              <a:rPr lang="en-US" sz="1400" dirty="0" err="1">
                <a:solidFill>
                  <a:schemeClr val="tx1"/>
                </a:solidFill>
              </a:rPr>
              <a:t>quá</a:t>
            </a:r>
            <a:r>
              <a:rPr lang="en-US" sz="1400" dirty="0">
                <a:solidFill>
                  <a:schemeClr val="tx1"/>
                </a:solidFill>
              </a:rPr>
              <a:t> </a:t>
            </a:r>
            <a:r>
              <a:rPr lang="en-US" sz="1400" dirty="0" err="1">
                <a:solidFill>
                  <a:schemeClr val="tx1"/>
                </a:solidFill>
              </a:rPr>
              <a:t>trình</a:t>
            </a:r>
            <a:r>
              <a:rPr lang="en-US" sz="1400" dirty="0">
                <a:solidFill>
                  <a:schemeClr val="tx1"/>
                </a:solidFill>
              </a:rPr>
              <a:t> </a:t>
            </a:r>
            <a:r>
              <a:rPr lang="en-US" sz="1400" dirty="0" err="1">
                <a:solidFill>
                  <a:schemeClr val="tx1"/>
                </a:solidFill>
              </a:rPr>
              <a:t>tăng</a:t>
            </a:r>
            <a:r>
              <a:rPr lang="en-US" sz="1400" dirty="0">
                <a:solidFill>
                  <a:schemeClr val="tx1"/>
                </a:solidFill>
              </a:rPr>
              <a:t> </a:t>
            </a:r>
            <a:r>
              <a:rPr lang="en-US" sz="1400" dirty="0" err="1">
                <a:solidFill>
                  <a:schemeClr val="tx1"/>
                </a:solidFill>
              </a:rPr>
              <a:t>cường</a:t>
            </a:r>
            <a:r>
              <a:rPr lang="en-US" sz="1400" dirty="0">
                <a:solidFill>
                  <a:schemeClr val="tx1"/>
                </a:solidFill>
              </a:rPr>
              <a:t> </a:t>
            </a:r>
            <a:r>
              <a:rPr lang="en-US" sz="1400" dirty="0" err="1">
                <a:solidFill>
                  <a:schemeClr val="tx1"/>
                </a:solidFill>
              </a:rPr>
              <a:t>dòng</a:t>
            </a:r>
            <a:r>
              <a:rPr lang="en-US" sz="1400" dirty="0">
                <a:solidFill>
                  <a:schemeClr val="tx1"/>
                </a:solidFill>
              </a:rPr>
              <a:t> </a:t>
            </a:r>
            <a:r>
              <a:rPr lang="en-US" sz="1400" dirty="0" err="1">
                <a:solidFill>
                  <a:schemeClr val="tx1"/>
                </a:solidFill>
              </a:rPr>
              <a:t>chảy</a:t>
            </a:r>
            <a:r>
              <a:rPr lang="en-US" sz="1400" dirty="0">
                <a:solidFill>
                  <a:schemeClr val="tx1"/>
                </a:solidFill>
              </a:rPr>
              <a:t> </a:t>
            </a:r>
            <a:r>
              <a:rPr lang="en-US" sz="1400" dirty="0" err="1">
                <a:solidFill>
                  <a:schemeClr val="tx1"/>
                </a:solidFill>
              </a:rPr>
              <a:t>tài</a:t>
            </a:r>
            <a:r>
              <a:rPr lang="en-US" sz="1400" dirty="0">
                <a:solidFill>
                  <a:schemeClr val="tx1"/>
                </a:solidFill>
              </a:rPr>
              <a:t> </a:t>
            </a:r>
            <a:r>
              <a:rPr lang="en-US" sz="1400" dirty="0" err="1">
                <a:solidFill>
                  <a:schemeClr val="tx1"/>
                </a:solidFill>
              </a:rPr>
              <a:t>chính</a:t>
            </a:r>
            <a:r>
              <a:rPr lang="en-US" sz="1400" dirty="0">
                <a:solidFill>
                  <a:schemeClr val="tx1"/>
                </a:solidFill>
              </a:rPr>
              <a:t> (</a:t>
            </a:r>
            <a:r>
              <a:rPr lang="en-US" sz="1400" dirty="0" err="1">
                <a:solidFill>
                  <a:schemeClr val="tx1"/>
                </a:solidFill>
              </a:rPr>
              <a:t>ngân</a:t>
            </a:r>
            <a:r>
              <a:rPr lang="en-US" sz="1400" dirty="0">
                <a:solidFill>
                  <a:schemeClr val="tx1"/>
                </a:solidFill>
              </a:rPr>
              <a:t> </a:t>
            </a:r>
            <a:r>
              <a:rPr lang="en-US" sz="1400" dirty="0" err="1">
                <a:solidFill>
                  <a:schemeClr val="tx1"/>
                </a:solidFill>
              </a:rPr>
              <a:t>hàng</a:t>
            </a:r>
            <a:r>
              <a:rPr lang="en-US" sz="1400" dirty="0">
                <a:solidFill>
                  <a:schemeClr val="tx1"/>
                </a:solidFill>
              </a:rPr>
              <a:t>, </a:t>
            </a:r>
            <a:r>
              <a:rPr lang="en-US" sz="1400" dirty="0" err="1">
                <a:solidFill>
                  <a:schemeClr val="tx1"/>
                </a:solidFill>
              </a:rPr>
              <a:t>tín</a:t>
            </a:r>
            <a:r>
              <a:rPr lang="en-US" sz="1400" dirty="0">
                <a:solidFill>
                  <a:schemeClr val="tx1"/>
                </a:solidFill>
              </a:rPr>
              <a:t> </a:t>
            </a:r>
            <a:r>
              <a:rPr lang="en-US" sz="1400" dirty="0" err="1">
                <a:solidFill>
                  <a:schemeClr val="tx1"/>
                </a:solidFill>
              </a:rPr>
              <a:t>dụng</a:t>
            </a:r>
            <a:r>
              <a:rPr lang="en-US" sz="1400" dirty="0">
                <a:solidFill>
                  <a:schemeClr val="tx1"/>
                </a:solidFill>
              </a:rPr>
              <a:t> vi </a:t>
            </a:r>
            <a:r>
              <a:rPr lang="en-US" sz="1400" dirty="0" err="1">
                <a:solidFill>
                  <a:schemeClr val="tx1"/>
                </a:solidFill>
              </a:rPr>
              <a:t>mô</a:t>
            </a:r>
            <a:r>
              <a:rPr lang="en-US" sz="1400" dirty="0">
                <a:solidFill>
                  <a:schemeClr val="tx1"/>
                </a:solidFill>
              </a:rPr>
              <a:t>, </a:t>
            </a:r>
            <a:r>
              <a:rPr lang="en-US" sz="1400" dirty="0" err="1">
                <a:solidFill>
                  <a:schemeClr val="tx1"/>
                </a:solidFill>
              </a:rPr>
              <a:t>bảo</a:t>
            </a:r>
            <a:r>
              <a:rPr lang="en-US" sz="1400" dirty="0">
                <a:solidFill>
                  <a:schemeClr val="tx1"/>
                </a:solidFill>
              </a:rPr>
              <a:t> </a:t>
            </a:r>
            <a:r>
              <a:rPr lang="en-US" sz="1400" dirty="0" err="1">
                <a:solidFill>
                  <a:schemeClr val="tx1"/>
                </a:solidFill>
              </a:rPr>
              <a:t>hiểm</a:t>
            </a:r>
            <a:r>
              <a:rPr lang="en-US" sz="1400" dirty="0">
                <a:solidFill>
                  <a:schemeClr val="tx1"/>
                </a:solidFill>
              </a:rPr>
              <a:t> </a:t>
            </a:r>
            <a:r>
              <a:rPr lang="en-US" sz="1400" dirty="0" err="1">
                <a:solidFill>
                  <a:schemeClr val="tx1"/>
                </a:solidFill>
              </a:rPr>
              <a:t>và</a:t>
            </a:r>
            <a:r>
              <a:rPr lang="en-US" sz="1400" dirty="0">
                <a:solidFill>
                  <a:schemeClr val="tx1"/>
                </a:solidFill>
              </a:rPr>
              <a:t> </a:t>
            </a:r>
            <a:r>
              <a:rPr lang="en-US" sz="1400" dirty="0" err="1">
                <a:solidFill>
                  <a:schemeClr val="tx1"/>
                </a:solidFill>
              </a:rPr>
              <a:t>đầu</a:t>
            </a:r>
            <a:r>
              <a:rPr lang="en-US" sz="1400" dirty="0">
                <a:solidFill>
                  <a:schemeClr val="tx1"/>
                </a:solidFill>
              </a:rPr>
              <a:t> </a:t>
            </a:r>
            <a:r>
              <a:rPr lang="en-US" sz="1400" dirty="0" err="1">
                <a:solidFill>
                  <a:schemeClr val="tx1"/>
                </a:solidFill>
              </a:rPr>
              <a:t>tư</a:t>
            </a:r>
            <a:r>
              <a:rPr lang="en-US" sz="1400" dirty="0">
                <a:solidFill>
                  <a:schemeClr val="tx1"/>
                </a:solidFill>
              </a:rPr>
              <a:t>) </a:t>
            </a:r>
            <a:r>
              <a:rPr lang="en-US" sz="1400" dirty="0" err="1">
                <a:solidFill>
                  <a:schemeClr val="tx1"/>
                </a:solidFill>
              </a:rPr>
              <a:t>từ</a:t>
            </a:r>
            <a:r>
              <a:rPr lang="en-US" sz="1400" dirty="0">
                <a:solidFill>
                  <a:schemeClr val="tx1"/>
                </a:solidFill>
              </a:rPr>
              <a:t> </a:t>
            </a:r>
            <a:r>
              <a:rPr lang="en-US" sz="1400" dirty="0" err="1">
                <a:solidFill>
                  <a:schemeClr val="tx1"/>
                </a:solidFill>
              </a:rPr>
              <a:t>các</a:t>
            </a:r>
            <a:r>
              <a:rPr lang="en-US" sz="1400" dirty="0">
                <a:solidFill>
                  <a:schemeClr val="tx1"/>
                </a:solidFill>
              </a:rPr>
              <a:t> </a:t>
            </a:r>
            <a:r>
              <a:rPr lang="en-US" sz="1400" dirty="0" err="1">
                <a:solidFill>
                  <a:schemeClr val="tx1"/>
                </a:solidFill>
              </a:rPr>
              <a:t>khu</a:t>
            </a:r>
            <a:r>
              <a:rPr lang="en-US" sz="1400" dirty="0">
                <a:solidFill>
                  <a:schemeClr val="tx1"/>
                </a:solidFill>
              </a:rPr>
              <a:t> </a:t>
            </a:r>
            <a:r>
              <a:rPr lang="en-US" sz="1400" dirty="0" err="1">
                <a:solidFill>
                  <a:schemeClr val="tx1"/>
                </a:solidFill>
              </a:rPr>
              <a:t>vực</a:t>
            </a:r>
            <a:r>
              <a:rPr lang="en-US" sz="1400" dirty="0">
                <a:solidFill>
                  <a:schemeClr val="tx1"/>
                </a:solidFill>
              </a:rPr>
              <a:t> </a:t>
            </a:r>
            <a:r>
              <a:rPr lang="en-US" sz="1400" dirty="0" err="1">
                <a:solidFill>
                  <a:schemeClr val="tx1"/>
                </a:solidFill>
              </a:rPr>
              <a:t>nhà</a:t>
            </a:r>
            <a:r>
              <a:rPr lang="en-US" sz="1400" dirty="0">
                <a:solidFill>
                  <a:schemeClr val="tx1"/>
                </a:solidFill>
              </a:rPr>
              <a:t> </a:t>
            </a:r>
            <a:r>
              <a:rPr lang="en-US" sz="1400" dirty="0" err="1">
                <a:solidFill>
                  <a:schemeClr val="tx1"/>
                </a:solidFill>
              </a:rPr>
              <a:t>nước</a:t>
            </a:r>
            <a:r>
              <a:rPr lang="en-US" sz="1400" dirty="0">
                <a:solidFill>
                  <a:schemeClr val="tx1"/>
                </a:solidFill>
              </a:rPr>
              <a:t>, </a:t>
            </a:r>
            <a:r>
              <a:rPr lang="en-US" sz="1400" dirty="0" err="1">
                <a:solidFill>
                  <a:schemeClr val="tx1"/>
                </a:solidFill>
              </a:rPr>
              <a:t>tư</a:t>
            </a:r>
            <a:r>
              <a:rPr lang="en-US" sz="1400" dirty="0">
                <a:solidFill>
                  <a:schemeClr val="tx1"/>
                </a:solidFill>
              </a:rPr>
              <a:t> </a:t>
            </a:r>
            <a:r>
              <a:rPr lang="en-US" sz="1400" dirty="0" err="1">
                <a:solidFill>
                  <a:schemeClr val="tx1"/>
                </a:solidFill>
              </a:rPr>
              <a:t>nhân</a:t>
            </a:r>
            <a:r>
              <a:rPr lang="en-US" sz="1400" dirty="0">
                <a:solidFill>
                  <a:schemeClr val="tx1"/>
                </a:solidFill>
              </a:rPr>
              <a:t> </a:t>
            </a:r>
            <a:r>
              <a:rPr lang="en-US" sz="1400" dirty="0" err="1">
                <a:solidFill>
                  <a:schemeClr val="tx1"/>
                </a:solidFill>
              </a:rPr>
              <a:t>và</a:t>
            </a:r>
            <a:r>
              <a:rPr lang="en-US" sz="1400" dirty="0">
                <a:solidFill>
                  <a:schemeClr val="tx1"/>
                </a:solidFill>
              </a:rPr>
              <a:t> </a:t>
            </a:r>
            <a:r>
              <a:rPr lang="en-US" sz="1400" dirty="0" err="1">
                <a:solidFill>
                  <a:schemeClr val="tx1"/>
                </a:solidFill>
              </a:rPr>
              <a:t>tổ</a:t>
            </a:r>
            <a:r>
              <a:rPr lang="en-US" sz="1400" dirty="0">
                <a:solidFill>
                  <a:schemeClr val="tx1"/>
                </a:solidFill>
              </a:rPr>
              <a:t> </a:t>
            </a:r>
            <a:r>
              <a:rPr lang="en-US" sz="1400" dirty="0" err="1">
                <a:solidFill>
                  <a:schemeClr val="tx1"/>
                </a:solidFill>
              </a:rPr>
              <a:t>chức</a:t>
            </a:r>
            <a:r>
              <a:rPr lang="en-US" sz="1400" dirty="0">
                <a:solidFill>
                  <a:schemeClr val="tx1"/>
                </a:solidFill>
              </a:rPr>
              <a:t> phi </a:t>
            </a:r>
            <a:r>
              <a:rPr lang="en-US" sz="1400" dirty="0" err="1">
                <a:solidFill>
                  <a:schemeClr val="tx1"/>
                </a:solidFill>
              </a:rPr>
              <a:t>lợi</a:t>
            </a:r>
            <a:r>
              <a:rPr lang="en-US" sz="1400" dirty="0">
                <a:solidFill>
                  <a:schemeClr val="tx1"/>
                </a:solidFill>
              </a:rPr>
              <a:t> </a:t>
            </a:r>
            <a:r>
              <a:rPr lang="en-US" sz="1400" dirty="0" err="1">
                <a:solidFill>
                  <a:schemeClr val="tx1"/>
                </a:solidFill>
              </a:rPr>
              <a:t>nhuận</a:t>
            </a:r>
            <a:r>
              <a:rPr lang="en-US" sz="1400" dirty="0">
                <a:solidFill>
                  <a:schemeClr val="tx1"/>
                </a:solidFill>
              </a:rPr>
              <a:t> sang </a:t>
            </a:r>
            <a:r>
              <a:rPr lang="en-US" sz="1400" dirty="0" err="1">
                <a:solidFill>
                  <a:schemeClr val="tx1"/>
                </a:solidFill>
              </a:rPr>
              <a:t>các</a:t>
            </a:r>
            <a:r>
              <a:rPr lang="en-US" sz="1400" dirty="0">
                <a:solidFill>
                  <a:schemeClr val="tx1"/>
                </a:solidFill>
              </a:rPr>
              <a:t> </a:t>
            </a:r>
            <a:r>
              <a:rPr lang="en-US" sz="1400" dirty="0" err="1">
                <a:solidFill>
                  <a:schemeClr val="tx1"/>
                </a:solidFill>
              </a:rPr>
              <a:t>công</a:t>
            </a:r>
            <a:r>
              <a:rPr lang="en-US" sz="1400" dirty="0">
                <a:solidFill>
                  <a:schemeClr val="tx1"/>
                </a:solidFill>
              </a:rPr>
              <a:t> ty, </a:t>
            </a:r>
            <a:r>
              <a:rPr lang="en-US" sz="1400" dirty="0" err="1">
                <a:solidFill>
                  <a:schemeClr val="tx1"/>
                </a:solidFill>
              </a:rPr>
              <a:t>dự</a:t>
            </a:r>
            <a:r>
              <a:rPr lang="en-US" sz="1400" dirty="0">
                <a:solidFill>
                  <a:schemeClr val="tx1"/>
                </a:solidFill>
              </a:rPr>
              <a:t> </a:t>
            </a:r>
            <a:r>
              <a:rPr lang="en-US" sz="1400" dirty="0" err="1">
                <a:solidFill>
                  <a:schemeClr val="tx1"/>
                </a:solidFill>
              </a:rPr>
              <a:t>án</a:t>
            </a:r>
            <a:r>
              <a:rPr lang="en-US" sz="1400" dirty="0">
                <a:solidFill>
                  <a:schemeClr val="tx1"/>
                </a:solidFill>
              </a:rPr>
              <a:t> </a:t>
            </a:r>
            <a:r>
              <a:rPr lang="en-US" sz="1400" dirty="0" err="1">
                <a:solidFill>
                  <a:schemeClr val="tx1"/>
                </a:solidFill>
              </a:rPr>
              <a:t>ưu</a:t>
            </a:r>
            <a:r>
              <a:rPr lang="en-US" sz="1400" dirty="0">
                <a:solidFill>
                  <a:schemeClr val="tx1"/>
                </a:solidFill>
              </a:rPr>
              <a:t> </a:t>
            </a:r>
            <a:r>
              <a:rPr lang="en-US" sz="1400" dirty="0" err="1">
                <a:solidFill>
                  <a:schemeClr val="tx1"/>
                </a:solidFill>
              </a:rPr>
              <a:t>tiên</a:t>
            </a:r>
            <a:r>
              <a:rPr lang="en-US" sz="1400" dirty="0">
                <a:solidFill>
                  <a:schemeClr val="tx1"/>
                </a:solidFill>
              </a:rPr>
              <a:t> </a:t>
            </a:r>
            <a:r>
              <a:rPr lang="en-US" sz="1400" dirty="0" err="1">
                <a:solidFill>
                  <a:schemeClr val="tx1"/>
                </a:solidFill>
              </a:rPr>
              <a:t>phát</a:t>
            </a:r>
            <a:r>
              <a:rPr lang="en-US" sz="1400" dirty="0">
                <a:solidFill>
                  <a:schemeClr val="tx1"/>
                </a:solidFill>
              </a:rPr>
              <a:t> </a:t>
            </a:r>
            <a:r>
              <a:rPr lang="en-US" sz="1400" dirty="0" err="1">
                <a:solidFill>
                  <a:schemeClr val="tx1"/>
                </a:solidFill>
              </a:rPr>
              <a:t>triển</a:t>
            </a:r>
            <a:r>
              <a:rPr lang="en-US" sz="1400" dirty="0">
                <a:solidFill>
                  <a:schemeClr val="tx1"/>
                </a:solidFill>
              </a:rPr>
              <a:t> </a:t>
            </a:r>
            <a:r>
              <a:rPr lang="en-US" sz="1400" dirty="0" err="1">
                <a:solidFill>
                  <a:schemeClr val="tx1"/>
                </a:solidFill>
              </a:rPr>
              <a:t>bền</a:t>
            </a:r>
            <a:r>
              <a:rPr lang="en-US" sz="1400" dirty="0">
                <a:solidFill>
                  <a:schemeClr val="tx1"/>
                </a:solidFill>
              </a:rPr>
              <a:t> </a:t>
            </a:r>
            <a:r>
              <a:rPr lang="en-US" sz="1400" dirty="0" err="1">
                <a:solidFill>
                  <a:schemeClr val="tx1"/>
                </a:solidFill>
              </a:rPr>
              <a:t>vững</a:t>
            </a:r>
            <a:r>
              <a:rPr lang="en-US" sz="1400" dirty="0">
                <a:solidFill>
                  <a:schemeClr val="tx1"/>
                </a:solidFill>
              </a:rPr>
              <a:t>, </a:t>
            </a:r>
            <a:r>
              <a:rPr lang="en-US" sz="1400" dirty="0" err="1">
                <a:solidFill>
                  <a:schemeClr val="tx1"/>
                </a:solidFill>
              </a:rPr>
              <a:t>tăng</a:t>
            </a:r>
            <a:r>
              <a:rPr lang="en-US" sz="1400" dirty="0">
                <a:solidFill>
                  <a:schemeClr val="tx1"/>
                </a:solidFill>
              </a:rPr>
              <a:t> </a:t>
            </a:r>
            <a:r>
              <a:rPr lang="en-US" sz="1400" dirty="0" err="1">
                <a:solidFill>
                  <a:schemeClr val="tx1"/>
                </a:solidFill>
              </a:rPr>
              <a:t>trưởng</a:t>
            </a:r>
            <a:r>
              <a:rPr lang="en-US" sz="1400" dirty="0">
                <a:solidFill>
                  <a:schemeClr val="tx1"/>
                </a:solidFill>
              </a:rPr>
              <a:t> </a:t>
            </a:r>
            <a:r>
              <a:rPr lang="en-US" sz="1400" dirty="0" err="1">
                <a:solidFill>
                  <a:schemeClr val="tx1"/>
                </a:solidFill>
              </a:rPr>
              <a:t>xanh</a:t>
            </a:r>
            <a:r>
              <a:rPr lang="en-US" sz="1400" dirty="0">
                <a:solidFill>
                  <a:schemeClr val="tx1"/>
                </a:solidFill>
              </a:rPr>
              <a:t> </a:t>
            </a:r>
            <a:r>
              <a:rPr lang="en-US" sz="1400" dirty="0" err="1">
                <a:solidFill>
                  <a:schemeClr val="tx1"/>
                </a:solidFill>
              </a:rPr>
              <a:t>thông</a:t>
            </a:r>
            <a:r>
              <a:rPr lang="en-US" sz="1400" dirty="0">
                <a:solidFill>
                  <a:schemeClr val="tx1"/>
                </a:solidFill>
              </a:rPr>
              <a:t> qua </a:t>
            </a:r>
            <a:r>
              <a:rPr lang="en-US" sz="1400" dirty="0" err="1">
                <a:solidFill>
                  <a:schemeClr val="tx1"/>
                </a:solidFill>
              </a:rPr>
              <a:t>việc</a:t>
            </a:r>
            <a:r>
              <a:rPr lang="en-US" sz="1400" dirty="0">
                <a:solidFill>
                  <a:schemeClr val="tx1"/>
                </a:solidFill>
              </a:rPr>
              <a:t> </a:t>
            </a:r>
            <a:r>
              <a:rPr lang="en-US" sz="1400" dirty="0" err="1">
                <a:solidFill>
                  <a:schemeClr val="tx1"/>
                </a:solidFill>
              </a:rPr>
              <a:t>cắt</a:t>
            </a:r>
            <a:r>
              <a:rPr lang="en-US" sz="1400" dirty="0">
                <a:solidFill>
                  <a:schemeClr val="tx1"/>
                </a:solidFill>
              </a:rPr>
              <a:t> </a:t>
            </a:r>
            <a:r>
              <a:rPr lang="en-US" sz="1400" dirty="0" err="1">
                <a:solidFill>
                  <a:schemeClr val="tx1"/>
                </a:solidFill>
              </a:rPr>
              <a:t>giảm</a:t>
            </a:r>
            <a:r>
              <a:rPr lang="en-US" sz="1400" dirty="0">
                <a:solidFill>
                  <a:schemeClr val="tx1"/>
                </a:solidFill>
              </a:rPr>
              <a:t> </a:t>
            </a:r>
            <a:r>
              <a:rPr lang="en-US" sz="1400" dirty="0" err="1">
                <a:solidFill>
                  <a:schemeClr val="tx1"/>
                </a:solidFill>
              </a:rPr>
              <a:t>khí</a:t>
            </a:r>
            <a:r>
              <a:rPr lang="en-US" sz="1400" dirty="0">
                <a:solidFill>
                  <a:schemeClr val="tx1"/>
                </a:solidFill>
              </a:rPr>
              <a:t> </a:t>
            </a:r>
            <a:r>
              <a:rPr lang="en-US" sz="1400" dirty="0" err="1">
                <a:solidFill>
                  <a:schemeClr val="tx1"/>
                </a:solidFill>
              </a:rPr>
              <a:t>nhà</a:t>
            </a:r>
            <a:r>
              <a:rPr lang="en-US" sz="1400" dirty="0">
                <a:solidFill>
                  <a:schemeClr val="tx1"/>
                </a:solidFill>
              </a:rPr>
              <a:t> </a:t>
            </a:r>
            <a:r>
              <a:rPr lang="en-US" sz="1400" dirty="0" err="1">
                <a:solidFill>
                  <a:schemeClr val="tx1"/>
                </a:solidFill>
              </a:rPr>
              <a:t>kính</a:t>
            </a:r>
            <a:r>
              <a:rPr lang="en-US" sz="1400" dirty="0">
                <a:solidFill>
                  <a:schemeClr val="tx1"/>
                </a:solidFill>
              </a:rPr>
              <a:t> </a:t>
            </a:r>
            <a:r>
              <a:rPr lang="en-US" sz="1400" dirty="0" err="1">
                <a:solidFill>
                  <a:schemeClr val="tx1"/>
                </a:solidFill>
              </a:rPr>
              <a:t>và</a:t>
            </a:r>
            <a:r>
              <a:rPr lang="en-US" sz="1400" dirty="0">
                <a:solidFill>
                  <a:schemeClr val="tx1"/>
                </a:solidFill>
              </a:rPr>
              <a:t> </a:t>
            </a:r>
            <a:r>
              <a:rPr lang="en-US" sz="1400" dirty="0" err="1">
                <a:solidFill>
                  <a:schemeClr val="tx1"/>
                </a:solidFill>
              </a:rPr>
              <a:t>ô</a:t>
            </a:r>
            <a:r>
              <a:rPr lang="en-US" sz="1400" dirty="0">
                <a:solidFill>
                  <a:schemeClr val="tx1"/>
                </a:solidFill>
              </a:rPr>
              <a:t> </a:t>
            </a:r>
            <a:r>
              <a:rPr lang="en-US" sz="1400" dirty="0" err="1">
                <a:solidFill>
                  <a:schemeClr val="tx1"/>
                </a:solidFill>
              </a:rPr>
              <a:t>nhiễm</a:t>
            </a:r>
            <a:r>
              <a:rPr lang="en-US" sz="1400" dirty="0">
                <a:solidFill>
                  <a:schemeClr val="tx1"/>
                </a:solidFill>
              </a:rPr>
              <a:t> </a:t>
            </a:r>
            <a:r>
              <a:rPr lang="en-US" sz="1400" dirty="0" err="1">
                <a:solidFill>
                  <a:schemeClr val="tx1"/>
                </a:solidFill>
              </a:rPr>
              <a:t>môi</a:t>
            </a:r>
            <a:r>
              <a:rPr lang="en-US" sz="1400" dirty="0">
                <a:solidFill>
                  <a:schemeClr val="tx1"/>
                </a:solidFill>
              </a:rPr>
              <a:t> </a:t>
            </a:r>
            <a:r>
              <a:rPr lang="en-US" sz="1400" dirty="0" err="1">
                <a:solidFill>
                  <a:schemeClr val="tx1"/>
                </a:solidFill>
              </a:rPr>
              <a:t>trường</a:t>
            </a:r>
            <a:r>
              <a:rPr lang="en-US" sz="1400" dirty="0">
                <a:solidFill>
                  <a:schemeClr val="tx1"/>
                </a:solidFill>
              </a:rPr>
              <a:t> </a:t>
            </a:r>
            <a:r>
              <a:rPr lang="en-US" sz="1400" dirty="0" err="1">
                <a:solidFill>
                  <a:schemeClr val="tx1"/>
                </a:solidFill>
              </a:rPr>
              <a:t>một</a:t>
            </a:r>
            <a:r>
              <a:rPr lang="en-US" sz="1400" dirty="0">
                <a:solidFill>
                  <a:schemeClr val="tx1"/>
                </a:solidFill>
              </a:rPr>
              <a:t> </a:t>
            </a:r>
            <a:r>
              <a:rPr lang="en-US" sz="1400" dirty="0" err="1">
                <a:solidFill>
                  <a:schemeClr val="tx1"/>
                </a:solidFill>
              </a:rPr>
              <a:t>cách</a:t>
            </a:r>
            <a:r>
              <a:rPr lang="en-US" sz="1400" dirty="0">
                <a:solidFill>
                  <a:schemeClr val="tx1"/>
                </a:solidFill>
              </a:rPr>
              <a:t> </a:t>
            </a:r>
            <a:r>
              <a:rPr lang="en-US" sz="1400" dirty="0" err="1">
                <a:solidFill>
                  <a:schemeClr val="tx1"/>
                </a:solidFill>
              </a:rPr>
              <a:t>hiệu</a:t>
            </a:r>
            <a:r>
              <a:rPr lang="en-US" sz="1400" dirty="0">
                <a:solidFill>
                  <a:schemeClr val="tx1"/>
                </a:solidFill>
              </a:rPr>
              <a:t> </a:t>
            </a:r>
            <a:r>
              <a:rPr lang="en-US" sz="1400" dirty="0" err="1">
                <a:solidFill>
                  <a:schemeClr val="tx1"/>
                </a:solidFill>
              </a:rPr>
              <a:t>quả</a:t>
            </a:r>
            <a:r>
              <a:rPr lang="en-US" sz="1400" dirty="0">
                <a:solidFill>
                  <a:schemeClr val="tx1"/>
                </a:solidFill>
              </a:rPr>
              <a:t> </a:t>
            </a:r>
            <a:r>
              <a:rPr lang="en-US" sz="1400" dirty="0" err="1">
                <a:solidFill>
                  <a:schemeClr val="tx1"/>
                </a:solidFill>
              </a:rPr>
              <a:t>và</a:t>
            </a:r>
            <a:r>
              <a:rPr lang="en-US" sz="1400" dirty="0">
                <a:solidFill>
                  <a:schemeClr val="tx1"/>
                </a:solidFill>
              </a:rPr>
              <a:t> </a:t>
            </a:r>
            <a:r>
              <a:rPr lang="en-US" sz="1400" dirty="0" err="1">
                <a:solidFill>
                  <a:schemeClr val="tx1"/>
                </a:solidFill>
              </a:rPr>
              <a:t>có</a:t>
            </a:r>
            <a:r>
              <a:rPr lang="en-US" sz="1400" dirty="0">
                <a:solidFill>
                  <a:schemeClr val="tx1"/>
                </a:solidFill>
              </a:rPr>
              <a:t> </a:t>
            </a:r>
            <a:r>
              <a:rPr lang="en-US" sz="1400" dirty="0" err="1">
                <a:solidFill>
                  <a:schemeClr val="tx1"/>
                </a:solidFill>
              </a:rPr>
              <a:t>ý</a:t>
            </a:r>
            <a:r>
              <a:rPr lang="en-US" sz="1400" dirty="0">
                <a:solidFill>
                  <a:schemeClr val="tx1"/>
                </a:solidFill>
              </a:rPr>
              <a:t> </a:t>
            </a:r>
            <a:r>
              <a:rPr lang="en-US" sz="1400" dirty="0" err="1">
                <a:solidFill>
                  <a:schemeClr val="tx1"/>
                </a:solidFill>
              </a:rPr>
              <a:t>nghĩa</a:t>
            </a:r>
            <a:r>
              <a:rPr lang="en-US" sz="1400" dirty="0">
                <a:solidFill>
                  <a:schemeClr val="tx1"/>
                </a:solidFill>
              </a:rPr>
              <a:t> – </a:t>
            </a:r>
            <a:r>
              <a:rPr lang="en-US" sz="1400" i="1" dirty="0">
                <a:solidFill>
                  <a:schemeClr val="tx1"/>
                </a:solidFill>
              </a:rPr>
              <a:t>Theo </a:t>
            </a:r>
            <a:r>
              <a:rPr lang="vi-VN" sz="1400" b="0" i="1" dirty="0">
                <a:solidFill>
                  <a:schemeClr val="tx1"/>
                </a:solidFill>
                <a:effectLst/>
              </a:rPr>
              <a:t>Chương trình Môi trường Liên hợp quốc (UNEP)</a:t>
            </a:r>
            <a:r>
              <a:rPr lang="en-US" sz="1400" b="0" i="1" dirty="0">
                <a:solidFill>
                  <a:schemeClr val="tx1"/>
                </a:solidFill>
                <a:effectLst/>
              </a:rPr>
              <a:t>.</a:t>
            </a:r>
            <a:endParaRPr lang="en-US" sz="1400" i="1" dirty="0">
              <a:solidFill>
                <a:schemeClr val="tx1"/>
              </a:solidFill>
            </a:endParaRPr>
          </a:p>
        </p:txBody>
      </p:sp>
      <p:grpSp>
        <p:nvGrpSpPr>
          <p:cNvPr id="7" name="Group 6">
            <a:extLst>
              <a:ext uri="{FF2B5EF4-FFF2-40B4-BE49-F238E27FC236}">
                <a16:creationId xmlns:a16="http://schemas.microsoft.com/office/drawing/2014/main" id="{38E713E0-5F48-859D-2A85-DD36FC5BC536}"/>
              </a:ext>
            </a:extLst>
          </p:cNvPr>
          <p:cNvGrpSpPr/>
          <p:nvPr/>
        </p:nvGrpSpPr>
        <p:grpSpPr>
          <a:xfrm>
            <a:off x="7135876" y="1880532"/>
            <a:ext cx="4471260" cy="4461492"/>
            <a:chOff x="7717494" y="1782728"/>
            <a:chExt cx="3884074" cy="3884073"/>
          </a:xfrm>
          <a:solidFill>
            <a:schemeClr val="accent4">
              <a:lumMod val="20000"/>
              <a:lumOff val="80000"/>
            </a:schemeClr>
          </a:solidFill>
        </p:grpSpPr>
        <p:sp>
          <p:nvSpPr>
            <p:cNvPr id="8" name="Oval 14">
              <a:extLst>
                <a:ext uri="{FF2B5EF4-FFF2-40B4-BE49-F238E27FC236}">
                  <a16:creationId xmlns:a16="http://schemas.microsoft.com/office/drawing/2014/main" id="{DD7A1317-27A3-6758-5078-593A59164EEA}"/>
                </a:ext>
              </a:extLst>
            </p:cNvPr>
            <p:cNvSpPr>
              <a:spLocks noChangeArrowheads="1"/>
            </p:cNvSpPr>
            <p:nvPr/>
          </p:nvSpPr>
          <p:spPr bwMode="gray">
            <a:xfrm>
              <a:off x="7717494" y="1782728"/>
              <a:ext cx="3884074" cy="3884073"/>
            </a:xfrm>
            <a:prstGeom prst="ellipse">
              <a:avLst/>
            </a:prstGeom>
            <a:grpFill/>
            <a:ln w="9525" algn="ctr">
              <a:noFill/>
              <a:round/>
              <a:headEnd/>
              <a:tailEnd/>
            </a:ln>
            <a:effectLst/>
          </p:spPr>
          <p:txBody>
            <a:bodyPr/>
            <a:lstStyle/>
            <a:p>
              <a:pPr algn="ctr" eaLnBrk="0" hangingPunct="0"/>
              <a:endParaRPr lang="en-US" sz="1000" dirty="0"/>
            </a:p>
          </p:txBody>
        </p:sp>
        <p:sp>
          <p:nvSpPr>
            <p:cNvPr id="9" name="Text Box 19">
              <a:extLst>
                <a:ext uri="{FF2B5EF4-FFF2-40B4-BE49-F238E27FC236}">
                  <a16:creationId xmlns:a16="http://schemas.microsoft.com/office/drawing/2014/main" id="{173A08B6-4366-030A-0816-3011B093DD5E}"/>
                </a:ext>
              </a:extLst>
            </p:cNvPr>
            <p:cNvSpPr txBox="1">
              <a:spLocks noChangeArrowheads="1"/>
            </p:cNvSpPr>
            <p:nvPr/>
          </p:nvSpPr>
          <p:spPr bwMode="gray">
            <a:xfrm>
              <a:off x="9212485" y="1847443"/>
              <a:ext cx="894091" cy="3751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pitchFamily="34" charset="0"/>
                  <a:cs typeface="Arial" pitchFamily="34" charset="0"/>
                </a:defRPr>
              </a:lvl1pPr>
              <a:lvl2pPr marL="742950" indent="-285750" defTabSz="801688" eaLnBrk="0" hangingPunct="0">
                <a:defRPr>
                  <a:solidFill>
                    <a:schemeClr val="tx1"/>
                  </a:solidFill>
                  <a:latin typeface="Arial" pitchFamily="34" charset="0"/>
                  <a:cs typeface="Arial" pitchFamily="34" charset="0"/>
                </a:defRPr>
              </a:lvl2pPr>
              <a:lvl3pPr marL="1143000" indent="-228600" defTabSz="801688" eaLnBrk="0" hangingPunct="0">
                <a:defRPr>
                  <a:solidFill>
                    <a:schemeClr val="tx1"/>
                  </a:solidFill>
                  <a:latin typeface="Arial" pitchFamily="34" charset="0"/>
                  <a:cs typeface="Arial" pitchFamily="34" charset="0"/>
                </a:defRPr>
              </a:lvl3pPr>
              <a:lvl4pPr marL="1600200" indent="-228600" defTabSz="801688" eaLnBrk="0" hangingPunct="0">
                <a:defRPr>
                  <a:solidFill>
                    <a:schemeClr val="tx1"/>
                  </a:solidFill>
                  <a:latin typeface="Arial" pitchFamily="34" charset="0"/>
                  <a:cs typeface="Arial" pitchFamily="34" charset="0"/>
                </a:defRPr>
              </a:lvl4pPr>
              <a:lvl5pPr marL="2057400" indent="-228600" defTabSz="801688" eaLnBrk="0" hangingPunct="0">
                <a:defRPr>
                  <a:solidFill>
                    <a:schemeClr val="tx1"/>
                  </a:solidFill>
                  <a:latin typeface="Arial" pitchFamily="34" charset="0"/>
                  <a:cs typeface="Arial" pitchFamily="34" charset="0"/>
                </a:defRPr>
              </a:lvl5pPr>
              <a:lvl6pPr marL="2514600" indent="-228600" defTabSz="801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1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1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1688"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ct val="40000"/>
                </a:spcAft>
              </a:pPr>
              <a:r>
                <a:rPr lang="vi-VN" sz="1400" b="1">
                  <a:solidFill>
                    <a:schemeClr val="bg2"/>
                  </a:solidFill>
                  <a:latin typeface="+mn-lt"/>
                </a:rPr>
                <a:t>Tài chính bền vững</a:t>
              </a:r>
              <a:endParaRPr lang="en-US" sz="1400" b="1">
                <a:solidFill>
                  <a:schemeClr val="bg2"/>
                </a:solidFill>
                <a:latin typeface="+mn-lt"/>
              </a:endParaRPr>
            </a:p>
          </p:txBody>
        </p:sp>
      </p:grpSp>
      <p:grpSp>
        <p:nvGrpSpPr>
          <p:cNvPr id="10" name="Group 9">
            <a:extLst>
              <a:ext uri="{FF2B5EF4-FFF2-40B4-BE49-F238E27FC236}">
                <a16:creationId xmlns:a16="http://schemas.microsoft.com/office/drawing/2014/main" id="{C8A57302-F6D7-A0CB-758F-0FF73A247710}"/>
              </a:ext>
            </a:extLst>
          </p:cNvPr>
          <p:cNvGrpSpPr/>
          <p:nvPr/>
        </p:nvGrpSpPr>
        <p:grpSpPr>
          <a:xfrm>
            <a:off x="7451884" y="2434246"/>
            <a:ext cx="3884074" cy="3884073"/>
            <a:chOff x="7717494" y="1782728"/>
            <a:chExt cx="3884074" cy="3884073"/>
          </a:xfrm>
        </p:grpSpPr>
        <p:sp>
          <p:nvSpPr>
            <p:cNvPr id="11" name="Oval 14">
              <a:extLst>
                <a:ext uri="{FF2B5EF4-FFF2-40B4-BE49-F238E27FC236}">
                  <a16:creationId xmlns:a16="http://schemas.microsoft.com/office/drawing/2014/main" id="{A48DC399-3498-16A8-A067-EEE6666C4A52}"/>
                </a:ext>
              </a:extLst>
            </p:cNvPr>
            <p:cNvSpPr>
              <a:spLocks noChangeArrowheads="1"/>
            </p:cNvSpPr>
            <p:nvPr/>
          </p:nvSpPr>
          <p:spPr bwMode="gray">
            <a:xfrm>
              <a:off x="7717494" y="1782728"/>
              <a:ext cx="3884074" cy="3884073"/>
            </a:xfrm>
            <a:prstGeom prst="ellipse">
              <a:avLst/>
            </a:prstGeom>
            <a:solidFill>
              <a:schemeClr val="accent1">
                <a:lumMod val="20000"/>
                <a:lumOff val="80000"/>
              </a:schemeClr>
            </a:solidFill>
            <a:ln w="9525" algn="ctr">
              <a:noFill/>
              <a:round/>
              <a:headEnd/>
              <a:tailEnd/>
            </a:ln>
            <a:effectLst/>
          </p:spPr>
          <p:txBody>
            <a:bodyPr/>
            <a:lstStyle/>
            <a:p>
              <a:pPr algn="ctr" eaLnBrk="0" hangingPunct="0"/>
              <a:endParaRPr lang="en-US" sz="1000"/>
            </a:p>
          </p:txBody>
        </p:sp>
        <p:sp>
          <p:nvSpPr>
            <p:cNvPr id="12" name="Text Box 19">
              <a:extLst>
                <a:ext uri="{FF2B5EF4-FFF2-40B4-BE49-F238E27FC236}">
                  <a16:creationId xmlns:a16="http://schemas.microsoft.com/office/drawing/2014/main" id="{2FCEE1AF-8186-C902-D1F9-E8DB5FB15A59}"/>
                </a:ext>
              </a:extLst>
            </p:cNvPr>
            <p:cNvSpPr txBox="1">
              <a:spLocks noChangeArrowheads="1"/>
            </p:cNvSpPr>
            <p:nvPr/>
          </p:nvSpPr>
          <p:spPr bwMode="gray">
            <a:xfrm>
              <a:off x="8960501" y="1909466"/>
              <a:ext cx="13936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688" eaLnBrk="0" hangingPunct="0">
                <a:defRPr>
                  <a:solidFill>
                    <a:schemeClr val="tx1"/>
                  </a:solidFill>
                  <a:latin typeface="Arial" pitchFamily="34" charset="0"/>
                  <a:cs typeface="Arial" pitchFamily="34" charset="0"/>
                </a:defRPr>
              </a:lvl1pPr>
              <a:lvl2pPr marL="742950" indent="-285750" defTabSz="801688" eaLnBrk="0" hangingPunct="0">
                <a:defRPr>
                  <a:solidFill>
                    <a:schemeClr val="tx1"/>
                  </a:solidFill>
                  <a:latin typeface="Arial" pitchFamily="34" charset="0"/>
                  <a:cs typeface="Arial" pitchFamily="34" charset="0"/>
                </a:defRPr>
              </a:lvl2pPr>
              <a:lvl3pPr marL="1143000" indent="-228600" defTabSz="801688" eaLnBrk="0" hangingPunct="0">
                <a:defRPr>
                  <a:solidFill>
                    <a:schemeClr val="tx1"/>
                  </a:solidFill>
                  <a:latin typeface="Arial" pitchFamily="34" charset="0"/>
                  <a:cs typeface="Arial" pitchFamily="34" charset="0"/>
                </a:defRPr>
              </a:lvl3pPr>
              <a:lvl4pPr marL="1600200" indent="-228600" defTabSz="801688" eaLnBrk="0" hangingPunct="0">
                <a:defRPr>
                  <a:solidFill>
                    <a:schemeClr val="tx1"/>
                  </a:solidFill>
                  <a:latin typeface="Arial" pitchFamily="34" charset="0"/>
                  <a:cs typeface="Arial" pitchFamily="34" charset="0"/>
                </a:defRPr>
              </a:lvl4pPr>
              <a:lvl5pPr marL="2057400" indent="-228600" defTabSz="801688" eaLnBrk="0" hangingPunct="0">
                <a:defRPr>
                  <a:solidFill>
                    <a:schemeClr val="tx1"/>
                  </a:solidFill>
                  <a:latin typeface="Arial" pitchFamily="34" charset="0"/>
                  <a:cs typeface="Arial" pitchFamily="34" charset="0"/>
                </a:defRPr>
              </a:lvl5pPr>
              <a:lvl6pPr marL="2514600" indent="-228600" defTabSz="801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1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1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1688"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ct val="40000"/>
                </a:spcAft>
              </a:pPr>
              <a:r>
                <a:rPr lang="vi-VN" sz="1400" b="1">
                  <a:solidFill>
                    <a:schemeClr val="bg2"/>
                  </a:solidFill>
                  <a:latin typeface="+mn-lt"/>
                </a:rPr>
                <a:t>Mục tiêu phát triển bền vững</a:t>
              </a:r>
            </a:p>
          </p:txBody>
        </p:sp>
      </p:grpSp>
      <p:sp>
        <p:nvSpPr>
          <p:cNvPr id="13" name="Rectangle 12">
            <a:extLst>
              <a:ext uri="{FF2B5EF4-FFF2-40B4-BE49-F238E27FC236}">
                <a16:creationId xmlns:a16="http://schemas.microsoft.com/office/drawing/2014/main" id="{6BA5F110-BFA9-627D-6C80-7CE9C53CB532}"/>
              </a:ext>
            </a:extLst>
          </p:cNvPr>
          <p:cNvSpPr/>
          <p:nvPr/>
        </p:nvSpPr>
        <p:spPr>
          <a:xfrm>
            <a:off x="5518364" y="2164232"/>
            <a:ext cx="1443573" cy="9627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Rectangle 13">
            <a:extLst>
              <a:ext uri="{FF2B5EF4-FFF2-40B4-BE49-F238E27FC236}">
                <a16:creationId xmlns:a16="http://schemas.microsoft.com/office/drawing/2014/main" id="{1BF866CA-E913-1901-9ED2-693EA54795B3}"/>
              </a:ext>
            </a:extLst>
          </p:cNvPr>
          <p:cNvSpPr/>
          <p:nvPr/>
        </p:nvSpPr>
        <p:spPr>
          <a:xfrm>
            <a:off x="3581957" y="2315689"/>
            <a:ext cx="1336943" cy="6683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Rectangle 14">
            <a:extLst>
              <a:ext uri="{FF2B5EF4-FFF2-40B4-BE49-F238E27FC236}">
                <a16:creationId xmlns:a16="http://schemas.microsoft.com/office/drawing/2014/main" id="{A0084D0D-6FEF-E4DB-36E1-CCFED20907F6}"/>
              </a:ext>
            </a:extLst>
          </p:cNvPr>
          <p:cNvSpPr/>
          <p:nvPr/>
        </p:nvSpPr>
        <p:spPr>
          <a:xfrm>
            <a:off x="4849666" y="3554840"/>
            <a:ext cx="1443573" cy="9627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F7FEDEB5-BBE9-C234-277F-1B9AAFD8FC50}"/>
              </a:ext>
            </a:extLst>
          </p:cNvPr>
          <p:cNvSpPr/>
          <p:nvPr/>
        </p:nvSpPr>
        <p:spPr>
          <a:xfrm>
            <a:off x="2916423" y="3706297"/>
            <a:ext cx="1336943" cy="6683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Rectangle 16">
            <a:extLst>
              <a:ext uri="{FF2B5EF4-FFF2-40B4-BE49-F238E27FC236}">
                <a16:creationId xmlns:a16="http://schemas.microsoft.com/office/drawing/2014/main" id="{27F41507-D3AB-67EE-FE86-997C70FD0308}"/>
              </a:ext>
            </a:extLst>
          </p:cNvPr>
          <p:cNvSpPr/>
          <p:nvPr/>
        </p:nvSpPr>
        <p:spPr>
          <a:xfrm>
            <a:off x="5518365" y="4987689"/>
            <a:ext cx="1177962" cy="919986"/>
          </a:xfrm>
          <a:prstGeom prst="rect">
            <a:avLst/>
          </a:pr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Rectangle 17">
            <a:extLst>
              <a:ext uri="{FF2B5EF4-FFF2-40B4-BE49-F238E27FC236}">
                <a16:creationId xmlns:a16="http://schemas.microsoft.com/office/drawing/2014/main" id="{DD57957B-1A0C-BBFA-C264-15AEC50F54FD}"/>
              </a:ext>
            </a:extLst>
          </p:cNvPr>
          <p:cNvSpPr/>
          <p:nvPr/>
        </p:nvSpPr>
        <p:spPr>
          <a:xfrm>
            <a:off x="3585120" y="5098904"/>
            <a:ext cx="1336943" cy="668311"/>
          </a:xfrm>
          <a:prstGeom prst="rect">
            <a:avLst/>
          </a:pr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19" name="Group 18">
            <a:extLst>
              <a:ext uri="{FF2B5EF4-FFF2-40B4-BE49-F238E27FC236}">
                <a16:creationId xmlns:a16="http://schemas.microsoft.com/office/drawing/2014/main" id="{59EC49B4-3E60-B108-6EE2-FB79FFDFDF3E}"/>
              </a:ext>
            </a:extLst>
          </p:cNvPr>
          <p:cNvGrpSpPr/>
          <p:nvPr/>
        </p:nvGrpSpPr>
        <p:grpSpPr>
          <a:xfrm>
            <a:off x="1559214" y="2829544"/>
            <a:ext cx="5401599" cy="2406321"/>
            <a:chOff x="1476089" y="2476845"/>
            <a:chExt cx="5401599" cy="2406321"/>
          </a:xfrm>
        </p:grpSpPr>
        <p:sp>
          <p:nvSpPr>
            <p:cNvPr id="20" name="Shape 19">
              <a:extLst>
                <a:ext uri="{FF2B5EF4-FFF2-40B4-BE49-F238E27FC236}">
                  <a16:creationId xmlns:a16="http://schemas.microsoft.com/office/drawing/2014/main" id="{D2812E5A-5866-1ED3-6C47-0A3D4B17D8AF}"/>
                </a:ext>
              </a:extLst>
            </p:cNvPr>
            <p:cNvSpPr/>
            <p:nvPr/>
          </p:nvSpPr>
          <p:spPr>
            <a:xfrm>
              <a:off x="2381917" y="2476845"/>
              <a:ext cx="2405955" cy="240632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effectLst/>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3A57806F-DD39-F98F-EFBF-AA4ECC2A26B1}"/>
                </a:ext>
              </a:extLst>
            </p:cNvPr>
            <p:cNvSpPr/>
            <p:nvPr/>
          </p:nvSpPr>
          <p:spPr>
            <a:xfrm>
              <a:off x="4643194" y="3313354"/>
              <a:ext cx="2234494" cy="9627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671" tIns="12671" rIns="12671" bIns="12671" numCol="1" spcCol="1270" anchor="ctr" anchorCtr="0">
              <a:noAutofit/>
            </a:bodyPr>
            <a:lstStyle/>
            <a:p>
              <a:pPr marL="0" lvl="1" defTabSz="685375">
                <a:lnSpc>
                  <a:spcPct val="90000"/>
                </a:lnSpc>
                <a:spcBef>
                  <a:spcPct val="0"/>
                </a:spcBef>
                <a:spcAft>
                  <a:spcPct val="15000"/>
                </a:spcAft>
              </a:pPr>
              <a:endParaRPr lang="vi-VN" sz="1400" dirty="0">
                <a:solidFill>
                  <a:srgbClr val="000000">
                    <a:hueOff val="0"/>
                    <a:satOff val="0"/>
                    <a:lumOff val="0"/>
                    <a:alphaOff val="0"/>
                  </a:srgbClr>
                </a:solidFill>
              </a:endParaRPr>
            </a:p>
            <a:p>
              <a:pPr marL="126000" indent="-126000" defTabSz="685375">
                <a:lnSpc>
                  <a:spcPct val="90000"/>
                </a:lnSpc>
                <a:spcBef>
                  <a:spcPct val="0"/>
                </a:spcBef>
                <a:spcAft>
                  <a:spcPct val="15000"/>
                </a:spcAft>
                <a:buClr>
                  <a:srgbClr val="1A9AFA"/>
                </a:buClr>
                <a:buSzPct val="75000"/>
                <a:buFont typeface="Wingdings 3" panose="05040102010807070707" pitchFamily="18" charset="2"/>
                <a:buChar char=""/>
              </a:pPr>
              <a:r>
                <a:rPr lang="vi-VN" sz="1400" dirty="0">
                  <a:solidFill>
                    <a:srgbClr val="000000">
                      <a:hueOff val="0"/>
                      <a:satOff val="0"/>
                      <a:lumOff val="0"/>
                      <a:alphaOff val="0"/>
                    </a:srgbClr>
                  </a:solidFill>
                </a:rPr>
                <a:t>Cung cấp nguồn vốn </a:t>
              </a:r>
            </a:p>
            <a:p>
              <a:pPr marL="583200" lvl="1" indent="-126000" defTabSz="685375">
                <a:lnSpc>
                  <a:spcPct val="90000"/>
                </a:lnSpc>
                <a:spcBef>
                  <a:spcPct val="0"/>
                </a:spcBef>
                <a:spcAft>
                  <a:spcPct val="15000"/>
                </a:spcAft>
                <a:buClr>
                  <a:srgbClr val="1A9AFA"/>
                </a:buClr>
                <a:buSzPct val="75000"/>
                <a:buFont typeface="Wingdings 3" panose="05040102010807070707" pitchFamily="18" charset="2"/>
                <a:buChar char=""/>
              </a:pPr>
              <a:r>
                <a:rPr lang="vi-VN" sz="1400" dirty="0">
                  <a:solidFill>
                    <a:srgbClr val="000000">
                      <a:hueOff val="0"/>
                      <a:satOff val="0"/>
                      <a:lumOff val="0"/>
                      <a:alphaOff val="0"/>
                    </a:srgbClr>
                  </a:solidFill>
                </a:rPr>
                <a:t>Khuyến khích nhà đầu tư bằng lãi xuất ưu đãi</a:t>
              </a:r>
            </a:p>
          </p:txBody>
        </p:sp>
        <p:sp>
          <p:nvSpPr>
            <p:cNvPr id="22" name="Rectangle 21">
              <a:extLst>
                <a:ext uri="{FF2B5EF4-FFF2-40B4-BE49-F238E27FC236}">
                  <a16:creationId xmlns:a16="http://schemas.microsoft.com/office/drawing/2014/main" id="{A6694E33-AAD6-FDFD-5138-346FC6CEB16E}"/>
                </a:ext>
              </a:extLst>
            </p:cNvPr>
            <p:cNvSpPr/>
            <p:nvPr/>
          </p:nvSpPr>
          <p:spPr>
            <a:xfrm>
              <a:off x="2916423" y="3353598"/>
              <a:ext cx="1336943" cy="6683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74" tIns="14974" rIns="14974" bIns="14974" numCol="1" spcCol="1270" anchor="ctr" anchorCtr="0">
              <a:noAutofit/>
            </a:bodyPr>
            <a:lstStyle/>
            <a:p>
              <a:pPr algn="ctr" defTabSz="1048220">
                <a:lnSpc>
                  <a:spcPct val="90000"/>
                </a:lnSpc>
                <a:spcBef>
                  <a:spcPct val="0"/>
                </a:spcBef>
                <a:spcAft>
                  <a:spcPct val="35000"/>
                </a:spcAft>
              </a:pPr>
              <a:r>
                <a:rPr lang="vi-VN" sz="2000" dirty="0">
                  <a:solidFill>
                    <a:schemeClr val="accent1"/>
                  </a:solidFill>
                </a:rPr>
                <a:t>Chức năng</a:t>
              </a:r>
              <a:endParaRPr lang="en-US" sz="2000" dirty="0">
                <a:solidFill>
                  <a:schemeClr val="accent1"/>
                </a:solidFill>
              </a:endParaRPr>
            </a:p>
          </p:txBody>
        </p:sp>
        <p:grpSp>
          <p:nvGrpSpPr>
            <p:cNvPr id="23" name="Group 22">
              <a:extLst>
                <a:ext uri="{FF2B5EF4-FFF2-40B4-BE49-F238E27FC236}">
                  <a16:creationId xmlns:a16="http://schemas.microsoft.com/office/drawing/2014/main" id="{8D587947-5C57-0C9A-409D-DBF1A3B0502C}"/>
                </a:ext>
              </a:extLst>
            </p:cNvPr>
            <p:cNvGrpSpPr>
              <a:grpSpLocks noChangeAspect="1"/>
            </p:cNvGrpSpPr>
            <p:nvPr>
              <p:custDataLst>
                <p:tags r:id="rId1"/>
              </p:custDataLst>
            </p:nvPr>
          </p:nvGrpSpPr>
          <p:grpSpPr>
            <a:xfrm>
              <a:off x="1476089" y="3309358"/>
              <a:ext cx="843581" cy="717958"/>
              <a:chOff x="-4775200" y="382587"/>
              <a:chExt cx="5053012" cy="4300538"/>
            </a:xfrm>
            <a:solidFill>
              <a:schemeClr val="accent1"/>
            </a:solidFill>
          </p:grpSpPr>
          <p:sp>
            <p:nvSpPr>
              <p:cNvPr id="24" name="Freeform 51">
                <a:extLst>
                  <a:ext uri="{FF2B5EF4-FFF2-40B4-BE49-F238E27FC236}">
                    <a16:creationId xmlns:a16="http://schemas.microsoft.com/office/drawing/2014/main" id="{8371C98A-DF4A-FC72-77F7-5FB9A9BD3F3B}"/>
                  </a:ext>
                </a:extLst>
              </p:cNvPr>
              <p:cNvSpPr>
                <a:spLocks/>
              </p:cNvSpPr>
              <p:nvPr/>
            </p:nvSpPr>
            <p:spPr bwMode="auto">
              <a:xfrm>
                <a:off x="-4775200" y="642937"/>
                <a:ext cx="593725" cy="1281113"/>
              </a:xfrm>
              <a:custGeom>
                <a:avLst/>
                <a:gdLst>
                  <a:gd name="T0" fmla="*/ 0 w 94"/>
                  <a:gd name="T1" fmla="*/ 28 h 203"/>
                  <a:gd name="T2" fmla="*/ 0 w 94"/>
                  <a:gd name="T3" fmla="*/ 175 h 203"/>
                  <a:gd name="T4" fmla="*/ 27 w 94"/>
                  <a:gd name="T5" fmla="*/ 203 h 203"/>
                  <a:gd name="T6" fmla="*/ 94 w 94"/>
                  <a:gd name="T7" fmla="*/ 203 h 203"/>
                  <a:gd name="T8" fmla="*/ 94 w 94"/>
                  <a:gd name="T9" fmla="*/ 0 h 203"/>
                  <a:gd name="T10" fmla="*/ 27 w 94"/>
                  <a:gd name="T11" fmla="*/ 0 h 203"/>
                  <a:gd name="T12" fmla="*/ 0 w 94"/>
                  <a:gd name="T13" fmla="*/ 28 h 203"/>
                </a:gdLst>
                <a:ahLst/>
                <a:cxnLst>
                  <a:cxn ang="0">
                    <a:pos x="T0" y="T1"/>
                  </a:cxn>
                  <a:cxn ang="0">
                    <a:pos x="T2" y="T3"/>
                  </a:cxn>
                  <a:cxn ang="0">
                    <a:pos x="T4" y="T5"/>
                  </a:cxn>
                  <a:cxn ang="0">
                    <a:pos x="T6" y="T7"/>
                  </a:cxn>
                  <a:cxn ang="0">
                    <a:pos x="T8" y="T9"/>
                  </a:cxn>
                  <a:cxn ang="0">
                    <a:pos x="T10" y="T11"/>
                  </a:cxn>
                  <a:cxn ang="0">
                    <a:pos x="T12" y="T13"/>
                  </a:cxn>
                </a:cxnLst>
                <a:rect l="0" t="0" r="r" b="b"/>
                <a:pathLst>
                  <a:path w="94" h="203">
                    <a:moveTo>
                      <a:pt x="0" y="28"/>
                    </a:moveTo>
                    <a:lnTo>
                      <a:pt x="0" y="175"/>
                    </a:lnTo>
                    <a:cubicBezTo>
                      <a:pt x="0" y="190"/>
                      <a:pt x="12" y="203"/>
                      <a:pt x="27" y="203"/>
                    </a:cubicBezTo>
                    <a:lnTo>
                      <a:pt x="94" y="203"/>
                    </a:lnTo>
                    <a:lnTo>
                      <a:pt x="94" y="0"/>
                    </a:lnTo>
                    <a:lnTo>
                      <a:pt x="27" y="0"/>
                    </a:lnTo>
                    <a:cubicBezTo>
                      <a:pt x="12" y="0"/>
                      <a:pt x="0" y="13"/>
                      <a:pt x="0" y="28"/>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52">
                <a:extLst>
                  <a:ext uri="{FF2B5EF4-FFF2-40B4-BE49-F238E27FC236}">
                    <a16:creationId xmlns:a16="http://schemas.microsoft.com/office/drawing/2014/main" id="{F0B042C4-4797-CC50-69F3-8B8965B17798}"/>
                  </a:ext>
                </a:extLst>
              </p:cNvPr>
              <p:cNvSpPr>
                <a:spLocks/>
              </p:cNvSpPr>
              <p:nvPr/>
            </p:nvSpPr>
            <p:spPr bwMode="auto">
              <a:xfrm>
                <a:off x="-4024313" y="382587"/>
                <a:ext cx="2546350" cy="2147888"/>
              </a:xfrm>
              <a:custGeom>
                <a:avLst/>
                <a:gdLst>
                  <a:gd name="T0" fmla="*/ 210 w 403"/>
                  <a:gd name="T1" fmla="*/ 293 h 340"/>
                  <a:gd name="T2" fmla="*/ 210 w 403"/>
                  <a:gd name="T3" fmla="*/ 293 h 340"/>
                  <a:gd name="T4" fmla="*/ 210 w 403"/>
                  <a:gd name="T5" fmla="*/ 293 h 340"/>
                  <a:gd name="T6" fmla="*/ 280 w 403"/>
                  <a:gd name="T7" fmla="*/ 333 h 340"/>
                  <a:gd name="T8" fmla="*/ 320 w 403"/>
                  <a:gd name="T9" fmla="*/ 325 h 340"/>
                  <a:gd name="T10" fmla="*/ 317 w 403"/>
                  <a:gd name="T11" fmla="*/ 280 h 340"/>
                  <a:gd name="T12" fmla="*/ 193 w 403"/>
                  <a:gd name="T13" fmla="*/ 159 h 340"/>
                  <a:gd name="T14" fmla="*/ 250 w 403"/>
                  <a:gd name="T15" fmla="*/ 111 h 340"/>
                  <a:gd name="T16" fmla="*/ 261 w 403"/>
                  <a:gd name="T17" fmla="*/ 106 h 340"/>
                  <a:gd name="T18" fmla="*/ 330 w 403"/>
                  <a:gd name="T19" fmla="*/ 153 h 340"/>
                  <a:gd name="T20" fmla="*/ 337 w 403"/>
                  <a:gd name="T21" fmla="*/ 179 h 340"/>
                  <a:gd name="T22" fmla="*/ 357 w 403"/>
                  <a:gd name="T23" fmla="*/ 184 h 340"/>
                  <a:gd name="T24" fmla="*/ 385 w 403"/>
                  <a:gd name="T25" fmla="*/ 195 h 340"/>
                  <a:gd name="T26" fmla="*/ 391 w 403"/>
                  <a:gd name="T27" fmla="*/ 160 h 340"/>
                  <a:gd name="T28" fmla="*/ 392 w 403"/>
                  <a:gd name="T29" fmla="*/ 158 h 340"/>
                  <a:gd name="T30" fmla="*/ 380 w 403"/>
                  <a:gd name="T31" fmla="*/ 114 h 340"/>
                  <a:gd name="T32" fmla="*/ 378 w 403"/>
                  <a:gd name="T33" fmla="*/ 113 h 340"/>
                  <a:gd name="T34" fmla="*/ 263 w 403"/>
                  <a:gd name="T35" fmla="*/ 24 h 340"/>
                  <a:gd name="T36" fmla="*/ 0 w 403"/>
                  <a:gd name="T37" fmla="*/ 65 h 340"/>
                  <a:gd name="T38" fmla="*/ 0 w 403"/>
                  <a:gd name="T39" fmla="*/ 213 h 340"/>
                  <a:gd name="T40" fmla="*/ 210 w 403"/>
                  <a:gd name="T41" fmla="*/ 29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340">
                    <a:moveTo>
                      <a:pt x="210" y="293"/>
                    </a:moveTo>
                    <a:lnTo>
                      <a:pt x="210" y="293"/>
                    </a:lnTo>
                    <a:lnTo>
                      <a:pt x="210" y="293"/>
                    </a:lnTo>
                    <a:lnTo>
                      <a:pt x="280" y="333"/>
                    </a:lnTo>
                    <a:cubicBezTo>
                      <a:pt x="292" y="340"/>
                      <a:pt x="309" y="338"/>
                      <a:pt x="320" y="325"/>
                    </a:cubicBezTo>
                    <a:cubicBezTo>
                      <a:pt x="331" y="311"/>
                      <a:pt x="330" y="293"/>
                      <a:pt x="317" y="280"/>
                    </a:cubicBezTo>
                    <a:cubicBezTo>
                      <a:pt x="196" y="166"/>
                      <a:pt x="191" y="172"/>
                      <a:pt x="193" y="159"/>
                    </a:cubicBezTo>
                    <a:cubicBezTo>
                      <a:pt x="196" y="144"/>
                      <a:pt x="221" y="151"/>
                      <a:pt x="250" y="111"/>
                    </a:cubicBezTo>
                    <a:cubicBezTo>
                      <a:pt x="252" y="108"/>
                      <a:pt x="257" y="106"/>
                      <a:pt x="261" y="106"/>
                    </a:cubicBezTo>
                    <a:cubicBezTo>
                      <a:pt x="277" y="108"/>
                      <a:pt x="271" y="136"/>
                      <a:pt x="330" y="153"/>
                    </a:cubicBezTo>
                    <a:cubicBezTo>
                      <a:pt x="345" y="156"/>
                      <a:pt x="337" y="174"/>
                      <a:pt x="337" y="179"/>
                    </a:cubicBezTo>
                    <a:cubicBezTo>
                      <a:pt x="346" y="180"/>
                      <a:pt x="357" y="184"/>
                      <a:pt x="357" y="184"/>
                    </a:cubicBezTo>
                    <a:cubicBezTo>
                      <a:pt x="367" y="186"/>
                      <a:pt x="376" y="190"/>
                      <a:pt x="385" y="195"/>
                    </a:cubicBezTo>
                    <a:lnTo>
                      <a:pt x="391" y="160"/>
                    </a:lnTo>
                    <a:cubicBezTo>
                      <a:pt x="391" y="159"/>
                      <a:pt x="391" y="159"/>
                      <a:pt x="392" y="158"/>
                    </a:cubicBezTo>
                    <a:cubicBezTo>
                      <a:pt x="403" y="129"/>
                      <a:pt x="383" y="116"/>
                      <a:pt x="380" y="114"/>
                    </a:cubicBezTo>
                    <a:lnTo>
                      <a:pt x="378" y="113"/>
                    </a:lnTo>
                    <a:lnTo>
                      <a:pt x="263" y="24"/>
                    </a:lnTo>
                    <a:cubicBezTo>
                      <a:pt x="236" y="0"/>
                      <a:pt x="112" y="39"/>
                      <a:pt x="0" y="65"/>
                    </a:cubicBezTo>
                    <a:lnTo>
                      <a:pt x="0" y="213"/>
                    </a:lnTo>
                    <a:cubicBezTo>
                      <a:pt x="178" y="268"/>
                      <a:pt x="76" y="220"/>
                      <a:pt x="210" y="293"/>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53">
                <a:extLst>
                  <a:ext uri="{FF2B5EF4-FFF2-40B4-BE49-F238E27FC236}">
                    <a16:creationId xmlns:a16="http://schemas.microsoft.com/office/drawing/2014/main" id="{499B8A39-E8D8-B5EE-3A25-5C40CDAEC0D4}"/>
                  </a:ext>
                </a:extLst>
              </p:cNvPr>
              <p:cNvSpPr>
                <a:spLocks/>
              </p:cNvSpPr>
              <p:nvPr/>
            </p:nvSpPr>
            <p:spPr bwMode="auto">
              <a:xfrm>
                <a:off x="-2646363" y="1665287"/>
                <a:ext cx="1558925" cy="1331913"/>
              </a:xfrm>
              <a:custGeom>
                <a:avLst/>
                <a:gdLst>
                  <a:gd name="T0" fmla="*/ 49 w 247"/>
                  <a:gd name="T1" fmla="*/ 152 h 211"/>
                  <a:gd name="T2" fmla="*/ 0 w 247"/>
                  <a:gd name="T3" fmla="*/ 125 h 211"/>
                  <a:gd name="T4" fmla="*/ 103 w 247"/>
                  <a:gd name="T5" fmla="*/ 211 h 211"/>
                  <a:gd name="T6" fmla="*/ 123 w 247"/>
                  <a:gd name="T7" fmla="*/ 3 h 211"/>
                  <a:gd name="T8" fmla="*/ 122 w 247"/>
                  <a:gd name="T9" fmla="*/ 3 h 211"/>
                  <a:gd name="T10" fmla="*/ 63 w 247"/>
                  <a:gd name="T11" fmla="*/ 10 h 211"/>
                  <a:gd name="T12" fmla="*/ 116 w 247"/>
                  <a:gd name="T13" fmla="*/ 58 h 211"/>
                  <a:gd name="T14" fmla="*/ 121 w 247"/>
                  <a:gd name="T15" fmla="*/ 138 h 211"/>
                  <a:gd name="T16" fmla="*/ 49 w 247"/>
                  <a:gd name="T17" fmla="*/ 15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11">
                    <a:moveTo>
                      <a:pt x="49" y="152"/>
                    </a:moveTo>
                    <a:lnTo>
                      <a:pt x="0" y="125"/>
                    </a:lnTo>
                    <a:cubicBezTo>
                      <a:pt x="9" y="173"/>
                      <a:pt x="52" y="211"/>
                      <a:pt x="103" y="211"/>
                    </a:cubicBezTo>
                    <a:cubicBezTo>
                      <a:pt x="228" y="211"/>
                      <a:pt x="247" y="27"/>
                      <a:pt x="123" y="3"/>
                    </a:cubicBezTo>
                    <a:lnTo>
                      <a:pt x="122" y="3"/>
                    </a:lnTo>
                    <a:cubicBezTo>
                      <a:pt x="103" y="0"/>
                      <a:pt x="83" y="2"/>
                      <a:pt x="63" y="10"/>
                    </a:cubicBezTo>
                    <a:lnTo>
                      <a:pt x="116" y="58"/>
                    </a:lnTo>
                    <a:cubicBezTo>
                      <a:pt x="140" y="80"/>
                      <a:pt x="143" y="115"/>
                      <a:pt x="121" y="138"/>
                    </a:cubicBezTo>
                    <a:cubicBezTo>
                      <a:pt x="104" y="160"/>
                      <a:pt x="73" y="167"/>
                      <a:pt x="49" y="152"/>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54">
                <a:extLst>
                  <a:ext uri="{FF2B5EF4-FFF2-40B4-BE49-F238E27FC236}">
                    <a16:creationId xmlns:a16="http://schemas.microsoft.com/office/drawing/2014/main" id="{61ABDD0A-DB51-9B6E-8072-6F6F876DC16B}"/>
                  </a:ext>
                </a:extLst>
              </p:cNvPr>
              <p:cNvSpPr>
                <a:spLocks/>
              </p:cNvSpPr>
              <p:nvPr/>
            </p:nvSpPr>
            <p:spPr bwMode="auto">
              <a:xfrm>
                <a:off x="-4132263" y="3192462"/>
                <a:ext cx="3676650" cy="1490663"/>
              </a:xfrm>
              <a:custGeom>
                <a:avLst/>
                <a:gdLst>
                  <a:gd name="T0" fmla="*/ 376 w 582"/>
                  <a:gd name="T1" fmla="*/ 56 h 236"/>
                  <a:gd name="T2" fmla="*/ 301 w 582"/>
                  <a:gd name="T3" fmla="*/ 58 h 236"/>
                  <a:gd name="T4" fmla="*/ 269 w 582"/>
                  <a:gd name="T5" fmla="*/ 90 h 236"/>
                  <a:gd name="T6" fmla="*/ 301 w 582"/>
                  <a:gd name="T7" fmla="*/ 123 h 236"/>
                  <a:gd name="T8" fmla="*/ 400 w 582"/>
                  <a:gd name="T9" fmla="*/ 123 h 236"/>
                  <a:gd name="T10" fmla="*/ 413 w 582"/>
                  <a:gd name="T11" fmla="*/ 135 h 236"/>
                  <a:gd name="T12" fmla="*/ 400 w 582"/>
                  <a:gd name="T13" fmla="*/ 148 h 236"/>
                  <a:gd name="T14" fmla="*/ 301 w 582"/>
                  <a:gd name="T15" fmla="*/ 148 h 236"/>
                  <a:gd name="T16" fmla="*/ 247 w 582"/>
                  <a:gd name="T17" fmla="*/ 108 h 236"/>
                  <a:gd name="T18" fmla="*/ 50 w 582"/>
                  <a:gd name="T19" fmla="*/ 66 h 236"/>
                  <a:gd name="T20" fmla="*/ 34 w 582"/>
                  <a:gd name="T21" fmla="*/ 121 h 236"/>
                  <a:gd name="T22" fmla="*/ 326 w 582"/>
                  <a:gd name="T23" fmla="*/ 234 h 236"/>
                  <a:gd name="T24" fmla="*/ 342 w 582"/>
                  <a:gd name="T25" fmla="*/ 235 h 236"/>
                  <a:gd name="T26" fmla="*/ 537 w 582"/>
                  <a:gd name="T27" fmla="*/ 191 h 236"/>
                  <a:gd name="T28" fmla="*/ 539 w 582"/>
                  <a:gd name="T29" fmla="*/ 191 h 236"/>
                  <a:gd name="T30" fmla="*/ 582 w 582"/>
                  <a:gd name="T31" fmla="*/ 191 h 236"/>
                  <a:gd name="T32" fmla="*/ 582 w 582"/>
                  <a:gd name="T33" fmla="*/ 18 h 236"/>
                  <a:gd name="T34" fmla="*/ 376 w 582"/>
                  <a:gd name="T35" fmla="*/ 5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2" h="236">
                    <a:moveTo>
                      <a:pt x="376" y="56"/>
                    </a:moveTo>
                    <a:cubicBezTo>
                      <a:pt x="373" y="58"/>
                      <a:pt x="375" y="56"/>
                      <a:pt x="301" y="58"/>
                    </a:cubicBezTo>
                    <a:cubicBezTo>
                      <a:pt x="284" y="58"/>
                      <a:pt x="269" y="73"/>
                      <a:pt x="269" y="90"/>
                    </a:cubicBezTo>
                    <a:cubicBezTo>
                      <a:pt x="269" y="108"/>
                      <a:pt x="284" y="123"/>
                      <a:pt x="301" y="123"/>
                    </a:cubicBezTo>
                    <a:lnTo>
                      <a:pt x="400" y="123"/>
                    </a:lnTo>
                    <a:cubicBezTo>
                      <a:pt x="408" y="123"/>
                      <a:pt x="413" y="129"/>
                      <a:pt x="413" y="135"/>
                    </a:cubicBezTo>
                    <a:cubicBezTo>
                      <a:pt x="413" y="143"/>
                      <a:pt x="407" y="148"/>
                      <a:pt x="400" y="148"/>
                    </a:cubicBezTo>
                    <a:lnTo>
                      <a:pt x="301" y="148"/>
                    </a:lnTo>
                    <a:cubicBezTo>
                      <a:pt x="275" y="148"/>
                      <a:pt x="254" y="130"/>
                      <a:pt x="247" y="108"/>
                    </a:cubicBezTo>
                    <a:lnTo>
                      <a:pt x="50" y="66"/>
                    </a:lnTo>
                    <a:cubicBezTo>
                      <a:pt x="15" y="59"/>
                      <a:pt x="0" y="109"/>
                      <a:pt x="34" y="121"/>
                    </a:cubicBezTo>
                    <a:lnTo>
                      <a:pt x="326" y="234"/>
                    </a:lnTo>
                    <a:cubicBezTo>
                      <a:pt x="331" y="235"/>
                      <a:pt x="336" y="236"/>
                      <a:pt x="342" y="235"/>
                    </a:cubicBezTo>
                    <a:lnTo>
                      <a:pt x="537" y="191"/>
                    </a:lnTo>
                    <a:lnTo>
                      <a:pt x="539" y="191"/>
                    </a:lnTo>
                    <a:lnTo>
                      <a:pt x="582" y="191"/>
                    </a:lnTo>
                    <a:lnTo>
                      <a:pt x="582" y="18"/>
                    </a:lnTo>
                    <a:cubicBezTo>
                      <a:pt x="452" y="23"/>
                      <a:pt x="549" y="0"/>
                      <a:pt x="376" y="56"/>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55">
                <a:extLst>
                  <a:ext uri="{FF2B5EF4-FFF2-40B4-BE49-F238E27FC236}">
                    <a16:creationId xmlns:a16="http://schemas.microsoft.com/office/drawing/2014/main" id="{810FDD8A-B211-EAE1-2C86-8849E8E314A1}"/>
                  </a:ext>
                </a:extLst>
              </p:cNvPr>
              <p:cNvSpPr>
                <a:spLocks/>
              </p:cNvSpPr>
              <p:nvPr/>
            </p:nvSpPr>
            <p:spPr bwMode="auto">
              <a:xfrm>
                <a:off x="-290513" y="3073400"/>
                <a:ext cx="568325" cy="1539875"/>
              </a:xfrm>
              <a:custGeom>
                <a:avLst/>
                <a:gdLst>
                  <a:gd name="T0" fmla="*/ 62 w 90"/>
                  <a:gd name="T1" fmla="*/ 0 h 244"/>
                  <a:gd name="T2" fmla="*/ 0 w 90"/>
                  <a:gd name="T3" fmla="*/ 0 h 244"/>
                  <a:gd name="T4" fmla="*/ 0 w 90"/>
                  <a:gd name="T5" fmla="*/ 244 h 244"/>
                  <a:gd name="T6" fmla="*/ 62 w 90"/>
                  <a:gd name="T7" fmla="*/ 244 h 244"/>
                  <a:gd name="T8" fmla="*/ 90 w 90"/>
                  <a:gd name="T9" fmla="*/ 217 h 244"/>
                  <a:gd name="T10" fmla="*/ 90 w 90"/>
                  <a:gd name="T11" fmla="*/ 28 h 244"/>
                  <a:gd name="T12" fmla="*/ 62 w 90"/>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90" h="244">
                    <a:moveTo>
                      <a:pt x="62" y="0"/>
                    </a:moveTo>
                    <a:lnTo>
                      <a:pt x="0" y="0"/>
                    </a:lnTo>
                    <a:lnTo>
                      <a:pt x="0" y="244"/>
                    </a:lnTo>
                    <a:lnTo>
                      <a:pt x="62" y="244"/>
                    </a:lnTo>
                    <a:cubicBezTo>
                      <a:pt x="77" y="244"/>
                      <a:pt x="90" y="232"/>
                      <a:pt x="90" y="217"/>
                    </a:cubicBezTo>
                    <a:lnTo>
                      <a:pt x="90" y="28"/>
                    </a:lnTo>
                    <a:cubicBezTo>
                      <a:pt x="90" y="13"/>
                      <a:pt x="77" y="0"/>
                      <a:pt x="62" y="0"/>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grpSp>
        <p:nvGrpSpPr>
          <p:cNvPr id="29" name="Group 28">
            <a:extLst>
              <a:ext uri="{FF2B5EF4-FFF2-40B4-BE49-F238E27FC236}">
                <a16:creationId xmlns:a16="http://schemas.microsoft.com/office/drawing/2014/main" id="{3E09BC04-1CF0-D179-FE81-6489EF3BD355}"/>
              </a:ext>
            </a:extLst>
          </p:cNvPr>
          <p:cNvGrpSpPr/>
          <p:nvPr/>
        </p:nvGrpSpPr>
        <p:grpSpPr>
          <a:xfrm>
            <a:off x="589440" y="4377609"/>
            <a:ext cx="5902755" cy="2067915"/>
            <a:chOff x="506315" y="4024910"/>
            <a:chExt cx="5902755" cy="2067915"/>
          </a:xfrm>
        </p:grpSpPr>
        <p:sp>
          <p:nvSpPr>
            <p:cNvPr id="30" name="Block Arc 29">
              <a:extLst>
                <a:ext uri="{FF2B5EF4-FFF2-40B4-BE49-F238E27FC236}">
                  <a16:creationId xmlns:a16="http://schemas.microsoft.com/office/drawing/2014/main" id="{B4AF05AD-4A7C-E059-3502-855ADCE60DDE}"/>
                </a:ext>
              </a:extLst>
            </p:cNvPr>
            <p:cNvSpPr/>
            <p:nvPr/>
          </p:nvSpPr>
          <p:spPr>
            <a:xfrm>
              <a:off x="3221401" y="4024910"/>
              <a:ext cx="2067088" cy="2067915"/>
            </a:xfrm>
            <a:prstGeom prst="blockArc">
              <a:avLst>
                <a:gd name="adj1" fmla="val 13500000"/>
                <a:gd name="adj2" fmla="val 10800000"/>
                <a:gd name="adj3" fmla="val 12740"/>
              </a:avLst>
            </a:prstGeom>
            <a:solidFill>
              <a:schemeClr val="accent4">
                <a:lumMod val="60000"/>
                <a:lumOff val="40000"/>
              </a:schemeClr>
            </a:solidFill>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VN"/>
            </a:p>
          </p:txBody>
        </p:sp>
        <p:sp>
          <p:nvSpPr>
            <p:cNvPr id="31" name="Rectangle 30">
              <a:extLst>
                <a:ext uri="{FF2B5EF4-FFF2-40B4-BE49-F238E27FC236}">
                  <a16:creationId xmlns:a16="http://schemas.microsoft.com/office/drawing/2014/main" id="{C0FE686A-80F6-C0B9-5B73-69F43FC60506}"/>
                </a:ext>
              </a:extLst>
            </p:cNvPr>
            <p:cNvSpPr/>
            <p:nvPr/>
          </p:nvSpPr>
          <p:spPr>
            <a:xfrm>
              <a:off x="506315" y="4757038"/>
              <a:ext cx="2582001" cy="9627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671" tIns="12671" rIns="12671" bIns="12671" numCol="1" spcCol="1270" anchor="ctr" anchorCtr="0">
              <a:noAutofit/>
            </a:bodyPr>
            <a:lstStyle/>
            <a:p>
              <a:pPr marL="144000" indent="-144000" defTabSz="685375">
                <a:lnSpc>
                  <a:spcPct val="90000"/>
                </a:lnSpc>
                <a:spcBef>
                  <a:spcPct val="0"/>
                </a:spcBef>
                <a:spcAft>
                  <a:spcPct val="15000"/>
                </a:spcAft>
                <a:buClr>
                  <a:srgbClr val="1A9AFA"/>
                </a:buClr>
                <a:buSzPct val="75000"/>
                <a:buFont typeface="Wingdings 3" panose="05040102010807070707" pitchFamily="18" charset="2"/>
                <a:buChar char=""/>
              </a:pPr>
              <a:r>
                <a:rPr lang="vi-VN" sz="1400" dirty="0">
                  <a:solidFill>
                    <a:srgbClr val="000000">
                      <a:hueOff val="0"/>
                      <a:satOff val="0"/>
                      <a:lumOff val="0"/>
                      <a:alphaOff val="0"/>
                    </a:srgbClr>
                  </a:solidFill>
                </a:rPr>
                <a:t>Các loại dự án được cấp </a:t>
              </a:r>
              <a:r>
                <a:rPr lang="en-US" sz="1400" dirty="0">
                  <a:solidFill>
                    <a:srgbClr val="000000">
                      <a:hueOff val="0"/>
                      <a:satOff val="0"/>
                      <a:lumOff val="0"/>
                      <a:alphaOff val="0"/>
                    </a:srgbClr>
                  </a:solidFill>
                </a:rPr>
                <a:t>TDX</a:t>
              </a:r>
              <a:endParaRPr lang="vi-VN" sz="1400" dirty="0">
                <a:solidFill>
                  <a:srgbClr val="000000">
                    <a:hueOff val="0"/>
                    <a:satOff val="0"/>
                    <a:lumOff val="0"/>
                    <a:alphaOff val="0"/>
                  </a:srgbClr>
                </a:solidFill>
              </a:endParaRPr>
            </a:p>
            <a:p>
              <a:pPr marL="601200" lvl="1" indent="-144000" defTabSz="685375">
                <a:lnSpc>
                  <a:spcPct val="90000"/>
                </a:lnSpc>
                <a:spcBef>
                  <a:spcPct val="0"/>
                </a:spcBef>
                <a:spcAft>
                  <a:spcPct val="15000"/>
                </a:spcAft>
                <a:buClr>
                  <a:srgbClr val="1A9AFA"/>
                </a:buClr>
                <a:buSzPct val="75000"/>
                <a:buFont typeface="Wingdings 3" panose="05040102010807070707" pitchFamily="18" charset="2"/>
                <a:buChar char=""/>
              </a:pPr>
              <a:r>
                <a:rPr lang="vi-VN" sz="1400" dirty="0">
                  <a:solidFill>
                    <a:srgbClr val="000000">
                      <a:hueOff val="0"/>
                      <a:satOff val="0"/>
                      <a:lumOff val="0"/>
                      <a:alphaOff val="0"/>
                    </a:srgbClr>
                  </a:solidFill>
                </a:rPr>
                <a:t>Tòa nhà xanh </a:t>
              </a:r>
            </a:p>
            <a:p>
              <a:pPr marL="601200" lvl="1" indent="-144000" defTabSz="685375">
                <a:lnSpc>
                  <a:spcPct val="90000"/>
                </a:lnSpc>
                <a:spcBef>
                  <a:spcPct val="0"/>
                </a:spcBef>
                <a:spcAft>
                  <a:spcPct val="15000"/>
                </a:spcAft>
                <a:buClr>
                  <a:srgbClr val="1A9AFA"/>
                </a:buClr>
                <a:buSzPct val="75000"/>
                <a:buFont typeface="Wingdings 3" panose="05040102010807070707" pitchFamily="18" charset="2"/>
                <a:buChar char=""/>
              </a:pPr>
              <a:r>
                <a:rPr lang="vi-VN" sz="1400" dirty="0">
                  <a:solidFill>
                    <a:srgbClr val="000000">
                      <a:hueOff val="0"/>
                      <a:satOff val="0"/>
                      <a:lumOff val="0"/>
                      <a:alphaOff val="0"/>
                    </a:srgbClr>
                  </a:solidFill>
                </a:rPr>
                <a:t>Kính năng lượng mặt trời </a:t>
              </a:r>
            </a:p>
          </p:txBody>
        </p:sp>
        <p:sp>
          <p:nvSpPr>
            <p:cNvPr id="32" name="Rectangle 31">
              <a:extLst>
                <a:ext uri="{FF2B5EF4-FFF2-40B4-BE49-F238E27FC236}">
                  <a16:creationId xmlns:a16="http://schemas.microsoft.com/office/drawing/2014/main" id="{07C5C6B3-2A15-E220-DF48-9CAE22CB6E51}"/>
                </a:ext>
              </a:extLst>
            </p:cNvPr>
            <p:cNvSpPr/>
            <p:nvPr/>
          </p:nvSpPr>
          <p:spPr>
            <a:xfrm>
              <a:off x="3585120" y="4746205"/>
              <a:ext cx="1336943" cy="6683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74" tIns="14974" rIns="14974" bIns="14974" numCol="1" spcCol="1270" anchor="ctr" anchorCtr="0">
              <a:noAutofit/>
            </a:bodyPr>
            <a:lstStyle/>
            <a:p>
              <a:pPr algn="ctr" defTabSz="1048220">
                <a:lnSpc>
                  <a:spcPct val="90000"/>
                </a:lnSpc>
                <a:spcBef>
                  <a:spcPct val="0"/>
                </a:spcBef>
                <a:spcAft>
                  <a:spcPct val="35000"/>
                </a:spcAft>
              </a:pPr>
              <a:r>
                <a:rPr lang="vi-VN" sz="2000">
                  <a:solidFill>
                    <a:schemeClr val="accent2">
                      <a:lumMod val="60000"/>
                      <a:lumOff val="40000"/>
                    </a:schemeClr>
                  </a:solidFill>
                </a:rPr>
                <a:t>Dự án </a:t>
              </a:r>
              <a:endParaRPr lang="en-US" sz="2000">
                <a:solidFill>
                  <a:schemeClr val="accent2">
                    <a:lumMod val="60000"/>
                    <a:lumOff val="40000"/>
                  </a:schemeClr>
                </a:solidFill>
              </a:endParaRPr>
            </a:p>
          </p:txBody>
        </p:sp>
        <p:grpSp>
          <p:nvGrpSpPr>
            <p:cNvPr id="33" name="Group 32">
              <a:extLst>
                <a:ext uri="{FF2B5EF4-FFF2-40B4-BE49-F238E27FC236}">
                  <a16:creationId xmlns:a16="http://schemas.microsoft.com/office/drawing/2014/main" id="{355F7D38-0E3B-178F-4B81-4280073CCBB4}"/>
                </a:ext>
              </a:extLst>
            </p:cNvPr>
            <p:cNvGrpSpPr>
              <a:grpSpLocks noChangeAspect="1"/>
            </p:cNvGrpSpPr>
            <p:nvPr/>
          </p:nvGrpSpPr>
          <p:grpSpPr>
            <a:xfrm>
              <a:off x="5680809" y="4670182"/>
              <a:ext cx="728261" cy="778645"/>
              <a:chOff x="6472238" y="1506538"/>
              <a:chExt cx="504825" cy="539751"/>
            </a:xfrm>
            <a:solidFill>
              <a:schemeClr val="accent3"/>
            </a:solidFill>
          </p:grpSpPr>
          <p:sp>
            <p:nvSpPr>
              <p:cNvPr id="34" name="Line 26">
                <a:extLst>
                  <a:ext uri="{FF2B5EF4-FFF2-40B4-BE49-F238E27FC236}">
                    <a16:creationId xmlns:a16="http://schemas.microsoft.com/office/drawing/2014/main" id="{605C1719-8CBA-6241-071F-687D8D1B15BA}"/>
                  </a:ext>
                </a:extLst>
              </p:cNvPr>
              <p:cNvSpPr>
                <a:spLocks noChangeShapeType="1"/>
              </p:cNvSpPr>
              <p:nvPr/>
            </p:nvSpPr>
            <p:spPr bwMode="auto">
              <a:xfrm>
                <a:off x="6532563" y="1866901"/>
                <a:ext cx="60325" cy="0"/>
              </a:xfrm>
              <a:prstGeom prst="line">
                <a:avLst/>
              </a:prstGeom>
              <a:grpFill/>
              <a:ln w="19050" cap="flat" cmpd="sng" algn="ctr">
                <a:solidFill>
                  <a:schemeClr val="accent4">
                    <a:lumMod val="60000"/>
                    <a:lumOff val="40000"/>
                  </a:schemeClr>
                </a:solidFill>
                <a:prstDash val="solid"/>
                <a:round/>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35" name="Line 28">
                <a:extLst>
                  <a:ext uri="{FF2B5EF4-FFF2-40B4-BE49-F238E27FC236}">
                    <a16:creationId xmlns:a16="http://schemas.microsoft.com/office/drawing/2014/main" id="{660CC8B8-3208-1436-6FDA-B305431F6822}"/>
                  </a:ext>
                </a:extLst>
              </p:cNvPr>
              <p:cNvSpPr>
                <a:spLocks noChangeShapeType="1"/>
              </p:cNvSpPr>
              <p:nvPr/>
            </p:nvSpPr>
            <p:spPr bwMode="auto">
              <a:xfrm flipH="1">
                <a:off x="6856413" y="1866901"/>
                <a:ext cx="60325" cy="0"/>
              </a:xfrm>
              <a:prstGeom prst="line">
                <a:avLst/>
              </a:prstGeom>
              <a:grpFill/>
              <a:ln w="19050" cap="flat" cmpd="sng" algn="ctr">
                <a:solidFill>
                  <a:schemeClr val="accent4">
                    <a:lumMod val="60000"/>
                    <a:lumOff val="40000"/>
                  </a:schemeClr>
                </a:solidFill>
                <a:prstDash val="solid"/>
                <a:round/>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36" name="Line 30">
                <a:extLst>
                  <a:ext uri="{FF2B5EF4-FFF2-40B4-BE49-F238E27FC236}">
                    <a16:creationId xmlns:a16="http://schemas.microsoft.com/office/drawing/2014/main" id="{AA8FB0FB-29C0-E2FF-738C-CEF019D6F81A}"/>
                  </a:ext>
                </a:extLst>
              </p:cNvPr>
              <p:cNvSpPr>
                <a:spLocks noChangeShapeType="1"/>
              </p:cNvSpPr>
              <p:nvPr/>
            </p:nvSpPr>
            <p:spPr bwMode="auto">
              <a:xfrm>
                <a:off x="6677025" y="1866901"/>
                <a:ext cx="95250" cy="0"/>
              </a:xfrm>
              <a:prstGeom prst="line">
                <a:avLst/>
              </a:prstGeom>
              <a:grpFill/>
              <a:ln w="19050" cap="flat" cmpd="sng" algn="ctr">
                <a:solidFill>
                  <a:schemeClr val="accent4">
                    <a:lumMod val="60000"/>
                    <a:lumOff val="40000"/>
                  </a:schemeClr>
                </a:solidFill>
                <a:prstDash val="solid"/>
                <a:round/>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37" name="Freeform 18">
                <a:extLst>
                  <a:ext uri="{FF2B5EF4-FFF2-40B4-BE49-F238E27FC236}">
                    <a16:creationId xmlns:a16="http://schemas.microsoft.com/office/drawing/2014/main" id="{ADBF4AD7-78F0-16B6-6232-6D2A023D0929}"/>
                  </a:ext>
                </a:extLst>
              </p:cNvPr>
              <p:cNvSpPr>
                <a:spLocks/>
              </p:cNvSpPr>
              <p:nvPr/>
            </p:nvSpPr>
            <p:spPr bwMode="auto">
              <a:xfrm>
                <a:off x="6748463" y="1533526"/>
                <a:ext cx="36513" cy="80963"/>
              </a:xfrm>
              <a:custGeom>
                <a:avLst/>
                <a:gdLst>
                  <a:gd name="T0" fmla="*/ 0 w 12"/>
                  <a:gd name="T1" fmla="*/ 0 h 27"/>
                  <a:gd name="T2" fmla="*/ 12 w 12"/>
                  <a:gd name="T3" fmla="*/ 19 h 27"/>
                  <a:gd name="T4" fmla="*/ 12 w 12"/>
                  <a:gd name="T5" fmla="*/ 27 h 27"/>
                </a:gdLst>
                <a:ahLst/>
                <a:cxnLst>
                  <a:cxn ang="0">
                    <a:pos x="T0" y="T1"/>
                  </a:cxn>
                  <a:cxn ang="0">
                    <a:pos x="T2" y="T3"/>
                  </a:cxn>
                  <a:cxn ang="0">
                    <a:pos x="T4" y="T5"/>
                  </a:cxn>
                </a:cxnLst>
                <a:rect l="0" t="0" r="r" b="b"/>
                <a:pathLst>
                  <a:path w="12" h="27">
                    <a:moveTo>
                      <a:pt x="0" y="0"/>
                    </a:moveTo>
                    <a:cubicBezTo>
                      <a:pt x="7" y="3"/>
                      <a:pt x="12" y="10"/>
                      <a:pt x="12" y="19"/>
                    </a:cubicBezTo>
                    <a:cubicBezTo>
                      <a:pt x="12" y="27"/>
                      <a:pt x="12" y="27"/>
                      <a:pt x="12" y="27"/>
                    </a:cubicBezTo>
                  </a:path>
                </a:pathLst>
              </a:custGeom>
              <a:solidFill>
                <a:schemeClr val="accent4">
                  <a:lumMod val="60000"/>
                  <a:lumOff val="40000"/>
                </a:schemeClr>
              </a:solidFill>
              <a:ln w="19050" cap="flat" cmpd="sng" algn="ctr">
                <a:solidFill>
                  <a:schemeClr val="accent4">
                    <a:lumMod val="60000"/>
                    <a:lumOff val="40000"/>
                  </a:schemeClr>
                </a:solidFill>
                <a:prstDash val="solid"/>
                <a:miter lim="800000"/>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38" name="Freeform 19">
                <a:extLst>
                  <a:ext uri="{FF2B5EF4-FFF2-40B4-BE49-F238E27FC236}">
                    <a16:creationId xmlns:a16="http://schemas.microsoft.com/office/drawing/2014/main" id="{0F679F62-8CA0-743C-47EB-5E5237C9D936}"/>
                  </a:ext>
                </a:extLst>
              </p:cNvPr>
              <p:cNvSpPr>
                <a:spLocks/>
              </p:cNvSpPr>
              <p:nvPr/>
            </p:nvSpPr>
            <p:spPr bwMode="auto">
              <a:xfrm>
                <a:off x="6664325" y="1533526"/>
                <a:ext cx="36513" cy="80963"/>
              </a:xfrm>
              <a:custGeom>
                <a:avLst/>
                <a:gdLst>
                  <a:gd name="T0" fmla="*/ 0 w 12"/>
                  <a:gd name="T1" fmla="*/ 27 h 27"/>
                  <a:gd name="T2" fmla="*/ 0 w 12"/>
                  <a:gd name="T3" fmla="*/ 19 h 27"/>
                  <a:gd name="T4" fmla="*/ 12 w 12"/>
                  <a:gd name="T5" fmla="*/ 0 h 27"/>
                </a:gdLst>
                <a:ahLst/>
                <a:cxnLst>
                  <a:cxn ang="0">
                    <a:pos x="T0" y="T1"/>
                  </a:cxn>
                  <a:cxn ang="0">
                    <a:pos x="T2" y="T3"/>
                  </a:cxn>
                  <a:cxn ang="0">
                    <a:pos x="T4" y="T5"/>
                  </a:cxn>
                </a:cxnLst>
                <a:rect l="0" t="0" r="r" b="b"/>
                <a:pathLst>
                  <a:path w="12" h="27">
                    <a:moveTo>
                      <a:pt x="0" y="27"/>
                    </a:moveTo>
                    <a:cubicBezTo>
                      <a:pt x="0" y="19"/>
                      <a:pt x="0" y="19"/>
                      <a:pt x="0" y="19"/>
                    </a:cubicBezTo>
                    <a:cubicBezTo>
                      <a:pt x="0" y="10"/>
                      <a:pt x="5" y="3"/>
                      <a:pt x="12" y="0"/>
                    </a:cubicBezTo>
                  </a:path>
                </a:pathLst>
              </a:custGeom>
              <a:solidFill>
                <a:schemeClr val="accent4">
                  <a:lumMod val="60000"/>
                  <a:lumOff val="40000"/>
                </a:schemeClr>
              </a:solidFill>
              <a:ln w="19050" cap="flat" cmpd="sng" algn="ctr">
                <a:solidFill>
                  <a:schemeClr val="accent4">
                    <a:lumMod val="60000"/>
                    <a:lumOff val="40000"/>
                  </a:schemeClr>
                </a:solidFill>
                <a:prstDash val="solid"/>
                <a:miter lim="800000"/>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39" name="Line 20">
                <a:extLst>
                  <a:ext uri="{FF2B5EF4-FFF2-40B4-BE49-F238E27FC236}">
                    <a16:creationId xmlns:a16="http://schemas.microsoft.com/office/drawing/2014/main" id="{58F6F84D-F084-4A57-82D1-4659CE8CA68A}"/>
                  </a:ext>
                </a:extLst>
              </p:cNvPr>
              <p:cNvSpPr>
                <a:spLocks noChangeShapeType="1"/>
              </p:cNvSpPr>
              <p:nvPr/>
            </p:nvSpPr>
            <p:spPr bwMode="auto">
              <a:xfrm>
                <a:off x="6724650" y="1506538"/>
                <a:ext cx="0" cy="58738"/>
              </a:xfrm>
              <a:prstGeom prst="line">
                <a:avLst/>
              </a:prstGeom>
              <a:grpFill/>
              <a:ln w="19050" cap="flat" cmpd="sng" algn="ctr">
                <a:solidFill>
                  <a:schemeClr val="accent4">
                    <a:lumMod val="60000"/>
                    <a:lumOff val="40000"/>
                  </a:schemeClr>
                </a:solidFill>
                <a:prstDash val="solid"/>
                <a:miter lim="800000"/>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40" name="Line 21">
                <a:extLst>
                  <a:ext uri="{FF2B5EF4-FFF2-40B4-BE49-F238E27FC236}">
                    <a16:creationId xmlns:a16="http://schemas.microsoft.com/office/drawing/2014/main" id="{6DE5DBD0-3284-12DD-30D3-F4C46271C5F7}"/>
                  </a:ext>
                </a:extLst>
              </p:cNvPr>
              <p:cNvSpPr>
                <a:spLocks noChangeShapeType="1"/>
              </p:cNvSpPr>
              <p:nvPr/>
            </p:nvSpPr>
            <p:spPr bwMode="auto">
              <a:xfrm>
                <a:off x="6640513" y="1614488"/>
                <a:ext cx="168275" cy="0"/>
              </a:xfrm>
              <a:prstGeom prst="line">
                <a:avLst/>
              </a:prstGeom>
              <a:grpFill/>
              <a:ln w="19050" cap="flat" cmpd="sng" algn="ctr">
                <a:solidFill>
                  <a:schemeClr val="accent4">
                    <a:lumMod val="60000"/>
                    <a:lumOff val="40000"/>
                  </a:schemeClr>
                </a:solidFill>
                <a:prstDash val="solid"/>
                <a:miter lim="800000"/>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41" name="Freeform 22">
                <a:extLst>
                  <a:ext uri="{FF2B5EF4-FFF2-40B4-BE49-F238E27FC236}">
                    <a16:creationId xmlns:a16="http://schemas.microsoft.com/office/drawing/2014/main" id="{52B62175-AD5B-BB86-087F-51B5DF861314}"/>
                  </a:ext>
                </a:extLst>
              </p:cNvPr>
              <p:cNvSpPr>
                <a:spLocks/>
              </p:cNvSpPr>
              <p:nvPr/>
            </p:nvSpPr>
            <p:spPr bwMode="auto">
              <a:xfrm>
                <a:off x="6677025" y="1638301"/>
                <a:ext cx="95250" cy="60325"/>
              </a:xfrm>
              <a:custGeom>
                <a:avLst/>
                <a:gdLst>
                  <a:gd name="T0" fmla="*/ 0 w 32"/>
                  <a:gd name="T1" fmla="*/ 0 h 20"/>
                  <a:gd name="T2" fmla="*/ 0 w 32"/>
                  <a:gd name="T3" fmla="*/ 4 h 20"/>
                  <a:gd name="T4" fmla="*/ 16 w 32"/>
                  <a:gd name="T5" fmla="*/ 20 h 20"/>
                  <a:gd name="T6" fmla="*/ 32 w 32"/>
                  <a:gd name="T7" fmla="*/ 4 h 20"/>
                  <a:gd name="T8" fmla="*/ 32 w 32"/>
                  <a:gd name="T9" fmla="*/ 0 h 20"/>
                </a:gdLst>
                <a:ahLst/>
                <a:cxnLst>
                  <a:cxn ang="0">
                    <a:pos x="T0" y="T1"/>
                  </a:cxn>
                  <a:cxn ang="0">
                    <a:pos x="T2" y="T3"/>
                  </a:cxn>
                  <a:cxn ang="0">
                    <a:pos x="T4" y="T5"/>
                  </a:cxn>
                  <a:cxn ang="0">
                    <a:pos x="T6" y="T7"/>
                  </a:cxn>
                  <a:cxn ang="0">
                    <a:pos x="T8" y="T9"/>
                  </a:cxn>
                </a:cxnLst>
                <a:rect l="0" t="0" r="r" b="b"/>
                <a:pathLst>
                  <a:path w="32" h="20">
                    <a:moveTo>
                      <a:pt x="0" y="0"/>
                    </a:moveTo>
                    <a:cubicBezTo>
                      <a:pt x="0" y="4"/>
                      <a:pt x="0" y="4"/>
                      <a:pt x="0" y="4"/>
                    </a:cubicBezTo>
                    <a:cubicBezTo>
                      <a:pt x="0" y="13"/>
                      <a:pt x="7" y="20"/>
                      <a:pt x="16" y="20"/>
                    </a:cubicBezTo>
                    <a:cubicBezTo>
                      <a:pt x="25" y="20"/>
                      <a:pt x="32" y="13"/>
                      <a:pt x="32" y="4"/>
                    </a:cubicBezTo>
                    <a:cubicBezTo>
                      <a:pt x="32" y="0"/>
                      <a:pt x="32" y="0"/>
                      <a:pt x="32" y="0"/>
                    </a:cubicBezTo>
                  </a:path>
                </a:pathLst>
              </a:custGeom>
              <a:solidFill>
                <a:schemeClr val="accent4">
                  <a:lumMod val="60000"/>
                  <a:lumOff val="40000"/>
                </a:schemeClr>
              </a:solidFill>
              <a:ln w="19050" cap="flat" cmpd="sng" algn="ctr">
                <a:solidFill>
                  <a:schemeClr val="accent4">
                    <a:lumMod val="60000"/>
                    <a:lumOff val="40000"/>
                  </a:schemeClr>
                </a:solidFill>
                <a:prstDash val="solid"/>
                <a:round/>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42" name="Freeform 23">
                <a:extLst>
                  <a:ext uri="{FF2B5EF4-FFF2-40B4-BE49-F238E27FC236}">
                    <a16:creationId xmlns:a16="http://schemas.microsoft.com/office/drawing/2014/main" id="{D8A7FD23-AAFC-40C8-067C-0E72EDBFB210}"/>
                  </a:ext>
                </a:extLst>
              </p:cNvPr>
              <p:cNvSpPr>
                <a:spLocks/>
              </p:cNvSpPr>
              <p:nvPr/>
            </p:nvSpPr>
            <p:spPr bwMode="auto">
              <a:xfrm>
                <a:off x="6575425" y="1729751"/>
                <a:ext cx="114300" cy="179388"/>
              </a:xfrm>
              <a:custGeom>
                <a:avLst/>
                <a:gdLst>
                  <a:gd name="T0" fmla="*/ 30 w 38"/>
                  <a:gd name="T1" fmla="*/ 20 h 60"/>
                  <a:gd name="T2" fmla="*/ 22 w 38"/>
                  <a:gd name="T3" fmla="*/ 36 h 60"/>
                  <a:gd name="T4" fmla="*/ 38 w 38"/>
                  <a:gd name="T5" fmla="*/ 52 h 60"/>
                  <a:gd name="T6" fmla="*/ 26 w 38"/>
                  <a:gd name="T7" fmla="*/ 60 h 60"/>
                  <a:gd name="T8" fmla="*/ 10 w 38"/>
                  <a:gd name="T9" fmla="*/ 52 h 60"/>
                  <a:gd name="T10" fmla="*/ 2 w 38"/>
                  <a:gd name="T11" fmla="*/ 36 h 60"/>
                  <a:gd name="T12" fmla="*/ 14 w 38"/>
                  <a:gd name="T13" fmla="*/ 8 h 60"/>
                  <a:gd name="T14" fmla="*/ 30 w 38"/>
                  <a:gd name="T15" fmla="*/ 0 h 60"/>
                  <a:gd name="T16" fmla="*/ 38 w 38"/>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0">
                    <a:moveTo>
                      <a:pt x="30" y="20"/>
                    </a:moveTo>
                    <a:cubicBezTo>
                      <a:pt x="22" y="36"/>
                      <a:pt x="22" y="36"/>
                      <a:pt x="22" y="36"/>
                    </a:cubicBezTo>
                    <a:cubicBezTo>
                      <a:pt x="22" y="36"/>
                      <a:pt x="37" y="51"/>
                      <a:pt x="38" y="52"/>
                    </a:cubicBezTo>
                    <a:cubicBezTo>
                      <a:pt x="36" y="55"/>
                      <a:pt x="33" y="60"/>
                      <a:pt x="26" y="60"/>
                    </a:cubicBezTo>
                    <a:cubicBezTo>
                      <a:pt x="24" y="60"/>
                      <a:pt x="16" y="56"/>
                      <a:pt x="10" y="52"/>
                    </a:cubicBezTo>
                    <a:cubicBezTo>
                      <a:pt x="1" y="46"/>
                      <a:pt x="0" y="43"/>
                      <a:pt x="2" y="36"/>
                    </a:cubicBezTo>
                    <a:cubicBezTo>
                      <a:pt x="3" y="32"/>
                      <a:pt x="13" y="11"/>
                      <a:pt x="14" y="8"/>
                    </a:cubicBezTo>
                    <a:cubicBezTo>
                      <a:pt x="16" y="3"/>
                      <a:pt x="23" y="0"/>
                      <a:pt x="30" y="0"/>
                    </a:cubicBezTo>
                    <a:cubicBezTo>
                      <a:pt x="38" y="0"/>
                      <a:pt x="38" y="0"/>
                      <a:pt x="38" y="0"/>
                    </a:cubicBezTo>
                  </a:path>
                </a:pathLst>
              </a:custGeom>
              <a:solidFill>
                <a:schemeClr val="accent4">
                  <a:lumMod val="60000"/>
                  <a:lumOff val="40000"/>
                </a:schemeClr>
              </a:solidFill>
              <a:ln w="19050" cap="flat" cmpd="sng" algn="ctr">
                <a:solidFill>
                  <a:schemeClr val="accent4">
                    <a:lumMod val="60000"/>
                    <a:lumOff val="40000"/>
                  </a:schemeClr>
                </a:solidFill>
                <a:prstDash val="solid"/>
                <a:round/>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43" name="Freeform 24">
                <a:extLst>
                  <a:ext uri="{FF2B5EF4-FFF2-40B4-BE49-F238E27FC236}">
                    <a16:creationId xmlns:a16="http://schemas.microsoft.com/office/drawing/2014/main" id="{8EC3F587-9980-BA25-5730-4A4C9D214BE0}"/>
                  </a:ext>
                </a:extLst>
              </p:cNvPr>
              <p:cNvSpPr>
                <a:spLocks/>
              </p:cNvSpPr>
              <p:nvPr/>
            </p:nvSpPr>
            <p:spPr bwMode="auto">
              <a:xfrm>
                <a:off x="6761163" y="1722438"/>
                <a:ext cx="114300" cy="179388"/>
              </a:xfrm>
              <a:custGeom>
                <a:avLst/>
                <a:gdLst>
                  <a:gd name="T0" fmla="*/ 8 w 38"/>
                  <a:gd name="T1" fmla="*/ 20 h 60"/>
                  <a:gd name="T2" fmla="*/ 16 w 38"/>
                  <a:gd name="T3" fmla="*/ 36 h 60"/>
                  <a:gd name="T4" fmla="*/ 0 w 38"/>
                  <a:gd name="T5" fmla="*/ 52 h 60"/>
                  <a:gd name="T6" fmla="*/ 12 w 38"/>
                  <a:gd name="T7" fmla="*/ 60 h 60"/>
                  <a:gd name="T8" fmla="*/ 28 w 38"/>
                  <a:gd name="T9" fmla="*/ 52 h 60"/>
                  <a:gd name="T10" fmla="*/ 36 w 38"/>
                  <a:gd name="T11" fmla="*/ 36 h 60"/>
                  <a:gd name="T12" fmla="*/ 24 w 38"/>
                  <a:gd name="T13" fmla="*/ 8 h 60"/>
                  <a:gd name="T14" fmla="*/ 8 w 38"/>
                  <a:gd name="T15" fmla="*/ 0 h 60"/>
                  <a:gd name="T16" fmla="*/ 0 w 38"/>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0">
                    <a:moveTo>
                      <a:pt x="8" y="20"/>
                    </a:moveTo>
                    <a:cubicBezTo>
                      <a:pt x="16" y="36"/>
                      <a:pt x="16" y="36"/>
                      <a:pt x="16" y="36"/>
                    </a:cubicBezTo>
                    <a:cubicBezTo>
                      <a:pt x="16" y="36"/>
                      <a:pt x="1" y="51"/>
                      <a:pt x="0" y="52"/>
                    </a:cubicBezTo>
                    <a:cubicBezTo>
                      <a:pt x="2" y="55"/>
                      <a:pt x="5" y="60"/>
                      <a:pt x="12" y="60"/>
                    </a:cubicBezTo>
                    <a:cubicBezTo>
                      <a:pt x="14" y="60"/>
                      <a:pt x="22" y="56"/>
                      <a:pt x="28" y="52"/>
                    </a:cubicBezTo>
                    <a:cubicBezTo>
                      <a:pt x="37" y="46"/>
                      <a:pt x="38" y="43"/>
                      <a:pt x="36" y="36"/>
                    </a:cubicBezTo>
                    <a:cubicBezTo>
                      <a:pt x="35" y="32"/>
                      <a:pt x="25" y="11"/>
                      <a:pt x="24" y="8"/>
                    </a:cubicBezTo>
                    <a:cubicBezTo>
                      <a:pt x="22" y="3"/>
                      <a:pt x="15" y="0"/>
                      <a:pt x="8" y="0"/>
                    </a:cubicBezTo>
                    <a:cubicBezTo>
                      <a:pt x="0" y="0"/>
                      <a:pt x="0" y="0"/>
                      <a:pt x="0" y="0"/>
                    </a:cubicBezTo>
                  </a:path>
                </a:pathLst>
              </a:custGeom>
              <a:solidFill>
                <a:schemeClr val="accent4">
                  <a:lumMod val="60000"/>
                  <a:lumOff val="40000"/>
                </a:schemeClr>
              </a:solidFill>
              <a:ln w="19050" cap="flat" cmpd="sng" algn="ctr">
                <a:solidFill>
                  <a:schemeClr val="accent4">
                    <a:lumMod val="60000"/>
                    <a:lumOff val="40000"/>
                  </a:schemeClr>
                </a:solidFill>
                <a:prstDash val="solid"/>
                <a:round/>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44" name="Freeform 25">
                <a:extLst>
                  <a:ext uri="{FF2B5EF4-FFF2-40B4-BE49-F238E27FC236}">
                    <a16:creationId xmlns:a16="http://schemas.microsoft.com/office/drawing/2014/main" id="{26187868-E701-92CA-C598-BB360DF90AA7}"/>
                  </a:ext>
                </a:extLst>
              </p:cNvPr>
              <p:cNvSpPr>
                <a:spLocks/>
              </p:cNvSpPr>
              <p:nvPr/>
            </p:nvSpPr>
            <p:spPr bwMode="auto">
              <a:xfrm>
                <a:off x="6472238" y="1817688"/>
                <a:ext cx="60325" cy="193675"/>
              </a:xfrm>
              <a:custGeom>
                <a:avLst/>
                <a:gdLst>
                  <a:gd name="T0" fmla="*/ 0 w 20"/>
                  <a:gd name="T1" fmla="*/ 64 h 64"/>
                  <a:gd name="T2" fmla="*/ 0 w 20"/>
                  <a:gd name="T3" fmla="*/ 8 h 64"/>
                  <a:gd name="T4" fmla="*/ 10 w 20"/>
                  <a:gd name="T5" fmla="*/ 0 h 64"/>
                  <a:gd name="T6" fmla="*/ 20 w 20"/>
                  <a:gd name="T7" fmla="*/ 8 h 64"/>
                  <a:gd name="T8" fmla="*/ 20 w 20"/>
                  <a:gd name="T9" fmla="*/ 60 h 64"/>
                </a:gdLst>
                <a:ahLst/>
                <a:cxnLst>
                  <a:cxn ang="0">
                    <a:pos x="T0" y="T1"/>
                  </a:cxn>
                  <a:cxn ang="0">
                    <a:pos x="T2" y="T3"/>
                  </a:cxn>
                  <a:cxn ang="0">
                    <a:pos x="T4" y="T5"/>
                  </a:cxn>
                  <a:cxn ang="0">
                    <a:pos x="T6" y="T7"/>
                  </a:cxn>
                  <a:cxn ang="0">
                    <a:pos x="T8" y="T9"/>
                  </a:cxn>
                </a:cxnLst>
                <a:rect l="0" t="0" r="r" b="b"/>
                <a:pathLst>
                  <a:path w="20" h="64">
                    <a:moveTo>
                      <a:pt x="0" y="64"/>
                    </a:moveTo>
                    <a:cubicBezTo>
                      <a:pt x="0" y="8"/>
                      <a:pt x="0" y="8"/>
                      <a:pt x="0" y="8"/>
                    </a:cubicBezTo>
                    <a:cubicBezTo>
                      <a:pt x="0" y="2"/>
                      <a:pt x="4" y="0"/>
                      <a:pt x="10" y="0"/>
                    </a:cubicBezTo>
                    <a:cubicBezTo>
                      <a:pt x="15" y="0"/>
                      <a:pt x="20" y="2"/>
                      <a:pt x="20" y="8"/>
                    </a:cubicBezTo>
                    <a:cubicBezTo>
                      <a:pt x="20" y="60"/>
                      <a:pt x="20" y="60"/>
                      <a:pt x="20" y="60"/>
                    </a:cubicBezTo>
                  </a:path>
                </a:pathLst>
              </a:custGeom>
              <a:solidFill>
                <a:schemeClr val="accent4">
                  <a:lumMod val="60000"/>
                  <a:lumOff val="40000"/>
                </a:schemeClr>
              </a:solidFill>
              <a:ln w="19050" cap="flat" cmpd="sng" algn="ctr">
                <a:solidFill>
                  <a:schemeClr val="accent4">
                    <a:lumMod val="60000"/>
                    <a:lumOff val="40000"/>
                  </a:schemeClr>
                </a:solidFill>
                <a:prstDash val="solid"/>
                <a:round/>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45" name="Freeform 27">
                <a:extLst>
                  <a:ext uri="{FF2B5EF4-FFF2-40B4-BE49-F238E27FC236}">
                    <a16:creationId xmlns:a16="http://schemas.microsoft.com/office/drawing/2014/main" id="{28E2E6A6-27AC-299F-B822-61597AD58A4F}"/>
                  </a:ext>
                </a:extLst>
              </p:cNvPr>
              <p:cNvSpPr>
                <a:spLocks/>
              </p:cNvSpPr>
              <p:nvPr/>
            </p:nvSpPr>
            <p:spPr bwMode="auto">
              <a:xfrm>
                <a:off x="6916738" y="1817688"/>
                <a:ext cx="60325" cy="193675"/>
              </a:xfrm>
              <a:custGeom>
                <a:avLst/>
                <a:gdLst>
                  <a:gd name="T0" fmla="*/ 20 w 20"/>
                  <a:gd name="T1" fmla="*/ 64 h 64"/>
                  <a:gd name="T2" fmla="*/ 20 w 20"/>
                  <a:gd name="T3" fmla="*/ 8 h 64"/>
                  <a:gd name="T4" fmla="*/ 10 w 20"/>
                  <a:gd name="T5" fmla="*/ 0 h 64"/>
                  <a:gd name="T6" fmla="*/ 0 w 20"/>
                  <a:gd name="T7" fmla="*/ 8 h 64"/>
                  <a:gd name="T8" fmla="*/ 0 w 20"/>
                  <a:gd name="T9" fmla="*/ 60 h 64"/>
                </a:gdLst>
                <a:ahLst/>
                <a:cxnLst>
                  <a:cxn ang="0">
                    <a:pos x="T0" y="T1"/>
                  </a:cxn>
                  <a:cxn ang="0">
                    <a:pos x="T2" y="T3"/>
                  </a:cxn>
                  <a:cxn ang="0">
                    <a:pos x="T4" y="T5"/>
                  </a:cxn>
                  <a:cxn ang="0">
                    <a:pos x="T6" y="T7"/>
                  </a:cxn>
                  <a:cxn ang="0">
                    <a:pos x="T8" y="T9"/>
                  </a:cxn>
                </a:cxnLst>
                <a:rect l="0" t="0" r="r" b="b"/>
                <a:pathLst>
                  <a:path w="20" h="64">
                    <a:moveTo>
                      <a:pt x="20" y="64"/>
                    </a:moveTo>
                    <a:cubicBezTo>
                      <a:pt x="20" y="8"/>
                      <a:pt x="20" y="8"/>
                      <a:pt x="20" y="8"/>
                    </a:cubicBezTo>
                    <a:cubicBezTo>
                      <a:pt x="20" y="2"/>
                      <a:pt x="16" y="0"/>
                      <a:pt x="10" y="0"/>
                    </a:cubicBezTo>
                    <a:cubicBezTo>
                      <a:pt x="5" y="0"/>
                      <a:pt x="0" y="2"/>
                      <a:pt x="0" y="8"/>
                    </a:cubicBezTo>
                    <a:cubicBezTo>
                      <a:pt x="0" y="60"/>
                      <a:pt x="0" y="60"/>
                      <a:pt x="0" y="60"/>
                    </a:cubicBezTo>
                  </a:path>
                </a:pathLst>
              </a:custGeom>
              <a:solidFill>
                <a:schemeClr val="accent4">
                  <a:lumMod val="60000"/>
                  <a:lumOff val="40000"/>
                </a:schemeClr>
              </a:solidFill>
              <a:ln w="19050" cap="flat" cmpd="sng" algn="ctr">
                <a:solidFill>
                  <a:schemeClr val="accent4">
                    <a:lumMod val="60000"/>
                    <a:lumOff val="40000"/>
                  </a:schemeClr>
                </a:solidFill>
                <a:prstDash val="solid"/>
                <a:round/>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46" name="Freeform 29">
                <a:extLst>
                  <a:ext uri="{FF2B5EF4-FFF2-40B4-BE49-F238E27FC236}">
                    <a16:creationId xmlns:a16="http://schemas.microsoft.com/office/drawing/2014/main" id="{F7919725-E893-D785-0165-209C1397642D}"/>
                  </a:ext>
                </a:extLst>
              </p:cNvPr>
              <p:cNvSpPr>
                <a:spLocks/>
              </p:cNvSpPr>
              <p:nvPr/>
            </p:nvSpPr>
            <p:spPr bwMode="auto">
              <a:xfrm>
                <a:off x="6472238" y="1981201"/>
                <a:ext cx="504825" cy="65088"/>
              </a:xfrm>
              <a:custGeom>
                <a:avLst/>
                <a:gdLst>
                  <a:gd name="T0" fmla="*/ 150 w 168"/>
                  <a:gd name="T1" fmla="*/ 11 h 22"/>
                  <a:gd name="T2" fmla="*/ 148 w 168"/>
                  <a:gd name="T3" fmla="*/ 6 h 22"/>
                  <a:gd name="T4" fmla="*/ 158 w 168"/>
                  <a:gd name="T5" fmla="*/ 0 h 22"/>
                  <a:gd name="T6" fmla="*/ 168 w 168"/>
                  <a:gd name="T7" fmla="*/ 10 h 22"/>
                  <a:gd name="T8" fmla="*/ 152 w 168"/>
                  <a:gd name="T9" fmla="*/ 22 h 22"/>
                  <a:gd name="T10" fmla="*/ 84 w 168"/>
                  <a:gd name="T11" fmla="*/ 22 h 22"/>
                  <a:gd name="T12" fmla="*/ 16 w 168"/>
                  <a:gd name="T13" fmla="*/ 22 h 22"/>
                  <a:gd name="T14" fmla="*/ 0 w 168"/>
                  <a:gd name="T15" fmla="*/ 10 h 22"/>
                  <a:gd name="T16" fmla="*/ 10 w 168"/>
                  <a:gd name="T17" fmla="*/ 0 h 22"/>
                  <a:gd name="T18" fmla="*/ 20 w 168"/>
                  <a:gd name="T19" fmla="*/ 6 h 22"/>
                  <a:gd name="T20" fmla="*/ 18 w 168"/>
                  <a:gd name="T21"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22">
                    <a:moveTo>
                      <a:pt x="150" y="11"/>
                    </a:moveTo>
                    <a:cubicBezTo>
                      <a:pt x="148" y="9"/>
                      <a:pt x="148" y="7"/>
                      <a:pt x="148" y="6"/>
                    </a:cubicBezTo>
                    <a:cubicBezTo>
                      <a:pt x="148" y="2"/>
                      <a:pt x="153" y="0"/>
                      <a:pt x="158" y="0"/>
                    </a:cubicBezTo>
                    <a:cubicBezTo>
                      <a:pt x="163" y="0"/>
                      <a:pt x="168" y="4"/>
                      <a:pt x="168" y="10"/>
                    </a:cubicBezTo>
                    <a:cubicBezTo>
                      <a:pt x="168" y="16"/>
                      <a:pt x="164" y="22"/>
                      <a:pt x="152" y="22"/>
                    </a:cubicBezTo>
                    <a:cubicBezTo>
                      <a:pt x="84" y="22"/>
                      <a:pt x="84" y="22"/>
                      <a:pt x="84" y="22"/>
                    </a:cubicBezTo>
                    <a:cubicBezTo>
                      <a:pt x="16" y="22"/>
                      <a:pt x="16" y="22"/>
                      <a:pt x="16" y="22"/>
                    </a:cubicBezTo>
                    <a:cubicBezTo>
                      <a:pt x="4" y="22"/>
                      <a:pt x="0" y="16"/>
                      <a:pt x="0" y="10"/>
                    </a:cubicBezTo>
                    <a:cubicBezTo>
                      <a:pt x="0" y="4"/>
                      <a:pt x="5" y="0"/>
                      <a:pt x="10" y="0"/>
                    </a:cubicBezTo>
                    <a:cubicBezTo>
                      <a:pt x="15" y="0"/>
                      <a:pt x="20" y="2"/>
                      <a:pt x="20" y="6"/>
                    </a:cubicBezTo>
                    <a:cubicBezTo>
                      <a:pt x="20" y="7"/>
                      <a:pt x="20" y="9"/>
                      <a:pt x="18" y="11"/>
                    </a:cubicBezTo>
                  </a:path>
                </a:pathLst>
              </a:custGeom>
              <a:solidFill>
                <a:schemeClr val="accent4">
                  <a:lumMod val="60000"/>
                  <a:lumOff val="40000"/>
                </a:schemeClr>
              </a:solidFill>
              <a:ln w="19050" cap="rnd" cmpd="sng" algn="ctr">
                <a:solidFill>
                  <a:schemeClr val="accent4">
                    <a:lumMod val="60000"/>
                    <a:lumOff val="40000"/>
                  </a:schemeClr>
                </a:solidFill>
                <a:prstDash val="solid"/>
                <a:round/>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grpSp>
      </p:grpSp>
      <p:grpSp>
        <p:nvGrpSpPr>
          <p:cNvPr id="47" name="Group 46">
            <a:extLst>
              <a:ext uri="{FF2B5EF4-FFF2-40B4-BE49-F238E27FC236}">
                <a16:creationId xmlns:a16="http://schemas.microsoft.com/office/drawing/2014/main" id="{1A0B44A1-D7FC-3C00-8323-AE409921D863}"/>
              </a:ext>
            </a:extLst>
          </p:cNvPr>
          <p:cNvGrpSpPr/>
          <p:nvPr/>
        </p:nvGrpSpPr>
        <p:grpSpPr>
          <a:xfrm>
            <a:off x="588353" y="1446935"/>
            <a:ext cx="5902841" cy="2406321"/>
            <a:chOff x="505228" y="1094236"/>
            <a:chExt cx="5902841" cy="2406321"/>
          </a:xfrm>
        </p:grpSpPr>
        <p:sp>
          <p:nvSpPr>
            <p:cNvPr id="48" name="Rectangle 47">
              <a:extLst>
                <a:ext uri="{FF2B5EF4-FFF2-40B4-BE49-F238E27FC236}">
                  <a16:creationId xmlns:a16="http://schemas.microsoft.com/office/drawing/2014/main" id="{9DE02177-2C7F-FDB6-975A-90B5435C59C8}"/>
                </a:ext>
              </a:extLst>
            </p:cNvPr>
            <p:cNvSpPr/>
            <p:nvPr/>
          </p:nvSpPr>
          <p:spPr>
            <a:xfrm>
              <a:off x="3581957" y="1962990"/>
              <a:ext cx="1336943" cy="6683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974" tIns="14974" rIns="14974" bIns="14974" numCol="1" spcCol="1270" anchor="ctr" anchorCtr="0">
              <a:noAutofit/>
            </a:bodyPr>
            <a:lstStyle/>
            <a:p>
              <a:pPr algn="ctr" defTabSz="1048220">
                <a:lnSpc>
                  <a:spcPct val="90000"/>
                </a:lnSpc>
                <a:spcBef>
                  <a:spcPct val="0"/>
                </a:spcBef>
                <a:spcAft>
                  <a:spcPct val="35000"/>
                </a:spcAft>
              </a:pPr>
              <a:r>
                <a:rPr lang="vi-VN" sz="2000">
                  <a:solidFill>
                    <a:schemeClr val="accent1"/>
                  </a:solidFill>
                </a:rPr>
                <a:t>Định nghĩa</a:t>
              </a:r>
              <a:endParaRPr lang="en-US" sz="2000">
                <a:solidFill>
                  <a:schemeClr val="accent1"/>
                </a:solidFill>
              </a:endParaRPr>
            </a:p>
          </p:txBody>
        </p:sp>
        <p:grpSp>
          <p:nvGrpSpPr>
            <p:cNvPr id="49" name="Group 48">
              <a:extLst>
                <a:ext uri="{FF2B5EF4-FFF2-40B4-BE49-F238E27FC236}">
                  <a16:creationId xmlns:a16="http://schemas.microsoft.com/office/drawing/2014/main" id="{A70BC39E-972E-E1FB-6D68-28C976CBA85F}"/>
                </a:ext>
              </a:extLst>
            </p:cNvPr>
            <p:cNvGrpSpPr/>
            <p:nvPr/>
          </p:nvGrpSpPr>
          <p:grpSpPr>
            <a:xfrm>
              <a:off x="505228" y="1094236"/>
              <a:ext cx="5902841" cy="2406321"/>
              <a:chOff x="505228" y="1094236"/>
              <a:chExt cx="5902841" cy="2406321"/>
            </a:xfrm>
          </p:grpSpPr>
          <p:sp>
            <p:nvSpPr>
              <p:cNvPr id="50" name="Circular Arrow 107">
                <a:extLst>
                  <a:ext uri="{FF2B5EF4-FFF2-40B4-BE49-F238E27FC236}">
                    <a16:creationId xmlns:a16="http://schemas.microsoft.com/office/drawing/2014/main" id="{701EDBCE-188E-0669-FD5A-72536696993E}"/>
                  </a:ext>
                </a:extLst>
              </p:cNvPr>
              <p:cNvSpPr/>
              <p:nvPr/>
            </p:nvSpPr>
            <p:spPr>
              <a:xfrm>
                <a:off x="3050162" y="1094236"/>
                <a:ext cx="2405955" cy="2406321"/>
              </a:xfrm>
              <a:prstGeom prst="circularArrow">
                <a:avLst>
                  <a:gd name="adj1" fmla="val 10980"/>
                  <a:gd name="adj2" fmla="val 1142322"/>
                  <a:gd name="adj3" fmla="val 4500000"/>
                  <a:gd name="adj4" fmla="val 10800000"/>
                  <a:gd name="adj5" fmla="val 12500"/>
                </a:avLst>
              </a:prstGeom>
              <a:solidFill>
                <a:schemeClr val="bg2">
                  <a:lumMod val="75000"/>
                </a:schemeClr>
              </a:solidFill>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51" name="Rectangle 50">
                <a:extLst>
                  <a:ext uri="{FF2B5EF4-FFF2-40B4-BE49-F238E27FC236}">
                    <a16:creationId xmlns:a16="http://schemas.microsoft.com/office/drawing/2014/main" id="{428DA2B9-212D-0578-7B1C-7A35C12C86C4}"/>
                  </a:ext>
                </a:extLst>
              </p:cNvPr>
              <p:cNvSpPr/>
              <p:nvPr/>
            </p:nvSpPr>
            <p:spPr>
              <a:xfrm>
                <a:off x="505228" y="2071646"/>
                <a:ext cx="2533254" cy="9627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671" tIns="12671" rIns="12671" bIns="12671" numCol="1" spcCol="1270" anchor="ctr" anchorCtr="0">
                <a:noAutofit/>
              </a:bodyPr>
              <a:lstStyle/>
              <a:p>
                <a:pPr marL="126000" indent="-126000" defTabSz="685375">
                  <a:lnSpc>
                    <a:spcPct val="90000"/>
                  </a:lnSpc>
                  <a:spcBef>
                    <a:spcPct val="0"/>
                  </a:spcBef>
                  <a:spcAft>
                    <a:spcPct val="15000"/>
                  </a:spcAft>
                  <a:buClr>
                    <a:srgbClr val="1A9AFA"/>
                  </a:buClr>
                  <a:buSzPct val="75000"/>
                  <a:buFont typeface="Wingdings 3" panose="05040102010807070707" pitchFamily="18" charset="2"/>
                  <a:buChar char=""/>
                </a:pPr>
                <a:r>
                  <a:rPr lang="vi-VN" sz="1400" dirty="0">
                    <a:solidFill>
                      <a:srgbClr val="000000">
                        <a:hueOff val="0"/>
                        <a:satOff val="0"/>
                        <a:lumOff val="0"/>
                        <a:alphaOff val="0"/>
                      </a:srgbClr>
                    </a:solidFill>
                  </a:rPr>
                  <a:t>Trụ cột chính của hệ thống tài chính xanh</a:t>
                </a:r>
              </a:p>
              <a:p>
                <a:pPr marL="583200" lvl="1" indent="-126000" defTabSz="685375">
                  <a:lnSpc>
                    <a:spcPct val="90000"/>
                  </a:lnSpc>
                  <a:spcBef>
                    <a:spcPct val="0"/>
                  </a:spcBef>
                  <a:spcAft>
                    <a:spcPct val="15000"/>
                  </a:spcAft>
                  <a:buClr>
                    <a:srgbClr val="1A9AFA"/>
                  </a:buClr>
                  <a:buSzPct val="75000"/>
                  <a:buFont typeface="Wingdings 3" panose="05040102010807070707" pitchFamily="18" charset="2"/>
                  <a:buChar char=""/>
                </a:pPr>
                <a:r>
                  <a:rPr lang="vi-VN" sz="1400" dirty="0">
                    <a:solidFill>
                      <a:srgbClr val="000000">
                        <a:hueOff val="0"/>
                        <a:satOff val="0"/>
                        <a:lumOff val="0"/>
                        <a:alphaOff val="0"/>
                      </a:srgbClr>
                    </a:solidFill>
                  </a:rPr>
                  <a:t>Hoạt động tín dụng được cấp dưới hình thức tiền tệ </a:t>
                </a:r>
              </a:p>
              <a:p>
                <a:pPr marL="583200" lvl="1" indent="-126000" defTabSz="685375">
                  <a:lnSpc>
                    <a:spcPct val="90000"/>
                  </a:lnSpc>
                  <a:spcBef>
                    <a:spcPct val="0"/>
                  </a:spcBef>
                  <a:spcAft>
                    <a:spcPct val="15000"/>
                  </a:spcAft>
                  <a:buClr>
                    <a:srgbClr val="1A9AFA"/>
                  </a:buClr>
                  <a:buSzPct val="75000"/>
                  <a:buFont typeface="Wingdings 3" panose="05040102010807070707" pitchFamily="18" charset="2"/>
                  <a:buChar char=""/>
                </a:pPr>
                <a:endParaRPr lang="en-US" sz="1400" dirty="0">
                  <a:solidFill>
                    <a:srgbClr val="000000">
                      <a:hueOff val="0"/>
                      <a:satOff val="0"/>
                      <a:lumOff val="0"/>
                      <a:alphaOff val="0"/>
                    </a:srgbClr>
                  </a:solidFill>
                </a:endParaRPr>
              </a:p>
              <a:p>
                <a:pPr marL="155505" lvl="1" indent="-155505" defTabSz="685375">
                  <a:lnSpc>
                    <a:spcPct val="90000"/>
                  </a:lnSpc>
                  <a:spcBef>
                    <a:spcPct val="0"/>
                  </a:spcBef>
                  <a:spcAft>
                    <a:spcPct val="15000"/>
                  </a:spcAft>
                  <a:buFontTx/>
                  <a:buChar char="••"/>
                </a:pPr>
                <a:endParaRPr lang="en-US" sz="1400" dirty="0">
                  <a:solidFill>
                    <a:srgbClr val="000000">
                      <a:hueOff val="0"/>
                      <a:satOff val="0"/>
                      <a:lumOff val="0"/>
                      <a:alphaOff val="0"/>
                    </a:srgbClr>
                  </a:solidFill>
                </a:endParaRPr>
              </a:p>
            </p:txBody>
          </p:sp>
          <p:grpSp>
            <p:nvGrpSpPr>
              <p:cNvPr id="52" name="Group 51">
                <a:extLst>
                  <a:ext uri="{FF2B5EF4-FFF2-40B4-BE49-F238E27FC236}">
                    <a16:creationId xmlns:a16="http://schemas.microsoft.com/office/drawing/2014/main" id="{C2F9F4E6-AA5C-8488-6354-DCD85BB0C11F}"/>
                  </a:ext>
                </a:extLst>
              </p:cNvPr>
              <p:cNvGrpSpPr/>
              <p:nvPr/>
            </p:nvGrpSpPr>
            <p:grpSpPr>
              <a:xfrm>
                <a:off x="5671994" y="1839084"/>
                <a:ext cx="736075" cy="725626"/>
                <a:chOff x="3755403" y="441096"/>
                <a:chExt cx="4712219" cy="4645325"/>
              </a:xfrm>
              <a:solidFill>
                <a:schemeClr val="accent1"/>
              </a:solidFill>
            </p:grpSpPr>
            <p:sp>
              <p:nvSpPr>
                <p:cNvPr id="53" name="Freeform: Shape 85">
                  <a:extLst>
                    <a:ext uri="{FF2B5EF4-FFF2-40B4-BE49-F238E27FC236}">
                      <a16:creationId xmlns:a16="http://schemas.microsoft.com/office/drawing/2014/main" id="{A7C3B0A3-4063-F33D-0408-EF957675DDA9}"/>
                    </a:ext>
                  </a:extLst>
                </p:cNvPr>
                <p:cNvSpPr/>
                <p:nvPr/>
              </p:nvSpPr>
              <p:spPr>
                <a:xfrm>
                  <a:off x="6397575" y="1333753"/>
                  <a:ext cx="2070047" cy="3572293"/>
                </a:xfrm>
                <a:custGeom>
                  <a:avLst/>
                  <a:gdLst>
                    <a:gd name="connsiteX0" fmla="*/ 751225 w 2070047"/>
                    <a:gd name="connsiteY0" fmla="*/ 233299 h 3572293"/>
                    <a:gd name="connsiteX1" fmla="*/ 839899 w 2070047"/>
                    <a:gd name="connsiteY1" fmla="*/ 273752 h 3572293"/>
                    <a:gd name="connsiteX2" fmla="*/ 839899 w 2070047"/>
                    <a:gd name="connsiteY2" fmla="*/ 275280 h 3572293"/>
                    <a:gd name="connsiteX3" fmla="*/ 874072 w 2070047"/>
                    <a:gd name="connsiteY3" fmla="*/ 292386 h 3572293"/>
                    <a:gd name="connsiteX4" fmla="*/ 1252026 w 2070047"/>
                    <a:gd name="connsiteY4" fmla="*/ 31116 h 3572293"/>
                    <a:gd name="connsiteX5" fmla="*/ 1297112 w 2070047"/>
                    <a:gd name="connsiteY5" fmla="*/ 0 h 3572293"/>
                    <a:gd name="connsiteX6" fmla="*/ 1335948 w 2070047"/>
                    <a:gd name="connsiteY6" fmla="*/ 38885 h 3572293"/>
                    <a:gd name="connsiteX7" fmla="*/ 1634536 w 2070047"/>
                    <a:gd name="connsiteY7" fmla="*/ 339040 h 3572293"/>
                    <a:gd name="connsiteX8" fmla="*/ 1674988 w 2070047"/>
                    <a:gd name="connsiteY8" fmla="*/ 379492 h 3572293"/>
                    <a:gd name="connsiteX9" fmla="*/ 1640737 w 2070047"/>
                    <a:gd name="connsiteY9" fmla="*/ 424579 h 3572293"/>
                    <a:gd name="connsiteX10" fmla="*/ 1362401 w 2070047"/>
                    <a:gd name="connsiteY10" fmla="*/ 805600 h 3572293"/>
                    <a:gd name="connsiteX11" fmla="*/ 1472844 w 2070047"/>
                    <a:gd name="connsiteY11" fmla="*/ 1023361 h 3572293"/>
                    <a:gd name="connsiteX12" fmla="*/ 1545940 w 2070047"/>
                    <a:gd name="connsiteY12" fmla="*/ 1251987 h 3572293"/>
                    <a:gd name="connsiteX13" fmla="*/ 2012490 w 2070047"/>
                    <a:gd name="connsiteY13" fmla="*/ 1304872 h 3572293"/>
                    <a:gd name="connsiteX14" fmla="*/ 2070048 w 2070047"/>
                    <a:gd name="connsiteY14" fmla="*/ 1311074 h 3572293"/>
                    <a:gd name="connsiteX15" fmla="*/ 2070048 w 2070047"/>
                    <a:gd name="connsiteY15" fmla="*/ 1849152 h 3572293"/>
                    <a:gd name="connsiteX16" fmla="*/ 2014018 w 2070047"/>
                    <a:gd name="connsiteY16" fmla="*/ 1858528 h 3572293"/>
                    <a:gd name="connsiteX17" fmla="*/ 1544334 w 2070047"/>
                    <a:gd name="connsiteY17" fmla="*/ 1933153 h 3572293"/>
                    <a:gd name="connsiteX18" fmla="*/ 1469709 w 2070047"/>
                    <a:gd name="connsiteY18" fmla="*/ 2161779 h 3572293"/>
                    <a:gd name="connsiteX19" fmla="*/ 1359265 w 2070047"/>
                    <a:gd name="connsiteY19" fmla="*/ 2376395 h 3572293"/>
                    <a:gd name="connsiteX20" fmla="*/ 1640708 w 2070047"/>
                    <a:gd name="connsiteY20" fmla="*/ 2762040 h 3572293"/>
                    <a:gd name="connsiteX21" fmla="*/ 1674958 w 2070047"/>
                    <a:gd name="connsiteY21" fmla="*/ 2807126 h 3572293"/>
                    <a:gd name="connsiteX22" fmla="*/ 1634506 w 2070047"/>
                    <a:gd name="connsiteY22" fmla="*/ 2847579 h 3572293"/>
                    <a:gd name="connsiteX23" fmla="*/ 1345265 w 2070047"/>
                    <a:gd name="connsiteY23" fmla="*/ 3138437 h 3572293"/>
                    <a:gd name="connsiteX24" fmla="*/ 1304891 w 2070047"/>
                    <a:gd name="connsiteY24" fmla="*/ 3178811 h 3572293"/>
                    <a:gd name="connsiteX25" fmla="*/ 1259815 w 2070047"/>
                    <a:gd name="connsiteY25" fmla="*/ 3144628 h 3572293"/>
                    <a:gd name="connsiteX26" fmla="*/ 877187 w 2070047"/>
                    <a:gd name="connsiteY26" fmla="*/ 2858444 h 3572293"/>
                    <a:gd name="connsiteX27" fmla="*/ 662610 w 2070047"/>
                    <a:gd name="connsiteY27" fmla="*/ 2967280 h 3572293"/>
                    <a:gd name="connsiteX28" fmla="*/ 433984 w 2070047"/>
                    <a:gd name="connsiteY28" fmla="*/ 3040377 h 3572293"/>
                    <a:gd name="connsiteX29" fmla="*/ 365512 w 2070047"/>
                    <a:gd name="connsiteY29" fmla="*/ 3514735 h 3572293"/>
                    <a:gd name="connsiteX30" fmla="*/ 357713 w 2070047"/>
                    <a:gd name="connsiteY30" fmla="*/ 3572293 h 3572293"/>
                    <a:gd name="connsiteX31" fmla="*/ 0 w 2070047"/>
                    <a:gd name="connsiteY31" fmla="*/ 3572293 h 3572293"/>
                    <a:gd name="connsiteX32" fmla="*/ 0 w 2070047"/>
                    <a:gd name="connsiteY32" fmla="*/ 3507005 h 3572293"/>
                    <a:gd name="connsiteX33" fmla="*/ 29 w 2070047"/>
                    <a:gd name="connsiteY33" fmla="*/ 2569272 h 3572293"/>
                    <a:gd name="connsiteX34" fmla="*/ 29 w 2070047"/>
                    <a:gd name="connsiteY34" fmla="*/ 2502377 h 3572293"/>
                    <a:gd name="connsiteX35" fmla="*/ 66934 w 2070047"/>
                    <a:gd name="connsiteY35" fmla="*/ 2503905 h 3572293"/>
                    <a:gd name="connsiteX36" fmla="*/ 91848 w 2070047"/>
                    <a:gd name="connsiteY36" fmla="*/ 2503905 h 3572293"/>
                    <a:gd name="connsiteX37" fmla="*/ 738802 w 2070047"/>
                    <a:gd name="connsiteY37" fmla="*/ 2236394 h 3572293"/>
                    <a:gd name="connsiteX38" fmla="*/ 1007842 w 2070047"/>
                    <a:gd name="connsiteY38" fmla="*/ 1587911 h 3572293"/>
                    <a:gd name="connsiteX39" fmla="*/ 900534 w 2070047"/>
                    <a:gd name="connsiteY39" fmla="*/ 1158679 h 3572293"/>
                    <a:gd name="connsiteX40" fmla="*/ 603484 w 2070047"/>
                    <a:gd name="connsiteY40" fmla="*/ 828985 h 3572293"/>
                    <a:gd name="connsiteX41" fmla="*/ 558398 w 2070047"/>
                    <a:gd name="connsiteY41" fmla="*/ 799408 h 3572293"/>
                    <a:gd name="connsiteX42" fmla="*/ 578600 w 2070047"/>
                    <a:gd name="connsiteY42" fmla="*/ 749658 h 3572293"/>
                    <a:gd name="connsiteX43" fmla="*/ 640831 w 2070047"/>
                    <a:gd name="connsiteY43" fmla="*/ 545946 h 3572293"/>
                    <a:gd name="connsiteX44" fmla="*/ 661072 w 2070047"/>
                    <a:gd name="connsiteY44" fmla="*/ 332897 h 3572293"/>
                    <a:gd name="connsiteX45" fmla="*/ 661072 w 2070047"/>
                    <a:gd name="connsiteY45" fmla="*/ 295580 h 3572293"/>
                    <a:gd name="connsiteX46" fmla="*/ 657937 w 2070047"/>
                    <a:gd name="connsiteY46" fmla="*/ 194473 h 3572293"/>
                    <a:gd name="connsiteX47" fmla="*/ 839938 w 2070047"/>
                    <a:gd name="connsiteY47" fmla="*/ 424608 h 3572293"/>
                    <a:gd name="connsiteX48" fmla="*/ 790189 w 2070047"/>
                    <a:gd name="connsiteY48" fmla="*/ 396637 h 3572293"/>
                    <a:gd name="connsiteX49" fmla="*/ 768409 w 2070047"/>
                    <a:gd name="connsiteY49" fmla="*/ 570831 h 3572293"/>
                    <a:gd name="connsiteX50" fmla="*/ 718699 w 2070047"/>
                    <a:gd name="connsiteY50" fmla="*/ 751235 h 3572293"/>
                    <a:gd name="connsiteX51" fmla="*/ 1015748 w 2070047"/>
                    <a:gd name="connsiteY51" fmla="*/ 1098035 h 3572293"/>
                    <a:gd name="connsiteX52" fmla="*/ 1138594 w 2070047"/>
                    <a:gd name="connsiteY52" fmla="*/ 1587941 h 3572293"/>
                    <a:gd name="connsiteX53" fmla="*/ 832169 w 2070047"/>
                    <a:gd name="connsiteY53" fmla="*/ 2328223 h 3572293"/>
                    <a:gd name="connsiteX54" fmla="*/ 130831 w 2070047"/>
                    <a:gd name="connsiteY54" fmla="*/ 2634589 h 3572293"/>
                    <a:gd name="connsiteX55" fmla="*/ 130831 w 2070047"/>
                    <a:gd name="connsiteY55" fmla="*/ 3440198 h 3572293"/>
                    <a:gd name="connsiteX56" fmla="*/ 244301 w 2070047"/>
                    <a:gd name="connsiteY56" fmla="*/ 3440198 h 3572293"/>
                    <a:gd name="connsiteX57" fmla="*/ 311235 w 2070047"/>
                    <a:gd name="connsiteY57" fmla="*/ 2978312 h 3572293"/>
                    <a:gd name="connsiteX58" fmla="*/ 317427 w 2070047"/>
                    <a:gd name="connsiteY58" fmla="*/ 2931629 h 3572293"/>
                    <a:gd name="connsiteX59" fmla="*/ 362475 w 2070047"/>
                    <a:gd name="connsiteY59" fmla="*/ 2922292 h 3572293"/>
                    <a:gd name="connsiteX60" fmla="*/ 612880 w 2070047"/>
                    <a:gd name="connsiteY60" fmla="*/ 2846090 h 3572293"/>
                    <a:gd name="connsiteX61" fmla="*/ 843034 w 2070047"/>
                    <a:gd name="connsiteY61" fmla="*/ 2723243 h 3572293"/>
                    <a:gd name="connsiteX62" fmla="*/ 881880 w 2070047"/>
                    <a:gd name="connsiteY62" fmla="*/ 2698329 h 3572293"/>
                    <a:gd name="connsiteX63" fmla="*/ 919237 w 2070047"/>
                    <a:gd name="connsiteY63" fmla="*/ 2726388 h 3572293"/>
                    <a:gd name="connsiteX64" fmla="*/ 1292478 w 2070047"/>
                    <a:gd name="connsiteY64" fmla="*/ 3004725 h 3572293"/>
                    <a:gd name="connsiteX65" fmla="*/ 1502441 w 2070047"/>
                    <a:gd name="connsiteY65" fmla="*/ 2794812 h 3572293"/>
                    <a:gd name="connsiteX66" fmla="*/ 1227122 w 2070047"/>
                    <a:gd name="connsiteY66" fmla="*/ 2416857 h 3572293"/>
                    <a:gd name="connsiteX67" fmla="*/ 1200708 w 2070047"/>
                    <a:gd name="connsiteY67" fmla="*/ 2381147 h 3572293"/>
                    <a:gd name="connsiteX68" fmla="*/ 1225583 w 2070047"/>
                    <a:gd name="connsiteY68" fmla="*/ 2342154 h 3572293"/>
                    <a:gd name="connsiteX69" fmla="*/ 1348469 w 2070047"/>
                    <a:gd name="connsiteY69" fmla="*/ 2112000 h 3572293"/>
                    <a:gd name="connsiteX70" fmla="*/ 1426199 w 2070047"/>
                    <a:gd name="connsiteY70" fmla="*/ 1863201 h 3572293"/>
                    <a:gd name="connsiteX71" fmla="*/ 1434008 w 2070047"/>
                    <a:gd name="connsiteY71" fmla="*/ 1818115 h 3572293"/>
                    <a:gd name="connsiteX72" fmla="*/ 1479084 w 2070047"/>
                    <a:gd name="connsiteY72" fmla="*/ 1811913 h 3572293"/>
                    <a:gd name="connsiteX73" fmla="*/ 1939433 w 2070047"/>
                    <a:gd name="connsiteY73" fmla="*/ 1738817 h 3572293"/>
                    <a:gd name="connsiteX74" fmla="*/ 1939433 w 2070047"/>
                    <a:gd name="connsiteY74" fmla="*/ 1427718 h 3572293"/>
                    <a:gd name="connsiteX75" fmla="*/ 1488382 w 2070047"/>
                    <a:gd name="connsiteY75" fmla="*/ 1376361 h 3572293"/>
                    <a:gd name="connsiteX76" fmla="*/ 1437025 w 2070047"/>
                    <a:gd name="connsiteY76" fmla="*/ 1376361 h 3572293"/>
                    <a:gd name="connsiteX77" fmla="*/ 1427689 w 2070047"/>
                    <a:gd name="connsiteY77" fmla="*/ 1323516 h 3572293"/>
                    <a:gd name="connsiteX78" fmla="*/ 1351496 w 2070047"/>
                    <a:gd name="connsiteY78" fmla="*/ 1073111 h 3572293"/>
                    <a:gd name="connsiteX79" fmla="*/ 1228611 w 2070047"/>
                    <a:gd name="connsiteY79" fmla="*/ 839821 h 3572293"/>
                    <a:gd name="connsiteX80" fmla="*/ 1203775 w 2070047"/>
                    <a:gd name="connsiteY80" fmla="*/ 802504 h 3572293"/>
                    <a:gd name="connsiteX81" fmla="*/ 1230178 w 2070047"/>
                    <a:gd name="connsiteY81" fmla="*/ 765196 h 3572293"/>
                    <a:gd name="connsiteX82" fmla="*/ 1502353 w 2070047"/>
                    <a:gd name="connsiteY82" fmla="*/ 391945 h 3572293"/>
                    <a:gd name="connsiteX83" fmla="*/ 1281535 w 2070047"/>
                    <a:gd name="connsiteY83" fmla="*/ 169559 h 3572293"/>
                    <a:gd name="connsiteX84" fmla="*/ 912956 w 2070047"/>
                    <a:gd name="connsiteY84" fmla="*/ 424628 h 3572293"/>
                    <a:gd name="connsiteX85" fmla="*/ 877177 w 2070047"/>
                    <a:gd name="connsiteY85" fmla="*/ 449542 h 357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070047" h="3572293">
                      <a:moveTo>
                        <a:pt x="751225" y="233299"/>
                      </a:moveTo>
                      <a:cubicBezTo>
                        <a:pt x="783908" y="247309"/>
                        <a:pt x="813457" y="261270"/>
                        <a:pt x="839899" y="273752"/>
                      </a:cubicBezTo>
                      <a:lnTo>
                        <a:pt x="839899" y="275280"/>
                      </a:lnTo>
                      <a:cubicBezTo>
                        <a:pt x="852332" y="279953"/>
                        <a:pt x="863207" y="286155"/>
                        <a:pt x="874072" y="292386"/>
                      </a:cubicBezTo>
                      <a:lnTo>
                        <a:pt x="1252026" y="31116"/>
                      </a:lnTo>
                      <a:lnTo>
                        <a:pt x="1297112" y="0"/>
                      </a:lnTo>
                      <a:lnTo>
                        <a:pt x="1335948" y="38885"/>
                      </a:lnTo>
                      <a:lnTo>
                        <a:pt x="1634536" y="339040"/>
                      </a:lnTo>
                      <a:lnTo>
                        <a:pt x="1674988" y="379492"/>
                      </a:lnTo>
                      <a:lnTo>
                        <a:pt x="1640737" y="424579"/>
                      </a:lnTo>
                      <a:lnTo>
                        <a:pt x="1362401" y="805600"/>
                      </a:lnTo>
                      <a:cubicBezTo>
                        <a:pt x="1404381" y="875590"/>
                        <a:pt x="1441699" y="948687"/>
                        <a:pt x="1472844" y="1023361"/>
                      </a:cubicBezTo>
                      <a:cubicBezTo>
                        <a:pt x="1502353" y="1096457"/>
                        <a:pt x="1527267" y="1172650"/>
                        <a:pt x="1545940" y="1251987"/>
                      </a:cubicBezTo>
                      <a:lnTo>
                        <a:pt x="2012490" y="1304872"/>
                      </a:lnTo>
                      <a:lnTo>
                        <a:pt x="2070048" y="1311074"/>
                      </a:lnTo>
                      <a:lnTo>
                        <a:pt x="2070048" y="1849152"/>
                      </a:lnTo>
                      <a:lnTo>
                        <a:pt x="2014018" y="1858528"/>
                      </a:lnTo>
                      <a:lnTo>
                        <a:pt x="1544334" y="1933153"/>
                      </a:lnTo>
                      <a:cubicBezTo>
                        <a:pt x="1525621" y="2012451"/>
                        <a:pt x="1500785" y="2088682"/>
                        <a:pt x="1469709" y="2161779"/>
                      </a:cubicBezTo>
                      <a:cubicBezTo>
                        <a:pt x="1438593" y="2236404"/>
                        <a:pt x="1401246" y="2309461"/>
                        <a:pt x="1359265" y="2376395"/>
                      </a:cubicBezTo>
                      <a:lnTo>
                        <a:pt x="1640708" y="2762040"/>
                      </a:lnTo>
                      <a:lnTo>
                        <a:pt x="1674958" y="2807126"/>
                      </a:lnTo>
                      <a:lnTo>
                        <a:pt x="1634506" y="2847579"/>
                      </a:lnTo>
                      <a:lnTo>
                        <a:pt x="1345265" y="3138437"/>
                      </a:lnTo>
                      <a:lnTo>
                        <a:pt x="1304891" y="3178811"/>
                      </a:lnTo>
                      <a:lnTo>
                        <a:pt x="1259815" y="3144628"/>
                      </a:lnTo>
                      <a:lnTo>
                        <a:pt x="877187" y="2858444"/>
                      </a:lnTo>
                      <a:cubicBezTo>
                        <a:pt x="808754" y="2900474"/>
                        <a:pt x="737235" y="2936175"/>
                        <a:pt x="662610" y="2967280"/>
                      </a:cubicBezTo>
                      <a:cubicBezTo>
                        <a:pt x="589475" y="2998318"/>
                        <a:pt x="513282" y="3021704"/>
                        <a:pt x="433984" y="3040377"/>
                      </a:cubicBezTo>
                      <a:lnTo>
                        <a:pt x="365512" y="3514735"/>
                      </a:lnTo>
                      <a:lnTo>
                        <a:pt x="357713" y="3572293"/>
                      </a:lnTo>
                      <a:lnTo>
                        <a:pt x="0" y="3572293"/>
                      </a:lnTo>
                      <a:lnTo>
                        <a:pt x="0" y="3507005"/>
                      </a:lnTo>
                      <a:lnTo>
                        <a:pt x="29" y="2569272"/>
                      </a:lnTo>
                      <a:lnTo>
                        <a:pt x="29" y="2502377"/>
                      </a:lnTo>
                      <a:lnTo>
                        <a:pt x="66934" y="2503905"/>
                      </a:lnTo>
                      <a:lnTo>
                        <a:pt x="91848" y="2503905"/>
                      </a:lnTo>
                      <a:cubicBezTo>
                        <a:pt x="345310" y="2503905"/>
                        <a:pt x="573936" y="2401260"/>
                        <a:pt x="738802" y="2236394"/>
                      </a:cubicBezTo>
                      <a:cubicBezTo>
                        <a:pt x="905197" y="2069999"/>
                        <a:pt x="1007842" y="1841373"/>
                        <a:pt x="1007842" y="1587911"/>
                      </a:cubicBezTo>
                      <a:cubicBezTo>
                        <a:pt x="1007842" y="1432382"/>
                        <a:pt x="968957" y="1286228"/>
                        <a:pt x="900534" y="1158679"/>
                      </a:cubicBezTo>
                      <a:cubicBezTo>
                        <a:pt x="828926" y="1026496"/>
                        <a:pt x="726331" y="912947"/>
                        <a:pt x="603484" y="828985"/>
                      </a:cubicBezTo>
                      <a:lnTo>
                        <a:pt x="558398" y="799408"/>
                      </a:lnTo>
                      <a:lnTo>
                        <a:pt x="578600" y="749658"/>
                      </a:lnTo>
                      <a:cubicBezTo>
                        <a:pt x="606659" y="685898"/>
                        <a:pt x="626821" y="617475"/>
                        <a:pt x="640831" y="545946"/>
                      </a:cubicBezTo>
                      <a:cubicBezTo>
                        <a:pt x="653273" y="477513"/>
                        <a:pt x="661072" y="405994"/>
                        <a:pt x="661072" y="332897"/>
                      </a:cubicBezTo>
                      <a:lnTo>
                        <a:pt x="661072" y="295580"/>
                      </a:lnTo>
                      <a:lnTo>
                        <a:pt x="657937" y="194473"/>
                      </a:lnTo>
                      <a:close/>
                      <a:moveTo>
                        <a:pt x="839938" y="424608"/>
                      </a:moveTo>
                      <a:cubicBezTo>
                        <a:pt x="825889" y="415272"/>
                        <a:pt x="808823" y="405974"/>
                        <a:pt x="790189" y="396637"/>
                      </a:cubicBezTo>
                      <a:cubicBezTo>
                        <a:pt x="787044" y="455724"/>
                        <a:pt x="780842" y="513272"/>
                        <a:pt x="768409" y="570831"/>
                      </a:cubicBezTo>
                      <a:cubicBezTo>
                        <a:pt x="757535" y="633062"/>
                        <a:pt x="740429" y="692158"/>
                        <a:pt x="718699" y="751235"/>
                      </a:cubicBezTo>
                      <a:cubicBezTo>
                        <a:pt x="841545" y="842976"/>
                        <a:pt x="944151" y="961198"/>
                        <a:pt x="1015748" y="1098035"/>
                      </a:cubicBezTo>
                      <a:cubicBezTo>
                        <a:pt x="1093469" y="1244276"/>
                        <a:pt x="1138594" y="1412190"/>
                        <a:pt x="1138594" y="1587941"/>
                      </a:cubicBezTo>
                      <a:cubicBezTo>
                        <a:pt x="1138594" y="1877172"/>
                        <a:pt x="1021950" y="2140020"/>
                        <a:pt x="832169" y="2328223"/>
                      </a:cubicBezTo>
                      <a:cubicBezTo>
                        <a:pt x="650236" y="2508627"/>
                        <a:pt x="404504" y="2623704"/>
                        <a:pt x="130831" y="2634589"/>
                      </a:cubicBezTo>
                      <a:lnTo>
                        <a:pt x="130831" y="3440198"/>
                      </a:lnTo>
                      <a:lnTo>
                        <a:pt x="244301" y="3440198"/>
                      </a:lnTo>
                      <a:lnTo>
                        <a:pt x="311235" y="2978312"/>
                      </a:lnTo>
                      <a:lnTo>
                        <a:pt x="317427" y="2931629"/>
                      </a:lnTo>
                      <a:lnTo>
                        <a:pt x="362475" y="2922292"/>
                      </a:lnTo>
                      <a:cubicBezTo>
                        <a:pt x="449620" y="2905186"/>
                        <a:pt x="532014" y="2880272"/>
                        <a:pt x="612880" y="2846090"/>
                      </a:cubicBezTo>
                      <a:cubicBezTo>
                        <a:pt x="693745" y="2813416"/>
                        <a:pt x="771505" y="2771426"/>
                        <a:pt x="843034" y="2723243"/>
                      </a:cubicBezTo>
                      <a:lnTo>
                        <a:pt x="881880" y="2698329"/>
                      </a:lnTo>
                      <a:lnTo>
                        <a:pt x="919237" y="2726388"/>
                      </a:lnTo>
                      <a:lnTo>
                        <a:pt x="1292478" y="3004725"/>
                      </a:lnTo>
                      <a:lnTo>
                        <a:pt x="1502441" y="2794812"/>
                      </a:lnTo>
                      <a:lnTo>
                        <a:pt x="1227122" y="2416857"/>
                      </a:lnTo>
                      <a:lnTo>
                        <a:pt x="1200708" y="2381147"/>
                      </a:lnTo>
                      <a:lnTo>
                        <a:pt x="1225583" y="2342154"/>
                      </a:lnTo>
                      <a:cubicBezTo>
                        <a:pt x="1273805" y="2270625"/>
                        <a:pt x="1315825" y="2192826"/>
                        <a:pt x="1348469" y="2112000"/>
                      </a:cubicBezTo>
                      <a:cubicBezTo>
                        <a:pt x="1382651" y="2032702"/>
                        <a:pt x="1407526" y="1948662"/>
                        <a:pt x="1426199" y="1863201"/>
                      </a:cubicBezTo>
                      <a:lnTo>
                        <a:pt x="1434008" y="1818115"/>
                      </a:lnTo>
                      <a:lnTo>
                        <a:pt x="1479084" y="1811913"/>
                      </a:lnTo>
                      <a:lnTo>
                        <a:pt x="1939433" y="1738817"/>
                      </a:lnTo>
                      <a:lnTo>
                        <a:pt x="1939433" y="1427718"/>
                      </a:lnTo>
                      <a:lnTo>
                        <a:pt x="1488382" y="1376361"/>
                      </a:lnTo>
                      <a:lnTo>
                        <a:pt x="1437025" y="1376361"/>
                      </a:lnTo>
                      <a:lnTo>
                        <a:pt x="1427689" y="1323516"/>
                      </a:lnTo>
                      <a:cubicBezTo>
                        <a:pt x="1410504" y="1236449"/>
                        <a:pt x="1384140" y="1152448"/>
                        <a:pt x="1351496" y="1073111"/>
                      </a:cubicBezTo>
                      <a:cubicBezTo>
                        <a:pt x="1318813" y="992245"/>
                        <a:pt x="1276832" y="914485"/>
                        <a:pt x="1228611" y="839821"/>
                      </a:cubicBezTo>
                      <a:lnTo>
                        <a:pt x="1203775" y="802504"/>
                      </a:lnTo>
                      <a:lnTo>
                        <a:pt x="1230178" y="765196"/>
                      </a:lnTo>
                      <a:lnTo>
                        <a:pt x="1502353" y="391945"/>
                      </a:lnTo>
                      <a:lnTo>
                        <a:pt x="1281535" y="169559"/>
                      </a:lnTo>
                      <a:lnTo>
                        <a:pt x="912956" y="424628"/>
                      </a:lnTo>
                      <a:lnTo>
                        <a:pt x="877177" y="449542"/>
                      </a:lnTo>
                      <a:close/>
                    </a:path>
                  </a:pathLst>
                </a:custGeom>
                <a:grpFill/>
                <a:ln w="9797" cap="flat">
                  <a:solidFill>
                    <a:schemeClr val="accent1"/>
                  </a:solidFill>
                  <a:prstDash val="solid"/>
                  <a:miter/>
                </a:ln>
              </p:spPr>
              <p:txBody>
                <a:bodyPr rtlCol="0" anchor="ctr"/>
                <a:lstStyle/>
                <a:p>
                  <a:endParaRPr lang="de-DE"/>
                </a:p>
              </p:txBody>
            </p:sp>
            <p:sp>
              <p:nvSpPr>
                <p:cNvPr id="54" name="Freeform: Shape 86">
                  <a:extLst>
                    <a:ext uri="{FF2B5EF4-FFF2-40B4-BE49-F238E27FC236}">
                      <a16:creationId xmlns:a16="http://schemas.microsoft.com/office/drawing/2014/main" id="{ED33CF40-DC91-B7A2-D9FE-16064CEE65AC}"/>
                    </a:ext>
                  </a:extLst>
                </p:cNvPr>
                <p:cNvSpPr/>
                <p:nvPr/>
              </p:nvSpPr>
              <p:spPr>
                <a:xfrm>
                  <a:off x="4738390" y="441096"/>
                  <a:ext cx="2450931" cy="3261165"/>
                </a:xfrm>
                <a:custGeom>
                  <a:avLst/>
                  <a:gdLst>
                    <a:gd name="connsiteX0" fmla="*/ 1225446 w 2450931"/>
                    <a:gd name="connsiteY0" fmla="*/ 0 h 3261165"/>
                    <a:gd name="connsiteX1" fmla="*/ 2093219 w 2450931"/>
                    <a:gd name="connsiteY1" fmla="*/ 359242 h 3261165"/>
                    <a:gd name="connsiteX2" fmla="*/ 2450932 w 2450931"/>
                    <a:gd name="connsiteY2" fmla="*/ 1225485 h 3261165"/>
                    <a:gd name="connsiteX3" fmla="*/ 2377835 w 2450931"/>
                    <a:gd name="connsiteY3" fmla="*/ 1645342 h 3261165"/>
                    <a:gd name="connsiteX4" fmla="*/ 2167882 w 2450931"/>
                    <a:gd name="connsiteY4" fmla="*/ 2009257 h 3261165"/>
                    <a:gd name="connsiteX5" fmla="*/ 2094786 w 2450931"/>
                    <a:gd name="connsiteY5" fmla="*/ 2132103 h 3261165"/>
                    <a:gd name="connsiteX6" fmla="*/ 1715304 w 2450931"/>
                    <a:gd name="connsiteY6" fmla="*/ 3195877 h 3261165"/>
                    <a:gd name="connsiteX7" fmla="*/ 1715304 w 2450931"/>
                    <a:gd name="connsiteY7" fmla="*/ 3261165 h 3261165"/>
                    <a:gd name="connsiteX8" fmla="*/ 735589 w 2450931"/>
                    <a:gd name="connsiteY8" fmla="*/ 3261165 h 3261165"/>
                    <a:gd name="connsiteX9" fmla="*/ 735589 w 2450931"/>
                    <a:gd name="connsiteY9" fmla="*/ 3195877 h 3261165"/>
                    <a:gd name="connsiteX10" fmla="*/ 357674 w 2450931"/>
                    <a:gd name="connsiteY10" fmla="*/ 2132103 h 3261165"/>
                    <a:gd name="connsiteX11" fmla="*/ 284578 w 2450931"/>
                    <a:gd name="connsiteY11" fmla="*/ 2009257 h 3261165"/>
                    <a:gd name="connsiteX12" fmla="*/ 74625 w 2450931"/>
                    <a:gd name="connsiteY12" fmla="*/ 1645342 h 3261165"/>
                    <a:gd name="connsiteX13" fmla="*/ 0 w 2450931"/>
                    <a:gd name="connsiteY13" fmla="*/ 1225485 h 3261165"/>
                    <a:gd name="connsiteX14" fmla="*/ 359242 w 2450931"/>
                    <a:gd name="connsiteY14" fmla="*/ 359242 h 3261165"/>
                    <a:gd name="connsiteX15" fmla="*/ 1225486 w 2450931"/>
                    <a:gd name="connsiteY15" fmla="*/ 0 h 3261165"/>
                    <a:gd name="connsiteX16" fmla="*/ 1999920 w 2450931"/>
                    <a:gd name="connsiteY16" fmla="*/ 452510 h 3261165"/>
                    <a:gd name="connsiteX17" fmla="*/ 1225446 w 2450931"/>
                    <a:gd name="connsiteY17" fmla="*/ 132154 h 3261165"/>
                    <a:gd name="connsiteX18" fmla="*/ 452471 w 2450931"/>
                    <a:gd name="connsiteY18" fmla="*/ 450982 h 3261165"/>
                    <a:gd name="connsiteX19" fmla="*/ 452471 w 2450931"/>
                    <a:gd name="connsiteY19" fmla="*/ 452513 h 3261165"/>
                    <a:gd name="connsiteX20" fmla="*/ 132114 w 2450931"/>
                    <a:gd name="connsiteY20" fmla="*/ 1225456 h 3261165"/>
                    <a:gd name="connsiteX21" fmla="*/ 197403 w 2450931"/>
                    <a:gd name="connsiteY21" fmla="*/ 1600275 h 3261165"/>
                    <a:gd name="connsiteX22" fmla="*/ 388672 w 2450931"/>
                    <a:gd name="connsiteY22" fmla="*/ 1929969 h 3261165"/>
                    <a:gd name="connsiteX23" fmla="*/ 394952 w 2450931"/>
                    <a:gd name="connsiteY23" fmla="*/ 1939305 h 3261165"/>
                    <a:gd name="connsiteX24" fmla="*/ 469616 w 2450931"/>
                    <a:gd name="connsiteY24" fmla="*/ 2063719 h 3261165"/>
                    <a:gd name="connsiteX25" fmla="*/ 866205 w 2450931"/>
                    <a:gd name="connsiteY25" fmla="*/ 3130530 h 3261165"/>
                    <a:gd name="connsiteX26" fmla="*/ 1586216 w 2450931"/>
                    <a:gd name="connsiteY26" fmla="*/ 3130530 h 3261165"/>
                    <a:gd name="connsiteX27" fmla="*/ 1982805 w 2450931"/>
                    <a:gd name="connsiteY27" fmla="*/ 2063719 h 3261165"/>
                    <a:gd name="connsiteX28" fmla="*/ 2057430 w 2450931"/>
                    <a:gd name="connsiteY28" fmla="*/ 1939305 h 3261165"/>
                    <a:gd name="connsiteX29" fmla="*/ 2063709 w 2450931"/>
                    <a:gd name="connsiteY29" fmla="*/ 1929969 h 3261165"/>
                    <a:gd name="connsiteX30" fmla="*/ 2254979 w 2450931"/>
                    <a:gd name="connsiteY30" fmla="*/ 1600275 h 3261165"/>
                    <a:gd name="connsiteX31" fmla="*/ 2320307 w 2450931"/>
                    <a:gd name="connsiteY31" fmla="*/ 1225456 h 3261165"/>
                    <a:gd name="connsiteX32" fmla="*/ 1999910 w 2450931"/>
                    <a:gd name="connsiteY32" fmla="*/ 452513 h 326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50931" h="3261165">
                      <a:moveTo>
                        <a:pt x="1225446" y="0"/>
                      </a:moveTo>
                      <a:cubicBezTo>
                        <a:pt x="1564516" y="0"/>
                        <a:pt x="1870872" y="136817"/>
                        <a:pt x="2093219" y="359242"/>
                      </a:cubicBezTo>
                      <a:cubicBezTo>
                        <a:pt x="2314036" y="581666"/>
                        <a:pt x="2450932" y="888023"/>
                        <a:pt x="2450932" y="1225485"/>
                      </a:cubicBezTo>
                      <a:cubicBezTo>
                        <a:pt x="2450932" y="1373246"/>
                        <a:pt x="2426018" y="1513198"/>
                        <a:pt x="2377835" y="1645342"/>
                      </a:cubicBezTo>
                      <a:cubicBezTo>
                        <a:pt x="2329614" y="1779093"/>
                        <a:pt x="2258016" y="1901939"/>
                        <a:pt x="2167882" y="2009257"/>
                      </a:cubicBezTo>
                      <a:cubicBezTo>
                        <a:pt x="2144575" y="2049709"/>
                        <a:pt x="2119661" y="2090123"/>
                        <a:pt x="2094786" y="2132103"/>
                      </a:cubicBezTo>
                      <a:cubicBezTo>
                        <a:pt x="1926785" y="2405816"/>
                        <a:pt x="1715304" y="2752654"/>
                        <a:pt x="1715304" y="3195877"/>
                      </a:cubicBezTo>
                      <a:lnTo>
                        <a:pt x="1715304" y="3261165"/>
                      </a:lnTo>
                      <a:lnTo>
                        <a:pt x="735589" y="3261165"/>
                      </a:lnTo>
                      <a:lnTo>
                        <a:pt x="735589" y="3195877"/>
                      </a:lnTo>
                      <a:cubicBezTo>
                        <a:pt x="735589" y="2752674"/>
                        <a:pt x="525676" y="2405904"/>
                        <a:pt x="357674" y="2132103"/>
                      </a:cubicBezTo>
                      <a:cubicBezTo>
                        <a:pt x="332760" y="2090123"/>
                        <a:pt x="307924" y="2051238"/>
                        <a:pt x="284578" y="2009257"/>
                      </a:cubicBezTo>
                      <a:cubicBezTo>
                        <a:pt x="194336" y="1901949"/>
                        <a:pt x="122846" y="1779102"/>
                        <a:pt x="74625" y="1645342"/>
                      </a:cubicBezTo>
                      <a:cubicBezTo>
                        <a:pt x="26403" y="1514727"/>
                        <a:pt x="0" y="1373207"/>
                        <a:pt x="0" y="1225485"/>
                      </a:cubicBezTo>
                      <a:cubicBezTo>
                        <a:pt x="0" y="888023"/>
                        <a:pt x="138385" y="581666"/>
                        <a:pt x="359242" y="359242"/>
                      </a:cubicBezTo>
                      <a:cubicBezTo>
                        <a:pt x="581627" y="136856"/>
                        <a:pt x="887984" y="0"/>
                        <a:pt x="1225486" y="0"/>
                      </a:cubicBezTo>
                      <a:close/>
                      <a:moveTo>
                        <a:pt x="1999920" y="452510"/>
                      </a:moveTo>
                      <a:cubicBezTo>
                        <a:pt x="1802410" y="253472"/>
                        <a:pt x="1528697" y="132154"/>
                        <a:pt x="1225446" y="132154"/>
                      </a:cubicBezTo>
                      <a:cubicBezTo>
                        <a:pt x="923763" y="132154"/>
                        <a:pt x="650021" y="253472"/>
                        <a:pt x="452471" y="450982"/>
                      </a:cubicBezTo>
                      <a:lnTo>
                        <a:pt x="452471" y="452513"/>
                      </a:lnTo>
                      <a:cubicBezTo>
                        <a:pt x="254961" y="650021"/>
                        <a:pt x="132114" y="923734"/>
                        <a:pt x="132114" y="1225456"/>
                      </a:cubicBezTo>
                      <a:cubicBezTo>
                        <a:pt x="132114" y="1357639"/>
                        <a:pt x="155422" y="1483660"/>
                        <a:pt x="197403" y="1600275"/>
                      </a:cubicBezTo>
                      <a:cubicBezTo>
                        <a:pt x="240951" y="1721593"/>
                        <a:pt x="306239" y="1833565"/>
                        <a:pt x="388672" y="1929969"/>
                      </a:cubicBezTo>
                      <a:lnTo>
                        <a:pt x="394952" y="1939305"/>
                      </a:lnTo>
                      <a:cubicBezTo>
                        <a:pt x="416722" y="1975094"/>
                        <a:pt x="443174" y="2018643"/>
                        <a:pt x="469616" y="2063719"/>
                      </a:cubicBezTo>
                      <a:cubicBezTo>
                        <a:pt x="637618" y="2339038"/>
                        <a:pt x="847531" y="2682703"/>
                        <a:pt x="866205" y="3130530"/>
                      </a:cubicBezTo>
                      <a:lnTo>
                        <a:pt x="1586216" y="3130530"/>
                      </a:lnTo>
                      <a:cubicBezTo>
                        <a:pt x="1604850" y="2682693"/>
                        <a:pt x="1814843" y="2338950"/>
                        <a:pt x="1982805" y="2063719"/>
                      </a:cubicBezTo>
                      <a:cubicBezTo>
                        <a:pt x="2009208" y="2018643"/>
                        <a:pt x="2035690" y="1976662"/>
                        <a:pt x="2057430" y="1939305"/>
                      </a:cubicBezTo>
                      <a:lnTo>
                        <a:pt x="2063709" y="1929969"/>
                      </a:lnTo>
                      <a:cubicBezTo>
                        <a:pt x="2146182" y="1833565"/>
                        <a:pt x="2209942" y="1721583"/>
                        <a:pt x="2254979" y="1600275"/>
                      </a:cubicBezTo>
                      <a:cubicBezTo>
                        <a:pt x="2296999" y="1483630"/>
                        <a:pt x="2320307" y="1357678"/>
                        <a:pt x="2320307" y="1225456"/>
                      </a:cubicBezTo>
                      <a:cubicBezTo>
                        <a:pt x="2320307" y="923773"/>
                        <a:pt x="2197421" y="650031"/>
                        <a:pt x="1999910" y="452513"/>
                      </a:cubicBezTo>
                      <a:close/>
                    </a:path>
                  </a:pathLst>
                </a:custGeom>
                <a:grpFill/>
                <a:ln w="9797" cap="flat">
                  <a:solidFill>
                    <a:schemeClr val="accent1"/>
                  </a:solidFill>
                  <a:prstDash val="solid"/>
                  <a:miter/>
                </a:ln>
              </p:spPr>
              <p:txBody>
                <a:bodyPr rtlCol="0" anchor="ctr"/>
                <a:lstStyle/>
                <a:p>
                  <a:endParaRPr lang="de-DE"/>
                </a:p>
              </p:txBody>
            </p:sp>
            <p:sp>
              <p:nvSpPr>
                <p:cNvPr id="55" name="Freeform: Shape 87">
                  <a:extLst>
                    <a:ext uri="{FF2B5EF4-FFF2-40B4-BE49-F238E27FC236}">
                      <a16:creationId xmlns:a16="http://schemas.microsoft.com/office/drawing/2014/main" id="{E9BF05F0-2B9A-ABF0-68EA-99B068855598}"/>
                    </a:ext>
                  </a:extLst>
                </p:cNvPr>
                <p:cNvSpPr/>
                <p:nvPr/>
              </p:nvSpPr>
              <p:spPr>
                <a:xfrm>
                  <a:off x="5413266" y="3806542"/>
                  <a:ext cx="1104206" cy="385762"/>
                </a:xfrm>
                <a:custGeom>
                  <a:avLst/>
                  <a:gdLst>
                    <a:gd name="connsiteX0" fmla="*/ 66885 w 1104206"/>
                    <a:gd name="connsiteY0" fmla="*/ 39 h 385762"/>
                    <a:gd name="connsiteX1" fmla="*/ 1104207 w 1104206"/>
                    <a:gd name="connsiteY1" fmla="*/ 39 h 385762"/>
                    <a:gd name="connsiteX2" fmla="*/ 1104207 w 1104206"/>
                    <a:gd name="connsiteY2" fmla="*/ 385763 h 385762"/>
                    <a:gd name="connsiteX3" fmla="*/ 1038918 w 1104206"/>
                    <a:gd name="connsiteY3" fmla="*/ 385763 h 385762"/>
                    <a:gd name="connsiteX4" fmla="*/ 66934 w 1104206"/>
                    <a:gd name="connsiteY4" fmla="*/ 385723 h 385762"/>
                    <a:gd name="connsiteX5" fmla="*/ 0 w 1104206"/>
                    <a:gd name="connsiteY5" fmla="*/ 385723 h 385762"/>
                    <a:gd name="connsiteX6" fmla="*/ 0 w 1104206"/>
                    <a:gd name="connsiteY6" fmla="*/ 0 h 385762"/>
                    <a:gd name="connsiteX7" fmla="*/ 973582 w 1104206"/>
                    <a:gd name="connsiteY7" fmla="*/ 130655 h 385762"/>
                    <a:gd name="connsiteX8" fmla="*/ 132213 w 1104206"/>
                    <a:gd name="connsiteY8" fmla="*/ 130655 h 385762"/>
                    <a:gd name="connsiteX9" fmla="*/ 132213 w 1104206"/>
                    <a:gd name="connsiteY9" fmla="*/ 253540 h 385762"/>
                    <a:gd name="connsiteX10" fmla="*/ 973542 w 1104206"/>
                    <a:gd name="connsiteY10" fmla="*/ 253540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4206" h="385762">
                      <a:moveTo>
                        <a:pt x="66885" y="39"/>
                      </a:moveTo>
                      <a:lnTo>
                        <a:pt x="1104207" y="39"/>
                      </a:lnTo>
                      <a:lnTo>
                        <a:pt x="1104207" y="385763"/>
                      </a:lnTo>
                      <a:lnTo>
                        <a:pt x="1038918" y="385763"/>
                      </a:lnTo>
                      <a:lnTo>
                        <a:pt x="66934" y="385723"/>
                      </a:lnTo>
                      <a:lnTo>
                        <a:pt x="0" y="385723"/>
                      </a:lnTo>
                      <a:lnTo>
                        <a:pt x="0" y="0"/>
                      </a:lnTo>
                      <a:close/>
                      <a:moveTo>
                        <a:pt x="973582" y="130655"/>
                      </a:moveTo>
                      <a:lnTo>
                        <a:pt x="132213" y="130655"/>
                      </a:lnTo>
                      <a:lnTo>
                        <a:pt x="132213" y="253540"/>
                      </a:lnTo>
                      <a:lnTo>
                        <a:pt x="973542" y="253540"/>
                      </a:lnTo>
                      <a:close/>
                    </a:path>
                  </a:pathLst>
                </a:custGeom>
                <a:grpFill/>
                <a:ln w="9797" cap="flat">
                  <a:solidFill>
                    <a:schemeClr val="accent1"/>
                  </a:solidFill>
                  <a:prstDash val="solid"/>
                  <a:miter/>
                </a:ln>
              </p:spPr>
              <p:txBody>
                <a:bodyPr rtlCol="0" anchor="ctr"/>
                <a:lstStyle/>
                <a:p>
                  <a:endParaRPr lang="de-DE"/>
                </a:p>
              </p:txBody>
            </p:sp>
            <p:sp>
              <p:nvSpPr>
                <p:cNvPr id="56" name="Freeform: Shape 88">
                  <a:extLst>
                    <a:ext uri="{FF2B5EF4-FFF2-40B4-BE49-F238E27FC236}">
                      <a16:creationId xmlns:a16="http://schemas.microsoft.com/office/drawing/2014/main" id="{23B110D1-49FD-8229-06D8-A8637D2FDA9A}"/>
                    </a:ext>
                  </a:extLst>
                </p:cNvPr>
                <p:cNvSpPr/>
                <p:nvPr/>
              </p:nvSpPr>
              <p:spPr>
                <a:xfrm>
                  <a:off x="5413227" y="4285466"/>
                  <a:ext cx="1104245" cy="800955"/>
                </a:xfrm>
                <a:custGeom>
                  <a:avLst/>
                  <a:gdLst>
                    <a:gd name="connsiteX0" fmla="*/ 66925 w 1104245"/>
                    <a:gd name="connsiteY0" fmla="*/ 0 h 800955"/>
                    <a:gd name="connsiteX1" fmla="*/ 1104246 w 1104245"/>
                    <a:gd name="connsiteY1" fmla="*/ 0 h 800955"/>
                    <a:gd name="connsiteX2" fmla="*/ 1104246 w 1104245"/>
                    <a:gd name="connsiteY2" fmla="*/ 477454 h 800955"/>
                    <a:gd name="connsiteX3" fmla="*/ 1009370 w 1104245"/>
                    <a:gd name="connsiteY3" fmla="*/ 706080 h 800955"/>
                    <a:gd name="connsiteX4" fmla="*/ 780744 w 1104245"/>
                    <a:gd name="connsiteY4" fmla="*/ 800956 h 800955"/>
                    <a:gd name="connsiteX5" fmla="*/ 323492 w 1104245"/>
                    <a:gd name="connsiteY5" fmla="*/ 800956 h 800955"/>
                    <a:gd name="connsiteX6" fmla="*/ 94866 w 1104245"/>
                    <a:gd name="connsiteY6" fmla="*/ 706080 h 800955"/>
                    <a:gd name="connsiteX7" fmla="*/ 0 w 1104245"/>
                    <a:gd name="connsiteY7" fmla="*/ 477454 h 800955"/>
                    <a:gd name="connsiteX8" fmla="*/ 0 w 1104245"/>
                    <a:gd name="connsiteY8" fmla="*/ 0 h 800955"/>
                    <a:gd name="connsiteX9" fmla="*/ 973621 w 1104245"/>
                    <a:gd name="connsiteY9" fmla="*/ 130694 h 800955"/>
                    <a:gd name="connsiteX10" fmla="*/ 132252 w 1104245"/>
                    <a:gd name="connsiteY10" fmla="*/ 130694 h 800955"/>
                    <a:gd name="connsiteX11" fmla="*/ 132252 w 1104245"/>
                    <a:gd name="connsiteY11" fmla="*/ 477493 h 800955"/>
                    <a:gd name="connsiteX12" fmla="*/ 188282 w 1104245"/>
                    <a:gd name="connsiteY12" fmla="*/ 612782 h 800955"/>
                    <a:gd name="connsiteX13" fmla="*/ 323570 w 1104245"/>
                    <a:gd name="connsiteY13" fmla="*/ 670340 h 800955"/>
                    <a:gd name="connsiteX14" fmla="*/ 780823 w 1104245"/>
                    <a:gd name="connsiteY14" fmla="*/ 670340 h 800955"/>
                    <a:gd name="connsiteX15" fmla="*/ 916111 w 1104245"/>
                    <a:gd name="connsiteY15" fmla="*/ 614310 h 800955"/>
                    <a:gd name="connsiteX16" fmla="*/ 917640 w 1104245"/>
                    <a:gd name="connsiteY16" fmla="*/ 612782 h 800955"/>
                    <a:gd name="connsiteX17" fmla="*/ 973669 w 1104245"/>
                    <a:gd name="connsiteY17" fmla="*/ 477493 h 800955"/>
                    <a:gd name="connsiteX18" fmla="*/ 973669 w 1104245"/>
                    <a:gd name="connsiteY18" fmla="*/ 130694 h 80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4245" h="800955">
                      <a:moveTo>
                        <a:pt x="66925" y="0"/>
                      </a:moveTo>
                      <a:lnTo>
                        <a:pt x="1104246" y="0"/>
                      </a:lnTo>
                      <a:lnTo>
                        <a:pt x="1104246" y="477454"/>
                      </a:lnTo>
                      <a:cubicBezTo>
                        <a:pt x="1104246" y="566049"/>
                        <a:pt x="1068535" y="646994"/>
                        <a:pt x="1009370" y="706080"/>
                      </a:cubicBezTo>
                      <a:cubicBezTo>
                        <a:pt x="950284" y="765167"/>
                        <a:pt x="869340" y="800956"/>
                        <a:pt x="780744" y="800956"/>
                      </a:cubicBezTo>
                      <a:lnTo>
                        <a:pt x="323492" y="800956"/>
                      </a:lnTo>
                      <a:cubicBezTo>
                        <a:pt x="234828" y="800956"/>
                        <a:pt x="153953" y="765245"/>
                        <a:pt x="94866" y="706080"/>
                      </a:cubicBezTo>
                      <a:cubicBezTo>
                        <a:pt x="37308" y="646994"/>
                        <a:pt x="0" y="567656"/>
                        <a:pt x="0" y="477454"/>
                      </a:cubicBezTo>
                      <a:lnTo>
                        <a:pt x="0" y="0"/>
                      </a:lnTo>
                      <a:close/>
                      <a:moveTo>
                        <a:pt x="973621" y="130694"/>
                      </a:moveTo>
                      <a:lnTo>
                        <a:pt x="132252" y="130694"/>
                      </a:lnTo>
                      <a:lnTo>
                        <a:pt x="132252" y="477493"/>
                      </a:lnTo>
                      <a:cubicBezTo>
                        <a:pt x="132252" y="530378"/>
                        <a:pt x="153992" y="578560"/>
                        <a:pt x="188282" y="612782"/>
                      </a:cubicBezTo>
                      <a:cubicBezTo>
                        <a:pt x="222454" y="648561"/>
                        <a:pt x="270676" y="670340"/>
                        <a:pt x="323570" y="670340"/>
                      </a:cubicBezTo>
                      <a:lnTo>
                        <a:pt x="780823" y="670340"/>
                      </a:lnTo>
                      <a:cubicBezTo>
                        <a:pt x="833708" y="670340"/>
                        <a:pt x="881929" y="648600"/>
                        <a:pt x="916111" y="614310"/>
                      </a:cubicBezTo>
                      <a:lnTo>
                        <a:pt x="917640" y="612782"/>
                      </a:lnTo>
                      <a:cubicBezTo>
                        <a:pt x="951890" y="578531"/>
                        <a:pt x="973669" y="530388"/>
                        <a:pt x="973669" y="477493"/>
                      </a:cubicBezTo>
                      <a:lnTo>
                        <a:pt x="973669" y="130694"/>
                      </a:lnTo>
                      <a:close/>
                    </a:path>
                  </a:pathLst>
                </a:custGeom>
                <a:grpFill/>
                <a:ln w="9797" cap="flat">
                  <a:solidFill>
                    <a:schemeClr val="accent1"/>
                  </a:solidFill>
                  <a:prstDash val="solid"/>
                  <a:miter/>
                </a:ln>
              </p:spPr>
              <p:txBody>
                <a:bodyPr rtlCol="0" anchor="ctr"/>
                <a:lstStyle/>
                <a:p>
                  <a:endParaRPr lang="de-DE"/>
                </a:p>
              </p:txBody>
            </p:sp>
            <p:sp>
              <p:nvSpPr>
                <p:cNvPr id="57" name="Freeform: Shape 89">
                  <a:extLst>
                    <a:ext uri="{FF2B5EF4-FFF2-40B4-BE49-F238E27FC236}">
                      <a16:creationId xmlns:a16="http://schemas.microsoft.com/office/drawing/2014/main" id="{146A03B4-F777-FAEF-BC86-1EC8BA985096}"/>
                    </a:ext>
                  </a:extLst>
                </p:cNvPr>
                <p:cNvSpPr/>
                <p:nvPr/>
              </p:nvSpPr>
              <p:spPr>
                <a:xfrm>
                  <a:off x="5898489" y="2279305"/>
                  <a:ext cx="130615" cy="1348282"/>
                </a:xfrm>
                <a:custGeom>
                  <a:avLst/>
                  <a:gdLst>
                    <a:gd name="connsiteX0" fmla="*/ 0 w 130615"/>
                    <a:gd name="connsiteY0" fmla="*/ 0 h 1348282"/>
                    <a:gd name="connsiteX1" fmla="*/ 130616 w 130615"/>
                    <a:gd name="connsiteY1" fmla="*/ 0 h 1348282"/>
                    <a:gd name="connsiteX2" fmla="*/ 130616 w 130615"/>
                    <a:gd name="connsiteY2" fmla="*/ 1348283 h 1348282"/>
                    <a:gd name="connsiteX3" fmla="*/ 0 w 130615"/>
                    <a:gd name="connsiteY3" fmla="*/ 1348283 h 1348282"/>
                  </a:gdLst>
                  <a:ahLst/>
                  <a:cxnLst>
                    <a:cxn ang="0">
                      <a:pos x="connsiteX0" y="connsiteY0"/>
                    </a:cxn>
                    <a:cxn ang="0">
                      <a:pos x="connsiteX1" y="connsiteY1"/>
                    </a:cxn>
                    <a:cxn ang="0">
                      <a:pos x="connsiteX2" y="connsiteY2"/>
                    </a:cxn>
                    <a:cxn ang="0">
                      <a:pos x="connsiteX3" y="connsiteY3"/>
                    </a:cxn>
                  </a:cxnLst>
                  <a:rect l="l" t="t" r="r" b="b"/>
                  <a:pathLst>
                    <a:path w="130615" h="1348282">
                      <a:moveTo>
                        <a:pt x="0" y="0"/>
                      </a:moveTo>
                      <a:lnTo>
                        <a:pt x="130616" y="0"/>
                      </a:lnTo>
                      <a:lnTo>
                        <a:pt x="130616" y="1348283"/>
                      </a:lnTo>
                      <a:lnTo>
                        <a:pt x="0" y="1348283"/>
                      </a:lnTo>
                      <a:close/>
                    </a:path>
                  </a:pathLst>
                </a:custGeom>
                <a:grpFill/>
                <a:ln w="9797" cap="flat">
                  <a:solidFill>
                    <a:schemeClr val="accent1"/>
                  </a:solidFill>
                  <a:prstDash val="solid"/>
                  <a:miter/>
                </a:ln>
              </p:spPr>
              <p:txBody>
                <a:bodyPr rtlCol="0" anchor="ctr"/>
                <a:lstStyle/>
                <a:p>
                  <a:endParaRPr lang="de-DE"/>
                </a:p>
              </p:txBody>
            </p:sp>
            <p:sp>
              <p:nvSpPr>
                <p:cNvPr id="58" name="Freeform: Shape 90">
                  <a:extLst>
                    <a:ext uri="{FF2B5EF4-FFF2-40B4-BE49-F238E27FC236}">
                      <a16:creationId xmlns:a16="http://schemas.microsoft.com/office/drawing/2014/main" id="{19A1D210-1EA8-31CA-6D60-B33FEAAB2652}"/>
                    </a:ext>
                  </a:extLst>
                </p:cNvPr>
                <p:cNvSpPr/>
                <p:nvPr/>
              </p:nvSpPr>
              <p:spPr>
                <a:xfrm>
                  <a:off x="5498805" y="1884186"/>
                  <a:ext cx="931571" cy="460387"/>
                </a:xfrm>
                <a:custGeom>
                  <a:avLst/>
                  <a:gdLst>
                    <a:gd name="connsiteX0" fmla="*/ 931571 w 931571"/>
                    <a:gd name="connsiteY0" fmla="*/ 3135 h 460387"/>
                    <a:gd name="connsiteX1" fmla="*/ 791541 w 931571"/>
                    <a:gd name="connsiteY1" fmla="*/ 326637 h 460387"/>
                    <a:gd name="connsiteX2" fmla="*/ 464982 w 931571"/>
                    <a:gd name="connsiteY2" fmla="*/ 460387 h 460387"/>
                    <a:gd name="connsiteX3" fmla="*/ 138385 w 931571"/>
                    <a:gd name="connsiteY3" fmla="*/ 326637 h 460387"/>
                    <a:gd name="connsiteX4" fmla="*/ 0 w 931571"/>
                    <a:gd name="connsiteY4" fmla="*/ 3135 h 460387"/>
                    <a:gd name="connsiteX5" fmla="*/ 130616 w 931571"/>
                    <a:gd name="connsiteY5" fmla="*/ 0 h 460387"/>
                    <a:gd name="connsiteX6" fmla="*/ 230155 w 931571"/>
                    <a:gd name="connsiteY6" fmla="*/ 233290 h 460387"/>
                    <a:gd name="connsiteX7" fmla="*/ 464982 w 931571"/>
                    <a:gd name="connsiteY7" fmla="*/ 328155 h 460387"/>
                    <a:gd name="connsiteX8" fmla="*/ 701377 w 931571"/>
                    <a:gd name="connsiteY8" fmla="*/ 233290 h 460387"/>
                    <a:gd name="connsiteX9" fmla="*/ 800838 w 931571"/>
                    <a:gd name="connsiteY9" fmla="*/ 0 h 46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1571" h="460387">
                      <a:moveTo>
                        <a:pt x="931571" y="3135"/>
                      </a:moveTo>
                      <a:cubicBezTo>
                        <a:pt x="930043" y="129116"/>
                        <a:pt x="877148" y="244194"/>
                        <a:pt x="791541" y="326637"/>
                      </a:cubicBezTo>
                      <a:cubicBezTo>
                        <a:pt x="707618" y="409031"/>
                        <a:pt x="592502" y="460387"/>
                        <a:pt x="464982" y="460387"/>
                      </a:cubicBezTo>
                      <a:cubicBezTo>
                        <a:pt x="339001" y="460387"/>
                        <a:pt x="223923" y="409031"/>
                        <a:pt x="138385" y="326637"/>
                      </a:cubicBezTo>
                      <a:cubicBezTo>
                        <a:pt x="54462" y="244243"/>
                        <a:pt x="1568" y="129126"/>
                        <a:pt x="0" y="3135"/>
                      </a:cubicBezTo>
                      <a:lnTo>
                        <a:pt x="130616" y="0"/>
                      </a:lnTo>
                      <a:cubicBezTo>
                        <a:pt x="132144" y="91731"/>
                        <a:pt x="169500" y="174203"/>
                        <a:pt x="230155" y="233290"/>
                      </a:cubicBezTo>
                      <a:cubicBezTo>
                        <a:pt x="290779" y="292376"/>
                        <a:pt x="374780" y="328155"/>
                        <a:pt x="464982" y="328155"/>
                      </a:cubicBezTo>
                      <a:cubicBezTo>
                        <a:pt x="556713" y="328155"/>
                        <a:pt x="640723" y="292376"/>
                        <a:pt x="701377" y="233290"/>
                      </a:cubicBezTo>
                      <a:cubicBezTo>
                        <a:pt x="762071" y="174193"/>
                        <a:pt x="799349" y="91731"/>
                        <a:pt x="800838" y="0"/>
                      </a:cubicBezTo>
                      <a:close/>
                    </a:path>
                  </a:pathLst>
                </a:custGeom>
                <a:grpFill/>
                <a:ln w="9797" cap="flat">
                  <a:solidFill>
                    <a:schemeClr val="accent1"/>
                  </a:solidFill>
                  <a:prstDash val="solid"/>
                  <a:miter/>
                </a:ln>
              </p:spPr>
              <p:txBody>
                <a:bodyPr rtlCol="0" anchor="ctr"/>
                <a:lstStyle/>
                <a:p>
                  <a:endParaRPr lang="de-DE"/>
                </a:p>
              </p:txBody>
            </p:sp>
            <p:sp>
              <p:nvSpPr>
                <p:cNvPr id="59" name="Freeform: Shape 91">
                  <a:extLst>
                    <a:ext uri="{FF2B5EF4-FFF2-40B4-BE49-F238E27FC236}">
                      <a16:creationId xmlns:a16="http://schemas.microsoft.com/office/drawing/2014/main" id="{813B8B0C-0F2A-4F8F-CDC1-D9AB49C3846F}"/>
                    </a:ext>
                  </a:extLst>
                </p:cNvPr>
                <p:cNvSpPr/>
                <p:nvPr/>
              </p:nvSpPr>
              <p:spPr>
                <a:xfrm>
                  <a:off x="3755403" y="980654"/>
                  <a:ext cx="908214" cy="3511969"/>
                </a:xfrm>
                <a:custGeom>
                  <a:avLst/>
                  <a:gdLst>
                    <a:gd name="connsiteX0" fmla="*/ 775993 w 908214"/>
                    <a:gd name="connsiteY0" fmla="*/ 759024 h 3511969"/>
                    <a:gd name="connsiteX1" fmla="*/ 130645 w 908214"/>
                    <a:gd name="connsiteY1" fmla="*/ 759024 h 3511969"/>
                    <a:gd name="connsiteX2" fmla="*/ 130645 w 908214"/>
                    <a:gd name="connsiteY2" fmla="*/ 2808782 h 3511969"/>
                    <a:gd name="connsiteX3" fmla="*/ 452569 w 908214"/>
                    <a:gd name="connsiteY3" fmla="*/ 3323554 h 3511969"/>
                    <a:gd name="connsiteX4" fmla="*/ 776071 w 908214"/>
                    <a:gd name="connsiteY4" fmla="*/ 2808782 h 3511969"/>
                    <a:gd name="connsiteX5" fmla="*/ 776032 w 908214"/>
                    <a:gd name="connsiteY5" fmla="*/ 759024 h 3511969"/>
                    <a:gd name="connsiteX6" fmla="*/ 905080 w 908214"/>
                    <a:gd name="connsiteY6" fmla="*/ 676591 h 3511969"/>
                    <a:gd name="connsiteX7" fmla="*/ 908215 w 908214"/>
                    <a:gd name="connsiteY7" fmla="*/ 693696 h 3511969"/>
                    <a:gd name="connsiteX8" fmla="*/ 908215 w 908214"/>
                    <a:gd name="connsiteY8" fmla="*/ 2827416 h 3511969"/>
                    <a:gd name="connsiteX9" fmla="*/ 894215 w 908214"/>
                    <a:gd name="connsiteY9" fmla="*/ 2866301 h 3511969"/>
                    <a:gd name="connsiteX10" fmla="*/ 507002 w 908214"/>
                    <a:gd name="connsiteY10" fmla="*/ 3480612 h 3511969"/>
                    <a:gd name="connsiteX11" fmla="*/ 416761 w 908214"/>
                    <a:gd name="connsiteY11" fmla="*/ 3502381 h 3511969"/>
                    <a:gd name="connsiteX12" fmla="*/ 396549 w 908214"/>
                    <a:gd name="connsiteY12" fmla="*/ 3480612 h 3511969"/>
                    <a:gd name="connsiteX13" fmla="*/ 9337 w 908214"/>
                    <a:gd name="connsiteY13" fmla="*/ 2861667 h 3511969"/>
                    <a:gd name="connsiteX14" fmla="*/ 0 w 908214"/>
                    <a:gd name="connsiteY14" fmla="*/ 2827416 h 3511969"/>
                    <a:gd name="connsiteX15" fmla="*/ 0 w 908214"/>
                    <a:gd name="connsiteY15" fmla="*/ 693696 h 3511969"/>
                    <a:gd name="connsiteX16" fmla="*/ 1528 w 908214"/>
                    <a:gd name="connsiteY16" fmla="*/ 678158 h 3511969"/>
                    <a:gd name="connsiteX17" fmla="*/ 0 w 908214"/>
                    <a:gd name="connsiteY17" fmla="*/ 662581 h 3511969"/>
                    <a:gd name="connsiteX18" fmla="*/ 0 w 908214"/>
                    <a:gd name="connsiteY18" fmla="*/ 214665 h 3511969"/>
                    <a:gd name="connsiteX19" fmla="*/ 62231 w 908214"/>
                    <a:gd name="connsiteY19" fmla="*/ 62231 h 3511969"/>
                    <a:gd name="connsiteX20" fmla="*/ 214587 w 908214"/>
                    <a:gd name="connsiteY20" fmla="*/ 0 h 3511969"/>
                    <a:gd name="connsiteX21" fmla="*/ 692080 w 908214"/>
                    <a:gd name="connsiteY21" fmla="*/ 0 h 3511969"/>
                    <a:gd name="connsiteX22" fmla="*/ 844435 w 908214"/>
                    <a:gd name="connsiteY22" fmla="*/ 62231 h 3511969"/>
                    <a:gd name="connsiteX23" fmla="*/ 847570 w 908214"/>
                    <a:gd name="connsiteY23" fmla="*/ 66905 h 3511969"/>
                    <a:gd name="connsiteX24" fmla="*/ 906657 w 908214"/>
                    <a:gd name="connsiteY24" fmla="*/ 214665 h 3511969"/>
                    <a:gd name="connsiteX25" fmla="*/ 906657 w 908214"/>
                    <a:gd name="connsiteY25" fmla="*/ 662581 h 3511969"/>
                    <a:gd name="connsiteX26" fmla="*/ 905090 w 908214"/>
                    <a:gd name="connsiteY26" fmla="*/ 676542 h 3511969"/>
                    <a:gd name="connsiteX27" fmla="*/ 692070 w 908214"/>
                    <a:gd name="connsiteY27" fmla="*/ 130743 h 3511969"/>
                    <a:gd name="connsiteX28" fmla="*/ 214577 w 908214"/>
                    <a:gd name="connsiteY28" fmla="*/ 130743 h 3511969"/>
                    <a:gd name="connsiteX29" fmla="*/ 155490 w 908214"/>
                    <a:gd name="connsiteY29" fmla="*/ 155657 h 3511969"/>
                    <a:gd name="connsiteX30" fmla="*/ 130655 w 908214"/>
                    <a:gd name="connsiteY30" fmla="*/ 214744 h 3511969"/>
                    <a:gd name="connsiteX31" fmla="*/ 130655 w 908214"/>
                    <a:gd name="connsiteY31" fmla="*/ 595764 h 3511969"/>
                    <a:gd name="connsiteX32" fmla="*/ 776081 w 908214"/>
                    <a:gd name="connsiteY32" fmla="*/ 595764 h 3511969"/>
                    <a:gd name="connsiteX33" fmla="*/ 776081 w 908214"/>
                    <a:gd name="connsiteY33" fmla="*/ 214744 h 3511969"/>
                    <a:gd name="connsiteX34" fmla="*/ 754341 w 908214"/>
                    <a:gd name="connsiteY34" fmla="*/ 157185 h 3511969"/>
                    <a:gd name="connsiteX35" fmla="*/ 751167 w 908214"/>
                    <a:gd name="connsiteY35" fmla="*/ 155618 h 3511969"/>
                    <a:gd name="connsiteX36" fmla="*/ 692070 w 908214"/>
                    <a:gd name="connsiteY36" fmla="*/ 130743 h 351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08214" h="3511969">
                      <a:moveTo>
                        <a:pt x="775993" y="759024"/>
                      </a:moveTo>
                      <a:lnTo>
                        <a:pt x="130645" y="759024"/>
                      </a:lnTo>
                      <a:lnTo>
                        <a:pt x="130645" y="2808782"/>
                      </a:lnTo>
                      <a:lnTo>
                        <a:pt x="452569" y="3323554"/>
                      </a:lnTo>
                      <a:lnTo>
                        <a:pt x="776071" y="2808782"/>
                      </a:lnTo>
                      <a:lnTo>
                        <a:pt x="776032" y="759024"/>
                      </a:lnTo>
                      <a:close/>
                      <a:moveTo>
                        <a:pt x="905080" y="676591"/>
                      </a:moveTo>
                      <a:cubicBezTo>
                        <a:pt x="906608" y="681254"/>
                        <a:pt x="908215" y="687495"/>
                        <a:pt x="908215" y="693696"/>
                      </a:cubicBezTo>
                      <a:lnTo>
                        <a:pt x="908215" y="2827416"/>
                      </a:lnTo>
                      <a:cubicBezTo>
                        <a:pt x="908215" y="2841426"/>
                        <a:pt x="903551" y="2855466"/>
                        <a:pt x="894215" y="2866301"/>
                      </a:cubicBezTo>
                      <a:lnTo>
                        <a:pt x="507002" y="3480612"/>
                      </a:lnTo>
                      <a:cubicBezTo>
                        <a:pt x="488280" y="3511727"/>
                        <a:pt x="447867" y="3521064"/>
                        <a:pt x="416761" y="3502381"/>
                      </a:cubicBezTo>
                      <a:cubicBezTo>
                        <a:pt x="407424" y="3496189"/>
                        <a:pt x="401222" y="3489948"/>
                        <a:pt x="396549" y="3480612"/>
                      </a:cubicBezTo>
                      <a:lnTo>
                        <a:pt x="9337" y="2861667"/>
                      </a:lnTo>
                      <a:cubicBezTo>
                        <a:pt x="3135" y="2850792"/>
                        <a:pt x="0" y="2839888"/>
                        <a:pt x="0" y="2827416"/>
                      </a:cubicBezTo>
                      <a:lnTo>
                        <a:pt x="0" y="693696"/>
                      </a:lnTo>
                      <a:cubicBezTo>
                        <a:pt x="0" y="687495"/>
                        <a:pt x="0" y="682822"/>
                        <a:pt x="1528" y="678158"/>
                      </a:cubicBezTo>
                      <a:cubicBezTo>
                        <a:pt x="0" y="673485"/>
                        <a:pt x="0" y="667244"/>
                        <a:pt x="0" y="662581"/>
                      </a:cubicBezTo>
                      <a:lnTo>
                        <a:pt x="0" y="214665"/>
                      </a:lnTo>
                      <a:cubicBezTo>
                        <a:pt x="0" y="155579"/>
                        <a:pt x="23307" y="101155"/>
                        <a:pt x="62231" y="62231"/>
                      </a:cubicBezTo>
                      <a:cubicBezTo>
                        <a:pt x="101107" y="23386"/>
                        <a:pt x="155490" y="0"/>
                        <a:pt x="214587" y="0"/>
                      </a:cubicBezTo>
                      <a:lnTo>
                        <a:pt x="692080" y="0"/>
                      </a:lnTo>
                      <a:cubicBezTo>
                        <a:pt x="751167" y="0"/>
                        <a:pt x="805590" y="23307"/>
                        <a:pt x="844435" y="62231"/>
                      </a:cubicBezTo>
                      <a:lnTo>
                        <a:pt x="847570" y="66905"/>
                      </a:lnTo>
                      <a:cubicBezTo>
                        <a:pt x="884927" y="105741"/>
                        <a:pt x="906657" y="157107"/>
                        <a:pt x="906657" y="214665"/>
                      </a:cubicBezTo>
                      <a:lnTo>
                        <a:pt x="906657" y="662581"/>
                      </a:lnTo>
                      <a:cubicBezTo>
                        <a:pt x="906618" y="667244"/>
                        <a:pt x="906618" y="671878"/>
                        <a:pt x="905090" y="676542"/>
                      </a:cubicBezTo>
                      <a:close/>
                      <a:moveTo>
                        <a:pt x="692070" y="130743"/>
                      </a:moveTo>
                      <a:lnTo>
                        <a:pt x="214577" y="130743"/>
                      </a:lnTo>
                      <a:cubicBezTo>
                        <a:pt x="191270" y="130743"/>
                        <a:pt x="169530" y="140080"/>
                        <a:pt x="155490" y="155657"/>
                      </a:cubicBezTo>
                      <a:cubicBezTo>
                        <a:pt x="139952" y="169589"/>
                        <a:pt x="130655" y="191397"/>
                        <a:pt x="130655" y="214744"/>
                      </a:cubicBezTo>
                      <a:lnTo>
                        <a:pt x="130655" y="595764"/>
                      </a:lnTo>
                      <a:lnTo>
                        <a:pt x="776081" y="595764"/>
                      </a:lnTo>
                      <a:lnTo>
                        <a:pt x="776081" y="214744"/>
                      </a:lnTo>
                      <a:cubicBezTo>
                        <a:pt x="776081" y="191436"/>
                        <a:pt x="766734" y="172724"/>
                        <a:pt x="754341" y="157185"/>
                      </a:cubicBezTo>
                      <a:lnTo>
                        <a:pt x="751167" y="155618"/>
                      </a:lnTo>
                      <a:cubicBezTo>
                        <a:pt x="735550" y="140080"/>
                        <a:pt x="715378" y="130743"/>
                        <a:pt x="692070" y="130743"/>
                      </a:cubicBezTo>
                      <a:close/>
                    </a:path>
                  </a:pathLst>
                </a:custGeom>
                <a:grpFill/>
                <a:ln w="9797" cap="flat">
                  <a:solidFill>
                    <a:schemeClr val="accent1"/>
                  </a:solidFill>
                  <a:prstDash val="solid"/>
                  <a:miter/>
                </a:ln>
              </p:spPr>
              <p:txBody>
                <a:bodyPr rtlCol="0" anchor="ctr"/>
                <a:lstStyle/>
                <a:p>
                  <a:endParaRPr lang="de-DE"/>
                </a:p>
              </p:txBody>
            </p:sp>
            <p:sp>
              <p:nvSpPr>
                <p:cNvPr id="60" name="Freeform: Shape 92">
                  <a:extLst>
                    <a:ext uri="{FF2B5EF4-FFF2-40B4-BE49-F238E27FC236}">
                      <a16:creationId xmlns:a16="http://schemas.microsoft.com/office/drawing/2014/main" id="{929E5821-77B9-2538-001F-B184396ECAFF}"/>
                    </a:ext>
                  </a:extLst>
                </p:cNvPr>
                <p:cNvSpPr/>
                <p:nvPr/>
              </p:nvSpPr>
              <p:spPr>
                <a:xfrm>
                  <a:off x="4010482" y="1674331"/>
                  <a:ext cx="130615" cy="2135287"/>
                </a:xfrm>
                <a:custGeom>
                  <a:avLst/>
                  <a:gdLst>
                    <a:gd name="connsiteX0" fmla="*/ 0 w 130615"/>
                    <a:gd name="connsiteY0" fmla="*/ 0 h 2135287"/>
                    <a:gd name="connsiteX1" fmla="*/ 130616 w 130615"/>
                    <a:gd name="connsiteY1" fmla="*/ 0 h 2135287"/>
                    <a:gd name="connsiteX2" fmla="*/ 130616 w 130615"/>
                    <a:gd name="connsiteY2" fmla="*/ 2135288 h 2135287"/>
                    <a:gd name="connsiteX3" fmla="*/ 0 w 130615"/>
                    <a:gd name="connsiteY3" fmla="*/ 2135288 h 2135287"/>
                  </a:gdLst>
                  <a:ahLst/>
                  <a:cxnLst>
                    <a:cxn ang="0">
                      <a:pos x="connsiteX0" y="connsiteY0"/>
                    </a:cxn>
                    <a:cxn ang="0">
                      <a:pos x="connsiteX1" y="connsiteY1"/>
                    </a:cxn>
                    <a:cxn ang="0">
                      <a:pos x="connsiteX2" y="connsiteY2"/>
                    </a:cxn>
                    <a:cxn ang="0">
                      <a:pos x="connsiteX3" y="connsiteY3"/>
                    </a:cxn>
                  </a:cxnLst>
                  <a:rect l="l" t="t" r="r" b="b"/>
                  <a:pathLst>
                    <a:path w="130615" h="2135287">
                      <a:moveTo>
                        <a:pt x="0" y="0"/>
                      </a:moveTo>
                      <a:lnTo>
                        <a:pt x="130616" y="0"/>
                      </a:lnTo>
                      <a:lnTo>
                        <a:pt x="130616" y="2135288"/>
                      </a:lnTo>
                      <a:lnTo>
                        <a:pt x="0" y="2135288"/>
                      </a:lnTo>
                      <a:close/>
                    </a:path>
                  </a:pathLst>
                </a:custGeom>
                <a:grpFill/>
                <a:ln w="9797" cap="flat">
                  <a:solidFill>
                    <a:schemeClr val="accent1"/>
                  </a:solidFill>
                  <a:prstDash val="solid"/>
                  <a:miter/>
                </a:ln>
              </p:spPr>
              <p:txBody>
                <a:bodyPr rtlCol="0" anchor="ctr"/>
                <a:lstStyle/>
                <a:p>
                  <a:endParaRPr lang="de-DE"/>
                </a:p>
              </p:txBody>
            </p:sp>
            <p:sp>
              <p:nvSpPr>
                <p:cNvPr id="61" name="Freeform: Shape 93">
                  <a:extLst>
                    <a:ext uri="{FF2B5EF4-FFF2-40B4-BE49-F238E27FC236}">
                      <a16:creationId xmlns:a16="http://schemas.microsoft.com/office/drawing/2014/main" id="{41C1EFFF-B7C0-A823-6C67-E95FE6BE8478}"/>
                    </a:ext>
                  </a:extLst>
                </p:cNvPr>
                <p:cNvSpPr/>
                <p:nvPr/>
              </p:nvSpPr>
              <p:spPr>
                <a:xfrm>
                  <a:off x="4276474" y="1674331"/>
                  <a:ext cx="132183" cy="2135287"/>
                </a:xfrm>
                <a:custGeom>
                  <a:avLst/>
                  <a:gdLst>
                    <a:gd name="connsiteX0" fmla="*/ 0 w 132183"/>
                    <a:gd name="connsiteY0" fmla="*/ 0 h 2135287"/>
                    <a:gd name="connsiteX1" fmla="*/ 132183 w 132183"/>
                    <a:gd name="connsiteY1" fmla="*/ 0 h 2135287"/>
                    <a:gd name="connsiteX2" fmla="*/ 132183 w 132183"/>
                    <a:gd name="connsiteY2" fmla="*/ 2135288 h 2135287"/>
                    <a:gd name="connsiteX3" fmla="*/ 0 w 132183"/>
                    <a:gd name="connsiteY3" fmla="*/ 2135288 h 2135287"/>
                  </a:gdLst>
                  <a:ahLst/>
                  <a:cxnLst>
                    <a:cxn ang="0">
                      <a:pos x="connsiteX0" y="connsiteY0"/>
                    </a:cxn>
                    <a:cxn ang="0">
                      <a:pos x="connsiteX1" y="connsiteY1"/>
                    </a:cxn>
                    <a:cxn ang="0">
                      <a:pos x="connsiteX2" y="connsiteY2"/>
                    </a:cxn>
                    <a:cxn ang="0">
                      <a:pos x="connsiteX3" y="connsiteY3"/>
                    </a:cxn>
                  </a:cxnLst>
                  <a:rect l="l" t="t" r="r" b="b"/>
                  <a:pathLst>
                    <a:path w="132183" h="2135287">
                      <a:moveTo>
                        <a:pt x="0" y="0"/>
                      </a:moveTo>
                      <a:lnTo>
                        <a:pt x="132183" y="0"/>
                      </a:lnTo>
                      <a:lnTo>
                        <a:pt x="132183" y="2135288"/>
                      </a:lnTo>
                      <a:lnTo>
                        <a:pt x="0" y="2135288"/>
                      </a:lnTo>
                      <a:close/>
                    </a:path>
                  </a:pathLst>
                </a:custGeom>
                <a:grpFill/>
                <a:ln w="9797" cap="flat">
                  <a:solidFill>
                    <a:schemeClr val="accent1"/>
                  </a:solidFill>
                  <a:prstDash val="solid"/>
                  <a:miter/>
                </a:ln>
              </p:spPr>
              <p:txBody>
                <a:bodyPr rtlCol="0" anchor="ctr"/>
                <a:lstStyle/>
                <a:p>
                  <a:endParaRPr lang="de-DE"/>
                </a:p>
              </p:txBody>
            </p:sp>
            <p:sp>
              <p:nvSpPr>
                <p:cNvPr id="62" name="Freeform: Shape 94">
                  <a:extLst>
                    <a:ext uri="{FF2B5EF4-FFF2-40B4-BE49-F238E27FC236}">
                      <a16:creationId xmlns:a16="http://schemas.microsoft.com/office/drawing/2014/main" id="{4003614B-60CE-EDF6-AA0C-ED1430AD298B}"/>
                    </a:ext>
                  </a:extLst>
                </p:cNvPr>
                <p:cNvSpPr/>
                <p:nvPr/>
              </p:nvSpPr>
              <p:spPr>
                <a:xfrm>
                  <a:off x="4026059" y="4072476"/>
                  <a:ext cx="362376" cy="130615"/>
                </a:xfrm>
                <a:custGeom>
                  <a:avLst/>
                  <a:gdLst>
                    <a:gd name="connsiteX0" fmla="*/ 0 w 362376"/>
                    <a:gd name="connsiteY0" fmla="*/ 0 h 130615"/>
                    <a:gd name="connsiteX1" fmla="*/ 362377 w 362376"/>
                    <a:gd name="connsiteY1" fmla="*/ 0 h 130615"/>
                    <a:gd name="connsiteX2" fmla="*/ 362377 w 362376"/>
                    <a:gd name="connsiteY2" fmla="*/ 130616 h 130615"/>
                    <a:gd name="connsiteX3" fmla="*/ 0 w 362376"/>
                    <a:gd name="connsiteY3" fmla="*/ 130616 h 130615"/>
                  </a:gdLst>
                  <a:ahLst/>
                  <a:cxnLst>
                    <a:cxn ang="0">
                      <a:pos x="connsiteX0" y="connsiteY0"/>
                    </a:cxn>
                    <a:cxn ang="0">
                      <a:pos x="connsiteX1" y="connsiteY1"/>
                    </a:cxn>
                    <a:cxn ang="0">
                      <a:pos x="connsiteX2" y="connsiteY2"/>
                    </a:cxn>
                    <a:cxn ang="0">
                      <a:pos x="connsiteX3" y="connsiteY3"/>
                    </a:cxn>
                  </a:cxnLst>
                  <a:rect l="l" t="t" r="r" b="b"/>
                  <a:pathLst>
                    <a:path w="362376" h="130615">
                      <a:moveTo>
                        <a:pt x="0" y="0"/>
                      </a:moveTo>
                      <a:lnTo>
                        <a:pt x="362377" y="0"/>
                      </a:lnTo>
                      <a:lnTo>
                        <a:pt x="362377" y="130616"/>
                      </a:lnTo>
                      <a:lnTo>
                        <a:pt x="0" y="130616"/>
                      </a:lnTo>
                      <a:close/>
                    </a:path>
                  </a:pathLst>
                </a:custGeom>
                <a:grpFill/>
                <a:ln w="9797" cap="flat">
                  <a:solidFill>
                    <a:schemeClr val="accent1"/>
                  </a:solidFill>
                  <a:prstDash val="solid"/>
                  <a:miter/>
                </a:ln>
              </p:spPr>
              <p:txBody>
                <a:bodyPr rtlCol="0" anchor="ctr"/>
                <a:lstStyle/>
                <a:p>
                  <a:endParaRPr lang="de-DE"/>
                </a:p>
              </p:txBody>
            </p:sp>
            <p:sp>
              <p:nvSpPr>
                <p:cNvPr id="63" name="Freeform: Shape 95">
                  <a:extLst>
                    <a:ext uri="{FF2B5EF4-FFF2-40B4-BE49-F238E27FC236}">
                      <a16:creationId xmlns:a16="http://schemas.microsoft.com/office/drawing/2014/main" id="{EDE9326E-E07C-9C7E-408E-97FA0A014AF1}"/>
                    </a:ext>
                  </a:extLst>
                </p:cNvPr>
                <p:cNvSpPr/>
                <p:nvPr/>
              </p:nvSpPr>
              <p:spPr>
                <a:xfrm>
                  <a:off x="4137982" y="4386572"/>
                  <a:ext cx="1329736" cy="511714"/>
                </a:xfrm>
                <a:custGeom>
                  <a:avLst/>
                  <a:gdLst>
                    <a:gd name="connsiteX0" fmla="*/ 130655 w 1329736"/>
                    <a:gd name="connsiteY0" fmla="*/ 0 h 511714"/>
                    <a:gd name="connsiteX1" fmla="*/ 130655 w 1329736"/>
                    <a:gd name="connsiteY1" fmla="*/ 209953 h 511714"/>
                    <a:gd name="connsiteX2" fmla="*/ 182011 w 1329736"/>
                    <a:gd name="connsiteY2" fmla="*/ 329743 h 511714"/>
                    <a:gd name="connsiteX3" fmla="*/ 301723 w 1329736"/>
                    <a:gd name="connsiteY3" fmla="*/ 381099 h 511714"/>
                    <a:gd name="connsiteX4" fmla="*/ 1329737 w 1329736"/>
                    <a:gd name="connsiteY4" fmla="*/ 381099 h 511714"/>
                    <a:gd name="connsiteX5" fmla="*/ 1329737 w 1329736"/>
                    <a:gd name="connsiteY5" fmla="*/ 511715 h 511714"/>
                    <a:gd name="connsiteX6" fmla="*/ 301723 w 1329736"/>
                    <a:gd name="connsiteY6" fmla="*/ 511715 h 511714"/>
                    <a:gd name="connsiteX7" fmla="*/ 88674 w 1329736"/>
                    <a:gd name="connsiteY7" fmla="*/ 423041 h 511714"/>
                    <a:gd name="connsiteX8" fmla="*/ 0 w 1329736"/>
                    <a:gd name="connsiteY8" fmla="*/ 209992 h 511714"/>
                    <a:gd name="connsiteX9" fmla="*/ 0 w 1329736"/>
                    <a:gd name="connsiteY9" fmla="*/ 39 h 511714"/>
                    <a:gd name="connsiteX10" fmla="*/ 130655 w 1329736"/>
                    <a:gd name="connsiteY10" fmla="*/ 39 h 51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736" h="511714">
                      <a:moveTo>
                        <a:pt x="130655" y="0"/>
                      </a:moveTo>
                      <a:lnTo>
                        <a:pt x="130655" y="209953"/>
                      </a:lnTo>
                      <a:cubicBezTo>
                        <a:pt x="130655" y="256646"/>
                        <a:pt x="150857" y="298549"/>
                        <a:pt x="182011" y="329743"/>
                      </a:cubicBezTo>
                      <a:cubicBezTo>
                        <a:pt x="213049" y="360780"/>
                        <a:pt x="255108" y="381099"/>
                        <a:pt x="301723" y="381099"/>
                      </a:cubicBezTo>
                      <a:lnTo>
                        <a:pt x="1329737" y="381099"/>
                      </a:lnTo>
                      <a:lnTo>
                        <a:pt x="1329737" y="511715"/>
                      </a:lnTo>
                      <a:lnTo>
                        <a:pt x="301723" y="511715"/>
                      </a:lnTo>
                      <a:cubicBezTo>
                        <a:pt x="219329" y="511715"/>
                        <a:pt x="143097" y="477464"/>
                        <a:pt x="88674" y="423041"/>
                      </a:cubicBezTo>
                      <a:cubicBezTo>
                        <a:pt x="34261" y="368667"/>
                        <a:pt x="0" y="292425"/>
                        <a:pt x="0" y="209992"/>
                      </a:cubicBezTo>
                      <a:lnTo>
                        <a:pt x="0" y="39"/>
                      </a:lnTo>
                      <a:lnTo>
                        <a:pt x="130655" y="39"/>
                      </a:lnTo>
                      <a:close/>
                    </a:path>
                  </a:pathLst>
                </a:custGeom>
                <a:grpFill/>
                <a:ln w="9797" cap="flat">
                  <a:solidFill>
                    <a:schemeClr val="accent1"/>
                  </a:solidFill>
                  <a:prstDash val="solid"/>
                  <a:miter/>
                </a:ln>
              </p:spPr>
              <p:txBody>
                <a:bodyPr rtlCol="0" anchor="ctr"/>
                <a:lstStyle/>
                <a:p>
                  <a:endParaRPr lang="de-DE"/>
                </a:p>
              </p:txBody>
            </p:sp>
          </p:grpSp>
        </p:grpSp>
      </p:grpSp>
      <p:sp>
        <p:nvSpPr>
          <p:cNvPr id="64" name="TextBox 63">
            <a:extLst>
              <a:ext uri="{FF2B5EF4-FFF2-40B4-BE49-F238E27FC236}">
                <a16:creationId xmlns:a16="http://schemas.microsoft.com/office/drawing/2014/main" id="{08198F1D-215D-BB35-5C1D-91B818AACE43}"/>
              </a:ext>
            </a:extLst>
          </p:cNvPr>
          <p:cNvSpPr txBox="1"/>
          <p:nvPr/>
        </p:nvSpPr>
        <p:spPr>
          <a:xfrm>
            <a:off x="609599" y="1277547"/>
            <a:ext cx="3237571" cy="220060"/>
          </a:xfrm>
          <a:prstGeom prst="rect">
            <a:avLst/>
          </a:prstGeom>
          <a:noFill/>
        </p:spPr>
        <p:txBody>
          <a:bodyPr wrap="square" lIns="0" tIns="36576" rIns="0" bIns="0" rtlCol="0">
            <a:spAutoFit/>
          </a:bodyPr>
          <a:lstStyle/>
          <a:p>
            <a:pPr algn="l">
              <a:lnSpc>
                <a:spcPct val="85000"/>
              </a:lnSpc>
              <a:spcAft>
                <a:spcPts val="600"/>
              </a:spcAft>
              <a:buSzPct val="110000"/>
            </a:pPr>
            <a:endParaRPr lang="en-US" sz="1400" dirty="0">
              <a:solidFill>
                <a:schemeClr val="bg1"/>
              </a:solidFill>
            </a:endParaRPr>
          </a:p>
        </p:txBody>
      </p:sp>
      <p:grpSp>
        <p:nvGrpSpPr>
          <p:cNvPr id="66" name="Group 65">
            <a:extLst>
              <a:ext uri="{FF2B5EF4-FFF2-40B4-BE49-F238E27FC236}">
                <a16:creationId xmlns:a16="http://schemas.microsoft.com/office/drawing/2014/main" id="{7A153908-4659-197C-9AF6-17B06E6CD1AD}"/>
              </a:ext>
            </a:extLst>
          </p:cNvPr>
          <p:cNvGrpSpPr/>
          <p:nvPr/>
        </p:nvGrpSpPr>
        <p:grpSpPr>
          <a:xfrm>
            <a:off x="7747978" y="3044096"/>
            <a:ext cx="3287528" cy="3286076"/>
            <a:chOff x="7746056" y="2540535"/>
            <a:chExt cx="3287528" cy="3286076"/>
          </a:xfrm>
        </p:grpSpPr>
        <p:grpSp>
          <p:nvGrpSpPr>
            <p:cNvPr id="67" name="Group 66">
              <a:extLst>
                <a:ext uri="{FF2B5EF4-FFF2-40B4-BE49-F238E27FC236}">
                  <a16:creationId xmlns:a16="http://schemas.microsoft.com/office/drawing/2014/main" id="{53AE566D-1027-E515-52EB-24BF86740E22}"/>
                </a:ext>
              </a:extLst>
            </p:cNvPr>
            <p:cNvGrpSpPr/>
            <p:nvPr/>
          </p:nvGrpSpPr>
          <p:grpSpPr>
            <a:xfrm>
              <a:off x="7746056" y="2540535"/>
              <a:ext cx="3287528" cy="3286076"/>
              <a:chOff x="8015041" y="2369112"/>
              <a:chExt cx="3287528" cy="3286076"/>
            </a:xfrm>
          </p:grpSpPr>
          <p:sp>
            <p:nvSpPr>
              <p:cNvPr id="69" name="Oval 15">
                <a:extLst>
                  <a:ext uri="{FF2B5EF4-FFF2-40B4-BE49-F238E27FC236}">
                    <a16:creationId xmlns:a16="http://schemas.microsoft.com/office/drawing/2014/main" id="{DFA134CC-996A-FEDA-9090-E429FBF06AF2}"/>
                  </a:ext>
                </a:extLst>
              </p:cNvPr>
              <p:cNvSpPr>
                <a:spLocks noChangeArrowheads="1"/>
              </p:cNvSpPr>
              <p:nvPr/>
            </p:nvSpPr>
            <p:spPr bwMode="gray">
              <a:xfrm>
                <a:off x="8015041" y="2369112"/>
                <a:ext cx="3287528" cy="3286076"/>
              </a:xfrm>
              <a:prstGeom prst="ellipse">
                <a:avLst/>
              </a:prstGeom>
              <a:solidFill>
                <a:schemeClr val="accent1">
                  <a:lumMod val="60000"/>
                  <a:lumOff val="40000"/>
                </a:schemeClr>
              </a:solidFill>
              <a:ln w="9525" algn="ctr">
                <a:noFill/>
                <a:round/>
                <a:headEnd/>
                <a:tailEnd/>
              </a:ln>
              <a:effectLst/>
            </p:spPr>
            <p:txBody>
              <a:bodyPr/>
              <a:lstStyle/>
              <a:p>
                <a:pPr algn="ctr" eaLnBrk="0" hangingPunct="0"/>
                <a:endParaRPr lang="en-US" sz="1000">
                  <a:solidFill>
                    <a:schemeClr val="tx2"/>
                  </a:solidFill>
                </a:endParaRPr>
              </a:p>
              <a:p>
                <a:pPr algn="ctr" eaLnBrk="0" hangingPunct="0"/>
                <a:endParaRPr lang="en-US" sz="1000">
                  <a:solidFill>
                    <a:schemeClr val="tx2"/>
                  </a:solidFill>
                </a:endParaRPr>
              </a:p>
            </p:txBody>
          </p:sp>
          <p:sp>
            <p:nvSpPr>
              <p:cNvPr id="70" name="Text Box 19">
                <a:extLst>
                  <a:ext uri="{FF2B5EF4-FFF2-40B4-BE49-F238E27FC236}">
                    <a16:creationId xmlns:a16="http://schemas.microsoft.com/office/drawing/2014/main" id="{B370F8F6-D920-DCA6-4500-40D2E1DAF1CF}"/>
                  </a:ext>
                </a:extLst>
              </p:cNvPr>
              <p:cNvSpPr txBox="1">
                <a:spLocks noChangeArrowheads="1"/>
              </p:cNvSpPr>
              <p:nvPr/>
            </p:nvSpPr>
            <p:spPr bwMode="gray">
              <a:xfrm>
                <a:off x="9229901" y="2476390"/>
                <a:ext cx="8578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pitchFamily="34" charset="0"/>
                    <a:cs typeface="Arial" pitchFamily="34" charset="0"/>
                  </a:defRPr>
                </a:lvl1pPr>
                <a:lvl2pPr marL="742950" indent="-285750" defTabSz="801688" eaLnBrk="0" hangingPunct="0">
                  <a:defRPr>
                    <a:solidFill>
                      <a:schemeClr val="tx1"/>
                    </a:solidFill>
                    <a:latin typeface="Arial" pitchFamily="34" charset="0"/>
                    <a:cs typeface="Arial" pitchFamily="34" charset="0"/>
                  </a:defRPr>
                </a:lvl2pPr>
                <a:lvl3pPr marL="1143000" indent="-228600" defTabSz="801688" eaLnBrk="0" hangingPunct="0">
                  <a:defRPr>
                    <a:solidFill>
                      <a:schemeClr val="tx1"/>
                    </a:solidFill>
                    <a:latin typeface="Arial" pitchFamily="34" charset="0"/>
                    <a:cs typeface="Arial" pitchFamily="34" charset="0"/>
                  </a:defRPr>
                </a:lvl3pPr>
                <a:lvl4pPr marL="1600200" indent="-228600" defTabSz="801688" eaLnBrk="0" hangingPunct="0">
                  <a:defRPr>
                    <a:solidFill>
                      <a:schemeClr val="tx1"/>
                    </a:solidFill>
                    <a:latin typeface="Arial" pitchFamily="34" charset="0"/>
                    <a:cs typeface="Arial" pitchFamily="34" charset="0"/>
                  </a:defRPr>
                </a:lvl4pPr>
                <a:lvl5pPr marL="2057400" indent="-228600" defTabSz="801688" eaLnBrk="0" hangingPunct="0">
                  <a:defRPr>
                    <a:solidFill>
                      <a:schemeClr val="tx1"/>
                    </a:solidFill>
                    <a:latin typeface="Arial" pitchFamily="34" charset="0"/>
                    <a:cs typeface="Arial" pitchFamily="34" charset="0"/>
                  </a:defRPr>
                </a:lvl5pPr>
                <a:lvl6pPr marL="2514600" indent="-228600" defTabSz="801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1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1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1688"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ct val="40000"/>
                  </a:spcAft>
                </a:pPr>
                <a:endParaRPr lang="en-US" sz="1400" b="1">
                  <a:latin typeface="+mn-lt"/>
                </a:endParaRPr>
              </a:p>
            </p:txBody>
          </p:sp>
        </p:grpSp>
        <p:sp>
          <p:nvSpPr>
            <p:cNvPr id="68" name="Text Box 19">
              <a:extLst>
                <a:ext uri="{FF2B5EF4-FFF2-40B4-BE49-F238E27FC236}">
                  <a16:creationId xmlns:a16="http://schemas.microsoft.com/office/drawing/2014/main" id="{C34C71BD-D295-4985-A5E0-6DA083680D9C}"/>
                </a:ext>
              </a:extLst>
            </p:cNvPr>
            <p:cNvSpPr txBox="1">
              <a:spLocks noChangeArrowheads="1"/>
            </p:cNvSpPr>
            <p:nvPr/>
          </p:nvSpPr>
          <p:spPr bwMode="gray">
            <a:xfrm>
              <a:off x="8400520" y="2713569"/>
              <a:ext cx="19381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688" eaLnBrk="0" hangingPunct="0">
                <a:defRPr>
                  <a:solidFill>
                    <a:schemeClr val="tx1"/>
                  </a:solidFill>
                  <a:latin typeface="Arial" pitchFamily="34" charset="0"/>
                  <a:cs typeface="Arial" pitchFamily="34" charset="0"/>
                </a:defRPr>
              </a:lvl1pPr>
              <a:lvl2pPr marL="742950" indent="-285750" defTabSz="801688" eaLnBrk="0" hangingPunct="0">
                <a:defRPr>
                  <a:solidFill>
                    <a:schemeClr val="tx1"/>
                  </a:solidFill>
                  <a:latin typeface="Arial" pitchFamily="34" charset="0"/>
                  <a:cs typeface="Arial" pitchFamily="34" charset="0"/>
                </a:defRPr>
              </a:lvl2pPr>
              <a:lvl3pPr marL="1143000" indent="-228600" defTabSz="801688" eaLnBrk="0" hangingPunct="0">
                <a:defRPr>
                  <a:solidFill>
                    <a:schemeClr val="tx1"/>
                  </a:solidFill>
                  <a:latin typeface="Arial" pitchFamily="34" charset="0"/>
                  <a:cs typeface="Arial" pitchFamily="34" charset="0"/>
                </a:defRPr>
              </a:lvl3pPr>
              <a:lvl4pPr marL="1600200" indent="-228600" defTabSz="801688" eaLnBrk="0" hangingPunct="0">
                <a:defRPr>
                  <a:solidFill>
                    <a:schemeClr val="tx1"/>
                  </a:solidFill>
                  <a:latin typeface="Arial" pitchFamily="34" charset="0"/>
                  <a:cs typeface="Arial" pitchFamily="34" charset="0"/>
                </a:defRPr>
              </a:lvl4pPr>
              <a:lvl5pPr marL="2057400" indent="-228600" defTabSz="801688" eaLnBrk="0" hangingPunct="0">
                <a:defRPr>
                  <a:solidFill>
                    <a:schemeClr val="tx1"/>
                  </a:solidFill>
                  <a:latin typeface="Arial" pitchFamily="34" charset="0"/>
                  <a:cs typeface="Arial" pitchFamily="34" charset="0"/>
                </a:defRPr>
              </a:lvl5pPr>
              <a:lvl6pPr marL="2514600" indent="-228600" defTabSz="801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1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1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1688"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ct val="40000"/>
                </a:spcAft>
              </a:pPr>
              <a:r>
                <a:rPr lang="vi-VN" sz="1400" b="1">
                  <a:latin typeface="+mn-lt"/>
                </a:rPr>
                <a:t>Môi trường, xã hội quản trị</a:t>
              </a:r>
            </a:p>
          </p:txBody>
        </p:sp>
      </p:grpSp>
      <p:grpSp>
        <p:nvGrpSpPr>
          <p:cNvPr id="71" name="Group 70">
            <a:extLst>
              <a:ext uri="{FF2B5EF4-FFF2-40B4-BE49-F238E27FC236}">
                <a16:creationId xmlns:a16="http://schemas.microsoft.com/office/drawing/2014/main" id="{7EAEF33F-E639-533D-FA25-08FE484CA10B}"/>
              </a:ext>
            </a:extLst>
          </p:cNvPr>
          <p:cNvGrpSpPr/>
          <p:nvPr/>
        </p:nvGrpSpPr>
        <p:grpSpPr>
          <a:xfrm>
            <a:off x="8047699" y="3659870"/>
            <a:ext cx="2688081" cy="2688080"/>
            <a:chOff x="8314039" y="2964205"/>
            <a:chExt cx="2688081" cy="2688080"/>
          </a:xfrm>
        </p:grpSpPr>
        <p:sp>
          <p:nvSpPr>
            <p:cNvPr id="72" name="Oval 16">
              <a:extLst>
                <a:ext uri="{FF2B5EF4-FFF2-40B4-BE49-F238E27FC236}">
                  <a16:creationId xmlns:a16="http://schemas.microsoft.com/office/drawing/2014/main" id="{0E8D5C7A-2D35-9C7D-DB22-0879F65AA9A0}"/>
                </a:ext>
              </a:extLst>
            </p:cNvPr>
            <p:cNvSpPr>
              <a:spLocks noChangeArrowheads="1"/>
            </p:cNvSpPr>
            <p:nvPr/>
          </p:nvSpPr>
          <p:spPr bwMode="gray">
            <a:xfrm>
              <a:off x="8314039" y="2964205"/>
              <a:ext cx="2688081" cy="2688080"/>
            </a:xfrm>
            <a:prstGeom prst="ellipse">
              <a:avLst/>
            </a:prstGeom>
            <a:solidFill>
              <a:schemeClr val="bg2">
                <a:lumMod val="20000"/>
                <a:lumOff val="80000"/>
              </a:schemeClr>
            </a:solidFill>
            <a:ln w="9525" algn="ctr">
              <a:noFill/>
              <a:round/>
              <a:headEnd/>
              <a:tailEnd/>
            </a:ln>
            <a:effectLst/>
          </p:spPr>
          <p:txBody>
            <a:bodyPr/>
            <a:lstStyle/>
            <a:p>
              <a:pPr algn="ctr" eaLnBrk="0" hangingPunct="0"/>
              <a:endParaRPr lang="en-US" sz="1000"/>
            </a:p>
          </p:txBody>
        </p:sp>
        <p:sp>
          <p:nvSpPr>
            <p:cNvPr id="73" name="Text Box 19">
              <a:extLst>
                <a:ext uri="{FF2B5EF4-FFF2-40B4-BE49-F238E27FC236}">
                  <a16:creationId xmlns:a16="http://schemas.microsoft.com/office/drawing/2014/main" id="{A0085B5D-A971-E65D-D27C-30CB075BCD3B}"/>
                </a:ext>
              </a:extLst>
            </p:cNvPr>
            <p:cNvSpPr txBox="1">
              <a:spLocks noChangeArrowheads="1"/>
            </p:cNvSpPr>
            <p:nvPr/>
          </p:nvSpPr>
          <p:spPr bwMode="gray">
            <a:xfrm>
              <a:off x="9168940" y="3142733"/>
              <a:ext cx="979727" cy="430887"/>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pitchFamily="34" charset="0"/>
                  <a:cs typeface="Arial" pitchFamily="34" charset="0"/>
                </a:defRPr>
              </a:lvl1pPr>
              <a:lvl2pPr marL="742950" indent="-285750" defTabSz="801688" eaLnBrk="0" hangingPunct="0">
                <a:defRPr>
                  <a:solidFill>
                    <a:schemeClr val="tx1"/>
                  </a:solidFill>
                  <a:latin typeface="Arial" pitchFamily="34" charset="0"/>
                  <a:cs typeface="Arial" pitchFamily="34" charset="0"/>
                </a:defRPr>
              </a:lvl2pPr>
              <a:lvl3pPr marL="1143000" indent="-228600" defTabSz="801688" eaLnBrk="0" hangingPunct="0">
                <a:defRPr>
                  <a:solidFill>
                    <a:schemeClr val="tx1"/>
                  </a:solidFill>
                  <a:latin typeface="Arial" pitchFamily="34" charset="0"/>
                  <a:cs typeface="Arial" pitchFamily="34" charset="0"/>
                </a:defRPr>
              </a:lvl3pPr>
              <a:lvl4pPr marL="1600200" indent="-228600" defTabSz="801688" eaLnBrk="0" hangingPunct="0">
                <a:defRPr>
                  <a:solidFill>
                    <a:schemeClr val="tx1"/>
                  </a:solidFill>
                  <a:latin typeface="Arial" pitchFamily="34" charset="0"/>
                  <a:cs typeface="Arial" pitchFamily="34" charset="0"/>
                </a:defRPr>
              </a:lvl4pPr>
              <a:lvl5pPr marL="2057400" indent="-228600" defTabSz="801688" eaLnBrk="0" hangingPunct="0">
                <a:defRPr>
                  <a:solidFill>
                    <a:schemeClr val="tx1"/>
                  </a:solidFill>
                  <a:latin typeface="Arial" pitchFamily="34" charset="0"/>
                  <a:cs typeface="Arial" pitchFamily="34" charset="0"/>
                </a:defRPr>
              </a:lvl5pPr>
              <a:lvl6pPr marL="2514600" indent="-228600" defTabSz="801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1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1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1688"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ct val="40000"/>
                </a:spcAft>
              </a:pPr>
              <a:r>
                <a:rPr lang="vi-VN" sz="1400" b="1" dirty="0">
                  <a:latin typeface="+mn-lt"/>
                </a:rPr>
                <a:t>Tài chính xanh</a:t>
              </a:r>
              <a:endParaRPr lang="en-US" sz="1400" b="1" dirty="0">
                <a:latin typeface="+mn-lt"/>
              </a:endParaRPr>
            </a:p>
          </p:txBody>
        </p:sp>
      </p:grpSp>
      <p:grpSp>
        <p:nvGrpSpPr>
          <p:cNvPr id="74" name="Group 73">
            <a:extLst>
              <a:ext uri="{FF2B5EF4-FFF2-40B4-BE49-F238E27FC236}">
                <a16:creationId xmlns:a16="http://schemas.microsoft.com/office/drawing/2014/main" id="{68891D3D-3F43-E9BC-55D6-FEC2FCB48D19}"/>
              </a:ext>
            </a:extLst>
          </p:cNvPr>
          <p:cNvGrpSpPr/>
          <p:nvPr/>
        </p:nvGrpSpPr>
        <p:grpSpPr>
          <a:xfrm>
            <a:off x="8402442" y="4382981"/>
            <a:ext cx="1938128" cy="1966954"/>
            <a:chOff x="8670447" y="3685332"/>
            <a:chExt cx="1938128" cy="1966954"/>
          </a:xfrm>
        </p:grpSpPr>
        <p:sp>
          <p:nvSpPr>
            <p:cNvPr id="75" name="Oval 17">
              <a:extLst>
                <a:ext uri="{FF2B5EF4-FFF2-40B4-BE49-F238E27FC236}">
                  <a16:creationId xmlns:a16="http://schemas.microsoft.com/office/drawing/2014/main" id="{FEE2AF08-34A1-A77A-8EA2-86F9D65CDF05}"/>
                </a:ext>
              </a:extLst>
            </p:cNvPr>
            <p:cNvSpPr>
              <a:spLocks noChangeArrowheads="1"/>
            </p:cNvSpPr>
            <p:nvPr/>
          </p:nvSpPr>
          <p:spPr bwMode="gray">
            <a:xfrm>
              <a:off x="8670447" y="3685332"/>
              <a:ext cx="1938128" cy="1966954"/>
            </a:xfrm>
            <a:prstGeom prst="ellipse">
              <a:avLst/>
            </a:prstGeom>
            <a:solidFill>
              <a:schemeClr val="bg2">
                <a:lumMod val="60000"/>
                <a:lumOff val="40000"/>
              </a:schemeClr>
            </a:solidFill>
            <a:ln w="9525" algn="ctr">
              <a:noFill/>
              <a:round/>
              <a:headEnd/>
              <a:tailEnd/>
            </a:ln>
            <a:effectLst/>
          </p:spPr>
          <p:txBody>
            <a:bodyPr/>
            <a:lstStyle/>
            <a:p>
              <a:pPr algn="ctr" eaLnBrk="0" hangingPunct="0"/>
              <a:endParaRPr lang="en-US" sz="1000"/>
            </a:p>
          </p:txBody>
        </p:sp>
        <p:sp>
          <p:nvSpPr>
            <p:cNvPr id="76" name="Text Box 19">
              <a:extLst>
                <a:ext uri="{FF2B5EF4-FFF2-40B4-BE49-F238E27FC236}">
                  <a16:creationId xmlns:a16="http://schemas.microsoft.com/office/drawing/2014/main" id="{3AEE0F85-8BE7-BB34-A507-46CB30444289}"/>
                </a:ext>
              </a:extLst>
            </p:cNvPr>
            <p:cNvSpPr txBox="1">
              <a:spLocks noChangeArrowheads="1"/>
            </p:cNvSpPr>
            <p:nvPr/>
          </p:nvSpPr>
          <p:spPr bwMode="gray">
            <a:xfrm>
              <a:off x="9078225" y="4046941"/>
              <a:ext cx="1158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eaLnBrk="0" hangingPunct="0">
                <a:defRPr>
                  <a:solidFill>
                    <a:schemeClr val="tx1"/>
                  </a:solidFill>
                  <a:latin typeface="Arial" pitchFamily="34" charset="0"/>
                  <a:cs typeface="Arial" pitchFamily="34" charset="0"/>
                </a:defRPr>
              </a:lvl1pPr>
              <a:lvl2pPr marL="742950" indent="-285750" defTabSz="801688" eaLnBrk="0" hangingPunct="0">
                <a:defRPr>
                  <a:solidFill>
                    <a:schemeClr val="tx1"/>
                  </a:solidFill>
                  <a:latin typeface="Arial" pitchFamily="34" charset="0"/>
                  <a:cs typeface="Arial" pitchFamily="34" charset="0"/>
                </a:defRPr>
              </a:lvl2pPr>
              <a:lvl3pPr marL="1143000" indent="-228600" defTabSz="801688" eaLnBrk="0" hangingPunct="0">
                <a:defRPr>
                  <a:solidFill>
                    <a:schemeClr val="tx1"/>
                  </a:solidFill>
                  <a:latin typeface="Arial" pitchFamily="34" charset="0"/>
                  <a:cs typeface="Arial" pitchFamily="34" charset="0"/>
                </a:defRPr>
              </a:lvl3pPr>
              <a:lvl4pPr marL="1600200" indent="-228600" defTabSz="801688" eaLnBrk="0" hangingPunct="0">
                <a:defRPr>
                  <a:solidFill>
                    <a:schemeClr val="tx1"/>
                  </a:solidFill>
                  <a:latin typeface="Arial" pitchFamily="34" charset="0"/>
                  <a:cs typeface="Arial" pitchFamily="34" charset="0"/>
                </a:defRPr>
              </a:lvl4pPr>
              <a:lvl5pPr marL="2057400" indent="-228600" defTabSz="801688" eaLnBrk="0" hangingPunct="0">
                <a:defRPr>
                  <a:solidFill>
                    <a:schemeClr val="tx1"/>
                  </a:solidFill>
                  <a:latin typeface="Arial" pitchFamily="34" charset="0"/>
                  <a:cs typeface="Arial" pitchFamily="34" charset="0"/>
                </a:defRPr>
              </a:lvl5pPr>
              <a:lvl6pPr marL="2514600" indent="-228600" defTabSz="801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01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01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01688"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ct val="40000"/>
                </a:spcAft>
              </a:pPr>
              <a:r>
                <a:rPr lang="vi-VN" sz="1400" b="1">
                  <a:latin typeface="+mn-lt"/>
                </a:rPr>
                <a:t>Tín dụng xanh</a:t>
              </a:r>
              <a:endParaRPr lang="en-US" sz="1400" b="1">
                <a:latin typeface="+mn-lt"/>
              </a:endParaRPr>
            </a:p>
          </p:txBody>
        </p:sp>
      </p:grpSp>
      <p:sp>
        <p:nvSpPr>
          <p:cNvPr id="77" name="source_6384067750549792181" descr="Source">
            <a:extLst>
              <a:ext uri="{FF2B5EF4-FFF2-40B4-BE49-F238E27FC236}">
                <a16:creationId xmlns:a16="http://schemas.microsoft.com/office/drawing/2014/main" id="{E2758694-662F-F2F9-0290-0A8ED5706D98}"/>
              </a:ext>
            </a:extLst>
          </p:cNvPr>
          <p:cNvSpPr txBox="1"/>
          <p:nvPr/>
        </p:nvSpPr>
        <p:spPr>
          <a:xfrm>
            <a:off x="609601" y="6583680"/>
            <a:ext cx="2250616" cy="105606"/>
          </a:xfrm>
          <a:prstGeom prst="rect">
            <a:avLst/>
          </a:prstGeom>
          <a:noFill/>
        </p:spPr>
        <p:txBody>
          <a:bodyPr vert="horz" wrap="none" lIns="0" tIns="0" rIns="0" bIns="0" rtlCol="0">
            <a:spAutoFit/>
          </a:bodyPr>
          <a:lstStyle/>
          <a:p>
            <a:pPr>
              <a:lnSpc>
                <a:spcPct val="85000"/>
              </a:lnSpc>
              <a:spcAft>
                <a:spcPts val="600"/>
              </a:spcAft>
              <a:buSzPct val="75000"/>
            </a:pPr>
            <a:r>
              <a:rPr lang="en-US" sz="800" dirty="0" err="1">
                <a:solidFill>
                  <a:srgbClr val="2E2E38"/>
                </a:solidFill>
                <a:cs typeface="Arial" panose="020B0604020202020204" pitchFamily="34" charset="0"/>
              </a:rPr>
              <a:t>Nguồn</a:t>
            </a:r>
            <a:r>
              <a:rPr lang="en-US" sz="800" dirty="0">
                <a:solidFill>
                  <a:srgbClr val="2E2E38"/>
                </a:solidFill>
                <a:cs typeface="Arial" panose="020B0604020202020204" pitchFamily="34" charset="0"/>
              </a:rPr>
              <a:t>: </a:t>
            </a:r>
            <a:r>
              <a:rPr lang="en-US" sz="800" dirty="0" err="1">
                <a:solidFill>
                  <a:srgbClr val="2E2E38"/>
                </a:solidFill>
                <a:cs typeface="Arial" panose="020B0604020202020204" pitchFamily="34" charset="0"/>
              </a:rPr>
              <a:t>chương</a:t>
            </a:r>
            <a:r>
              <a:rPr lang="en-US" sz="800" dirty="0">
                <a:solidFill>
                  <a:srgbClr val="2E2E38"/>
                </a:solidFill>
                <a:cs typeface="Arial" panose="020B0604020202020204" pitchFamily="34" charset="0"/>
              </a:rPr>
              <a:t> </a:t>
            </a:r>
            <a:r>
              <a:rPr lang="en-US" sz="800" dirty="0" err="1">
                <a:solidFill>
                  <a:srgbClr val="2E2E38"/>
                </a:solidFill>
                <a:cs typeface="Arial" panose="020B0604020202020204" pitchFamily="34" charset="0"/>
              </a:rPr>
              <a:t>trình</a:t>
            </a:r>
            <a:r>
              <a:rPr lang="en-US" sz="800" dirty="0">
                <a:solidFill>
                  <a:srgbClr val="2E2E38"/>
                </a:solidFill>
                <a:cs typeface="Arial" panose="020B0604020202020204" pitchFamily="34" charset="0"/>
              </a:rPr>
              <a:t> </a:t>
            </a:r>
            <a:r>
              <a:rPr lang="en-US" sz="800" dirty="0" err="1">
                <a:solidFill>
                  <a:srgbClr val="2E2E38"/>
                </a:solidFill>
                <a:cs typeface="Arial" panose="020B0604020202020204" pitchFamily="34" charset="0"/>
              </a:rPr>
              <a:t>Môi</a:t>
            </a:r>
            <a:r>
              <a:rPr lang="en-US" sz="800" dirty="0">
                <a:solidFill>
                  <a:srgbClr val="2E2E38"/>
                </a:solidFill>
                <a:cs typeface="Arial" panose="020B0604020202020204" pitchFamily="34" charset="0"/>
              </a:rPr>
              <a:t> </a:t>
            </a:r>
            <a:r>
              <a:rPr lang="en-US" sz="800" dirty="0" err="1">
                <a:solidFill>
                  <a:srgbClr val="2E2E38"/>
                </a:solidFill>
                <a:cs typeface="Arial" panose="020B0604020202020204" pitchFamily="34" charset="0"/>
              </a:rPr>
              <a:t>trường</a:t>
            </a:r>
            <a:r>
              <a:rPr lang="en-US" sz="800" dirty="0">
                <a:solidFill>
                  <a:srgbClr val="2E2E38"/>
                </a:solidFill>
                <a:cs typeface="Arial" panose="020B0604020202020204" pitchFamily="34" charset="0"/>
              </a:rPr>
              <a:t> </a:t>
            </a:r>
            <a:r>
              <a:rPr lang="en-US" sz="800" dirty="0" err="1">
                <a:solidFill>
                  <a:srgbClr val="2E2E38"/>
                </a:solidFill>
                <a:cs typeface="Arial" panose="020B0604020202020204" pitchFamily="34" charset="0"/>
              </a:rPr>
              <a:t>Liên</a:t>
            </a:r>
            <a:r>
              <a:rPr lang="en-US" sz="800" dirty="0">
                <a:solidFill>
                  <a:srgbClr val="2E2E38"/>
                </a:solidFill>
                <a:cs typeface="Arial" panose="020B0604020202020204" pitchFamily="34" charset="0"/>
              </a:rPr>
              <a:t> </a:t>
            </a:r>
            <a:r>
              <a:rPr lang="en-US" sz="800" dirty="0" err="1">
                <a:solidFill>
                  <a:srgbClr val="2E2E38"/>
                </a:solidFill>
                <a:cs typeface="Arial" panose="020B0604020202020204" pitchFamily="34" charset="0"/>
              </a:rPr>
              <a:t>hợp</a:t>
            </a:r>
            <a:r>
              <a:rPr lang="en-US" sz="800" dirty="0">
                <a:solidFill>
                  <a:srgbClr val="2E2E38"/>
                </a:solidFill>
                <a:cs typeface="Arial" panose="020B0604020202020204" pitchFamily="34" charset="0"/>
              </a:rPr>
              <a:t> </a:t>
            </a:r>
            <a:r>
              <a:rPr lang="en-US" sz="800" dirty="0" err="1">
                <a:solidFill>
                  <a:srgbClr val="2E2E38"/>
                </a:solidFill>
                <a:cs typeface="Arial" panose="020B0604020202020204" pitchFamily="34" charset="0"/>
              </a:rPr>
              <a:t>quốc</a:t>
            </a:r>
            <a:r>
              <a:rPr lang="en-US" sz="800" dirty="0">
                <a:solidFill>
                  <a:srgbClr val="2E2E38"/>
                </a:solidFill>
                <a:cs typeface="Arial" panose="020B0604020202020204" pitchFamily="34" charset="0"/>
              </a:rPr>
              <a:t> UNEP</a:t>
            </a:r>
          </a:p>
        </p:txBody>
      </p:sp>
    </p:spTree>
    <p:extLst>
      <p:ext uri="{BB962C8B-B14F-4D97-AF65-F5344CB8AC3E}">
        <p14:creationId xmlns:p14="http://schemas.microsoft.com/office/powerpoint/2010/main" val="328803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91529A-0A88-0ECD-2F70-18925C7E6628}"/>
              </a:ext>
            </a:extLst>
          </p:cNvPr>
          <p:cNvSpPr>
            <a:spLocks noGrp="1"/>
          </p:cNvSpPr>
          <p:nvPr>
            <p:ph type="sldNum" sz="quarter" idx="4"/>
          </p:nvPr>
        </p:nvSpPr>
        <p:spPr/>
        <p:txBody>
          <a:bodyPr/>
          <a:lstStyle/>
          <a:p>
            <a:fld id="{38EC2071-0BDE-49F8-A929-1F6A71822F8F}" type="slidenum">
              <a:rPr lang="en-GB" smtClean="0"/>
              <a:pPr/>
              <a:t>3</a:t>
            </a:fld>
            <a:endParaRPr lang="en-GB" dirty="0"/>
          </a:p>
        </p:txBody>
      </p:sp>
      <p:sp>
        <p:nvSpPr>
          <p:cNvPr id="3" name="Title 2">
            <a:extLst>
              <a:ext uri="{FF2B5EF4-FFF2-40B4-BE49-F238E27FC236}">
                <a16:creationId xmlns:a16="http://schemas.microsoft.com/office/drawing/2014/main" id="{AD1DA9E4-C51F-31A6-729C-9560405354D1}"/>
              </a:ext>
            </a:extLst>
          </p:cNvPr>
          <p:cNvSpPr>
            <a:spLocks noGrp="1"/>
          </p:cNvSpPr>
          <p:nvPr>
            <p:ph type="ctrTitle"/>
          </p:nvPr>
        </p:nvSpPr>
        <p:spPr/>
        <p:txBody>
          <a:bodyPr/>
          <a:lstStyle/>
          <a:p>
            <a:r>
              <a:rPr lang="en-VN" dirty="0"/>
              <a:t>Các loại hình tín dụng xanh</a:t>
            </a:r>
          </a:p>
        </p:txBody>
      </p:sp>
      <p:sp>
        <p:nvSpPr>
          <p:cNvPr id="4" name="Text Placeholder 3">
            <a:extLst>
              <a:ext uri="{FF2B5EF4-FFF2-40B4-BE49-F238E27FC236}">
                <a16:creationId xmlns:a16="http://schemas.microsoft.com/office/drawing/2014/main" id="{3F5A43CE-342C-0C3C-8DA5-11812AD73559}"/>
              </a:ext>
            </a:extLst>
          </p:cNvPr>
          <p:cNvSpPr>
            <a:spLocks noGrp="1"/>
          </p:cNvSpPr>
          <p:nvPr>
            <p:ph type="body" sz="quarter" idx="10"/>
          </p:nvPr>
        </p:nvSpPr>
        <p:spPr/>
        <p:txBody>
          <a:bodyPr/>
          <a:lstStyle/>
          <a:p>
            <a:r>
              <a:rPr lang="vi-VN" b="0" i="0" dirty="0"/>
              <a:t>Khái niệm tín dụng xanh</a:t>
            </a:r>
            <a:endParaRPr lang="en-VN" dirty="0"/>
          </a:p>
          <a:p>
            <a:endParaRPr lang="en-VN" dirty="0"/>
          </a:p>
        </p:txBody>
      </p:sp>
      <p:sp>
        <p:nvSpPr>
          <p:cNvPr id="6" name="footnote_6384061320090630201" descr="Footnote">
            <a:extLst>
              <a:ext uri="{FF2B5EF4-FFF2-40B4-BE49-F238E27FC236}">
                <a16:creationId xmlns:a16="http://schemas.microsoft.com/office/drawing/2014/main" id="{F6411E8E-EC36-5423-296E-785038D1B8D0}"/>
              </a:ext>
            </a:extLst>
          </p:cNvPr>
          <p:cNvSpPr txBox="1"/>
          <p:nvPr/>
        </p:nvSpPr>
        <p:spPr>
          <a:xfrm>
            <a:off x="609599" y="6128439"/>
            <a:ext cx="9980613" cy="404226"/>
          </a:xfrm>
          <a:prstGeom prst="rect">
            <a:avLst/>
          </a:prstGeom>
          <a:noFill/>
        </p:spPr>
        <p:txBody>
          <a:bodyPr vert="horz" wrap="square" lIns="0" tIns="0" rIns="0" bIns="0" rtlCol="0" anchor="b" anchorCtr="0">
            <a:noAutofit/>
          </a:bodyPr>
          <a:lstStyle/>
          <a:p>
            <a:pPr marL="95202" indent="-95202">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rPr>
              <a:t>Theo </a:t>
            </a:r>
            <a:r>
              <a:rPr lang="en-US" sz="800" dirty="0" err="1">
                <a:solidFill>
                  <a:srgbClr val="2E2E38"/>
                </a:solidFill>
                <a:cs typeface="Arial" panose="020B0604020202020204" pitchFamily="34" charset="0"/>
              </a:rPr>
              <a:t>Dự</a:t>
            </a:r>
            <a:r>
              <a:rPr lang="en-US" sz="800" dirty="0">
                <a:solidFill>
                  <a:srgbClr val="2E2E38"/>
                </a:solidFill>
                <a:cs typeface="Arial" panose="020B0604020202020204" pitchFamily="34" charset="0"/>
              </a:rPr>
              <a:t> </a:t>
            </a:r>
            <a:r>
              <a:rPr lang="en-US" sz="800" dirty="0" err="1">
                <a:solidFill>
                  <a:srgbClr val="2E2E38"/>
                </a:solidFill>
                <a:cs typeface="Arial" panose="020B0604020202020204" pitchFamily="34" charset="0"/>
              </a:rPr>
              <a:t>thảo</a:t>
            </a:r>
            <a:r>
              <a:rPr lang="en-US" sz="800" dirty="0">
                <a:solidFill>
                  <a:srgbClr val="2E2E38"/>
                </a:solidFill>
                <a:cs typeface="Arial" panose="020B0604020202020204" pitchFamily="34" charset="0"/>
              </a:rPr>
              <a:t> </a:t>
            </a:r>
            <a:r>
              <a:rPr lang="vi-VN" sz="800" dirty="0">
                <a:solidFill>
                  <a:srgbClr val="2E2E38"/>
                </a:solidFill>
                <a:cs typeface="Arial" panose="020B0604020202020204" pitchFamily="34" charset="0"/>
              </a:rPr>
              <a:t>Quyết định của Thủ tướng Chính phủ về việc ban hành quy định tiêu chí môi trường và việc xác nhận đối với dự án được cấp tín dụng xanh, phát hành trái phiếu xanh</a:t>
            </a:r>
            <a:endParaRPr lang="en-US" sz="800" dirty="0">
              <a:solidFill>
                <a:srgbClr val="2E2E38"/>
              </a:solidFill>
              <a:cs typeface="Arial" panose="020B0604020202020204" pitchFamily="34" charset="0"/>
            </a:endParaRPr>
          </a:p>
        </p:txBody>
      </p:sp>
      <p:sp>
        <p:nvSpPr>
          <p:cNvPr id="7" name="source_6384067750549792181" descr="Source">
            <a:extLst>
              <a:ext uri="{FF2B5EF4-FFF2-40B4-BE49-F238E27FC236}">
                <a16:creationId xmlns:a16="http://schemas.microsoft.com/office/drawing/2014/main" id="{D5E3929B-ADEE-9B75-3B6C-81C771875C04}"/>
              </a:ext>
            </a:extLst>
          </p:cNvPr>
          <p:cNvSpPr txBox="1"/>
          <p:nvPr/>
        </p:nvSpPr>
        <p:spPr>
          <a:xfrm>
            <a:off x="609601" y="6583680"/>
            <a:ext cx="2096728" cy="105606"/>
          </a:xfrm>
          <a:prstGeom prst="rect">
            <a:avLst/>
          </a:prstGeom>
          <a:noFill/>
        </p:spPr>
        <p:txBody>
          <a:bodyPr vert="horz" wrap="none" lIns="0" tIns="0" rIns="0" bIns="0" rtlCol="0">
            <a:spAutoFit/>
          </a:bodyPr>
          <a:lstStyle/>
          <a:p>
            <a:pPr>
              <a:lnSpc>
                <a:spcPct val="85000"/>
              </a:lnSpc>
              <a:spcAft>
                <a:spcPts val="600"/>
              </a:spcAft>
              <a:buSzPct val="75000"/>
            </a:pPr>
            <a:r>
              <a:rPr lang="en-US" sz="800" dirty="0" err="1">
                <a:solidFill>
                  <a:srgbClr val="2E2E38"/>
                </a:solidFill>
                <a:cs typeface="Arial" panose="020B0604020202020204" pitchFamily="34" charset="0"/>
              </a:rPr>
              <a:t>Nguồn</a:t>
            </a:r>
            <a:r>
              <a:rPr lang="en-US" sz="800" dirty="0">
                <a:solidFill>
                  <a:srgbClr val="2E2E38"/>
                </a:solidFill>
                <a:cs typeface="Arial" panose="020B0604020202020204" pitchFamily="34" charset="0"/>
              </a:rPr>
              <a:t>: </a:t>
            </a:r>
            <a:r>
              <a:rPr lang="en-US" sz="800" dirty="0" err="1">
                <a:solidFill>
                  <a:srgbClr val="2E2E38"/>
                </a:solidFill>
                <a:cs typeface="Arial" panose="020B0604020202020204" pitchFamily="34" charset="0"/>
              </a:rPr>
              <a:t>vanbanchinhphu</a:t>
            </a:r>
            <a:r>
              <a:rPr lang="en-US" sz="800" dirty="0">
                <a:solidFill>
                  <a:srgbClr val="2E2E38"/>
                </a:solidFill>
                <a:cs typeface="Arial" panose="020B0604020202020204" pitchFamily="34" charset="0"/>
              </a:rPr>
              <a:t>, </a:t>
            </a:r>
            <a:r>
              <a:rPr lang="en-US" sz="800" dirty="0" err="1">
                <a:solidFill>
                  <a:srgbClr val="2E2E38"/>
                </a:solidFill>
                <a:cs typeface="Arial" panose="020B0604020202020204" pitchFamily="34" charset="0"/>
              </a:rPr>
              <a:t>mofa</a:t>
            </a:r>
            <a:r>
              <a:rPr lang="en-US" sz="800" dirty="0">
                <a:solidFill>
                  <a:srgbClr val="2E2E38"/>
                </a:solidFill>
                <a:cs typeface="Arial" panose="020B0604020202020204" pitchFamily="34" charset="0"/>
              </a:rPr>
              <a:t>, </a:t>
            </a:r>
            <a:r>
              <a:rPr lang="en-US" sz="800" dirty="0" err="1">
                <a:solidFill>
                  <a:srgbClr val="2E2E38"/>
                </a:solidFill>
                <a:cs typeface="Arial" panose="020B0604020202020204" pitchFamily="34" charset="0"/>
              </a:rPr>
              <a:t>taichinhnganhang</a:t>
            </a:r>
            <a:endParaRPr lang="en-US" sz="800" dirty="0">
              <a:solidFill>
                <a:srgbClr val="2E2E38"/>
              </a:solidFill>
              <a:cs typeface="Arial" panose="020B0604020202020204" pitchFamily="34" charset="0"/>
            </a:endParaRPr>
          </a:p>
        </p:txBody>
      </p:sp>
      <p:sp>
        <p:nvSpPr>
          <p:cNvPr id="8" name="Oval 7">
            <a:extLst>
              <a:ext uri="{FF2B5EF4-FFF2-40B4-BE49-F238E27FC236}">
                <a16:creationId xmlns:a16="http://schemas.microsoft.com/office/drawing/2014/main" id="{19E03A14-F313-6995-7BE1-B6FB4DB561FA}"/>
              </a:ext>
            </a:extLst>
          </p:cNvPr>
          <p:cNvSpPr/>
          <p:nvPr/>
        </p:nvSpPr>
        <p:spPr>
          <a:xfrm>
            <a:off x="1441697" y="1346506"/>
            <a:ext cx="1703951" cy="1703951"/>
          </a:xfrm>
          <a:prstGeom prst="ellipse">
            <a:avLst/>
          </a:prstGeom>
          <a:solidFill>
            <a:srgbClr val="E3F2E7"/>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3076"/>
            <a:endParaRPr lang="en-US" sz="1463">
              <a:solidFill>
                <a:srgbClr val="FFFFFF"/>
              </a:solidFill>
              <a:latin typeface="+mj-lt"/>
            </a:endParaRPr>
          </a:p>
        </p:txBody>
      </p:sp>
      <p:sp>
        <p:nvSpPr>
          <p:cNvPr id="9" name="Oval 8">
            <a:extLst>
              <a:ext uri="{FF2B5EF4-FFF2-40B4-BE49-F238E27FC236}">
                <a16:creationId xmlns:a16="http://schemas.microsoft.com/office/drawing/2014/main" id="{D9AC58E9-0181-E2CC-E7D5-6881AF265FE9}"/>
              </a:ext>
            </a:extLst>
          </p:cNvPr>
          <p:cNvSpPr/>
          <p:nvPr/>
        </p:nvSpPr>
        <p:spPr>
          <a:xfrm>
            <a:off x="5249130" y="1346506"/>
            <a:ext cx="1703951" cy="1703951"/>
          </a:xfrm>
          <a:prstGeom prst="ellipse">
            <a:avLst/>
          </a:prstGeom>
          <a:solidFill>
            <a:srgbClr val="E3F2E7"/>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3076"/>
            <a:endParaRPr lang="en-US" sz="1463">
              <a:solidFill>
                <a:srgbClr val="FFFFFF"/>
              </a:solidFill>
              <a:latin typeface="+mj-lt"/>
            </a:endParaRPr>
          </a:p>
        </p:txBody>
      </p:sp>
      <p:sp>
        <p:nvSpPr>
          <p:cNvPr id="10" name="Oval 9">
            <a:extLst>
              <a:ext uri="{FF2B5EF4-FFF2-40B4-BE49-F238E27FC236}">
                <a16:creationId xmlns:a16="http://schemas.microsoft.com/office/drawing/2014/main" id="{FA9101E6-305D-9833-5BAF-FD6B6889339E}"/>
              </a:ext>
            </a:extLst>
          </p:cNvPr>
          <p:cNvSpPr/>
          <p:nvPr/>
        </p:nvSpPr>
        <p:spPr>
          <a:xfrm>
            <a:off x="9069221" y="1346506"/>
            <a:ext cx="1703951" cy="1703951"/>
          </a:xfrm>
          <a:prstGeom prst="ellipse">
            <a:avLst/>
          </a:prstGeom>
          <a:solidFill>
            <a:srgbClr val="E3F2E7"/>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3076"/>
            <a:endParaRPr lang="en-US" sz="1463">
              <a:solidFill>
                <a:srgbClr val="FFFFFF"/>
              </a:solidFill>
              <a:latin typeface="+mj-lt"/>
            </a:endParaRPr>
          </a:p>
        </p:txBody>
      </p:sp>
      <p:grpSp>
        <p:nvGrpSpPr>
          <p:cNvPr id="11" name="dynamictitle__637290393964569772">
            <a:extLst>
              <a:ext uri="{FF2B5EF4-FFF2-40B4-BE49-F238E27FC236}">
                <a16:creationId xmlns:a16="http://schemas.microsoft.com/office/drawing/2014/main" id="{D03D961F-55FD-4380-010C-5DC176B59A8F}"/>
              </a:ext>
            </a:extLst>
          </p:cNvPr>
          <p:cNvGrpSpPr/>
          <p:nvPr>
            <p:custDataLst>
              <p:tags r:id="rId1"/>
            </p:custDataLst>
          </p:nvPr>
        </p:nvGrpSpPr>
        <p:grpSpPr>
          <a:xfrm>
            <a:off x="617435" y="3172222"/>
            <a:ext cx="3477120" cy="297829"/>
            <a:chOff x="2832361" y="2087941"/>
            <a:chExt cx="3534683" cy="297829"/>
          </a:xfrm>
        </p:grpSpPr>
        <p:sp>
          <p:nvSpPr>
            <p:cNvPr id="12" name="Arrow: Left-Right 19">
              <a:extLst>
                <a:ext uri="{FF2B5EF4-FFF2-40B4-BE49-F238E27FC236}">
                  <a16:creationId xmlns:a16="http://schemas.microsoft.com/office/drawing/2014/main" id="{C67B512C-FBEF-BA27-3D69-9941C2577ADD}"/>
                </a:ext>
              </a:extLst>
            </p:cNvPr>
            <p:cNvSpPr/>
            <p:nvPr/>
          </p:nvSpPr>
          <p:spPr>
            <a:xfrm>
              <a:off x="2832361" y="2087941"/>
              <a:ext cx="3534683" cy="29782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t" anchorCtr="0">
              <a:spAutoFit/>
            </a:bodyPr>
            <a:lstStyle/>
            <a:p>
              <a:pPr lvl="0" algn="ctr" defTabSz="442015">
                <a:lnSpc>
                  <a:spcPct val="110000"/>
                </a:lnSpc>
                <a:spcBef>
                  <a:spcPct val="20000"/>
                </a:spcBef>
              </a:pPr>
              <a:r>
                <a:rPr lang="en-US" sz="1400" b="1" err="1">
                  <a:solidFill>
                    <a:schemeClr val="accent1"/>
                  </a:solidFill>
                </a:rPr>
                <a:t>Tín</a:t>
              </a:r>
              <a:r>
                <a:rPr lang="en-US" sz="1400" b="1">
                  <a:solidFill>
                    <a:schemeClr val="accent1"/>
                  </a:solidFill>
                </a:rPr>
                <a:t> </a:t>
              </a:r>
              <a:r>
                <a:rPr lang="en-US" sz="1400" b="1" err="1">
                  <a:solidFill>
                    <a:schemeClr val="accent1"/>
                  </a:solidFill>
                </a:rPr>
                <a:t>dụng</a:t>
              </a:r>
              <a:r>
                <a:rPr lang="en-US" sz="1400" b="1">
                  <a:solidFill>
                    <a:schemeClr val="accent1"/>
                  </a:solidFill>
                </a:rPr>
                <a:t> </a:t>
              </a:r>
              <a:r>
                <a:rPr lang="en-US" sz="1400" b="1" err="1">
                  <a:solidFill>
                    <a:schemeClr val="accent1"/>
                  </a:solidFill>
                </a:rPr>
                <a:t>xanh</a:t>
              </a:r>
              <a:endParaRPr lang="en-US" sz="1400" b="1">
                <a:solidFill>
                  <a:schemeClr val="accent1"/>
                </a:solidFill>
              </a:endParaRPr>
            </a:p>
          </p:txBody>
        </p:sp>
        <p:cxnSp>
          <p:nvCxnSpPr>
            <p:cNvPr id="13" name="Straight Connector 12">
              <a:extLst>
                <a:ext uri="{FF2B5EF4-FFF2-40B4-BE49-F238E27FC236}">
                  <a16:creationId xmlns:a16="http://schemas.microsoft.com/office/drawing/2014/main" id="{9A42F391-7F6A-0D68-CB89-8810D98D64D8}"/>
                </a:ext>
              </a:extLst>
            </p:cNvPr>
            <p:cNvCxnSpPr>
              <a:stCxn id="12" idx="4"/>
              <a:endCxn id="12" idx="6"/>
            </p:cNvCxnSpPr>
            <p:nvPr/>
          </p:nvCxnSpPr>
          <p:spPr>
            <a:xfrm>
              <a:off x="2832361" y="2385770"/>
              <a:ext cx="3534683" cy="0"/>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dynamictitle__637290393970567884">
            <a:extLst>
              <a:ext uri="{FF2B5EF4-FFF2-40B4-BE49-F238E27FC236}">
                <a16:creationId xmlns:a16="http://schemas.microsoft.com/office/drawing/2014/main" id="{A3D15682-BC94-4E63-BCBB-0F8F6FF63834}"/>
              </a:ext>
            </a:extLst>
          </p:cNvPr>
          <p:cNvGrpSpPr/>
          <p:nvPr>
            <p:custDataLst>
              <p:tags r:id="rId2"/>
            </p:custDataLst>
          </p:nvPr>
        </p:nvGrpSpPr>
        <p:grpSpPr>
          <a:xfrm>
            <a:off x="4368875" y="3172222"/>
            <a:ext cx="3477120" cy="297829"/>
            <a:chOff x="2832361" y="2087941"/>
            <a:chExt cx="3534683" cy="297829"/>
          </a:xfrm>
        </p:grpSpPr>
        <p:sp>
          <p:nvSpPr>
            <p:cNvPr id="15" name="Arrow: Left-Right 23">
              <a:extLst>
                <a:ext uri="{FF2B5EF4-FFF2-40B4-BE49-F238E27FC236}">
                  <a16:creationId xmlns:a16="http://schemas.microsoft.com/office/drawing/2014/main" id="{B7B5B4C1-36FC-135A-9C2A-E9A621FACDBE}"/>
                </a:ext>
              </a:extLst>
            </p:cNvPr>
            <p:cNvSpPr/>
            <p:nvPr/>
          </p:nvSpPr>
          <p:spPr>
            <a:xfrm>
              <a:off x="2832361" y="2087941"/>
              <a:ext cx="3534683" cy="29782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t" anchorCtr="0">
              <a:spAutoFit/>
            </a:bodyPr>
            <a:lstStyle/>
            <a:p>
              <a:pPr lvl="0" algn="ctr" defTabSz="442015">
                <a:lnSpc>
                  <a:spcPct val="110000"/>
                </a:lnSpc>
                <a:spcBef>
                  <a:spcPct val="20000"/>
                </a:spcBef>
              </a:pPr>
              <a:r>
                <a:rPr lang="en-US" sz="1400" b="1" err="1">
                  <a:solidFill>
                    <a:schemeClr val="accent1"/>
                  </a:solidFill>
                </a:rPr>
                <a:t>Trái</a:t>
              </a:r>
              <a:r>
                <a:rPr lang="en-US" sz="1400" b="1">
                  <a:solidFill>
                    <a:schemeClr val="accent1"/>
                  </a:solidFill>
                </a:rPr>
                <a:t> </a:t>
              </a:r>
              <a:r>
                <a:rPr lang="en-US" sz="1400" b="1" err="1">
                  <a:solidFill>
                    <a:schemeClr val="accent1"/>
                  </a:solidFill>
                </a:rPr>
                <a:t>phiếu</a:t>
              </a:r>
              <a:r>
                <a:rPr lang="en-US" sz="1400" b="1">
                  <a:solidFill>
                    <a:schemeClr val="accent1"/>
                  </a:solidFill>
                </a:rPr>
                <a:t> </a:t>
              </a:r>
              <a:r>
                <a:rPr lang="en-US" sz="1400" b="1" err="1">
                  <a:solidFill>
                    <a:schemeClr val="accent1"/>
                  </a:solidFill>
                </a:rPr>
                <a:t>xanh</a:t>
              </a:r>
              <a:endParaRPr lang="en-US" sz="1400" b="1">
                <a:solidFill>
                  <a:schemeClr val="accent1"/>
                </a:solidFill>
              </a:endParaRPr>
            </a:p>
          </p:txBody>
        </p:sp>
        <p:cxnSp>
          <p:nvCxnSpPr>
            <p:cNvPr id="16" name="Straight Connector 15">
              <a:extLst>
                <a:ext uri="{FF2B5EF4-FFF2-40B4-BE49-F238E27FC236}">
                  <a16:creationId xmlns:a16="http://schemas.microsoft.com/office/drawing/2014/main" id="{DF356607-4674-895F-B8CF-6286F03B16C9}"/>
                </a:ext>
              </a:extLst>
            </p:cNvPr>
            <p:cNvCxnSpPr>
              <a:stCxn id="15" idx="4"/>
              <a:endCxn id="15" idx="6"/>
            </p:cNvCxnSpPr>
            <p:nvPr/>
          </p:nvCxnSpPr>
          <p:spPr>
            <a:xfrm>
              <a:off x="2832361" y="2385770"/>
              <a:ext cx="3534683" cy="0"/>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 name="dynamictitle__637290393975912961">
            <a:extLst>
              <a:ext uri="{FF2B5EF4-FFF2-40B4-BE49-F238E27FC236}">
                <a16:creationId xmlns:a16="http://schemas.microsoft.com/office/drawing/2014/main" id="{60159AB6-B61A-6DE1-1924-0362AD5E7EE2}"/>
              </a:ext>
            </a:extLst>
          </p:cNvPr>
          <p:cNvGrpSpPr/>
          <p:nvPr>
            <p:custDataLst>
              <p:tags r:id="rId3"/>
            </p:custDataLst>
          </p:nvPr>
        </p:nvGrpSpPr>
        <p:grpSpPr>
          <a:xfrm>
            <a:off x="8120315" y="3172222"/>
            <a:ext cx="3477120" cy="297829"/>
            <a:chOff x="2832361" y="2087941"/>
            <a:chExt cx="3534683" cy="297829"/>
          </a:xfrm>
        </p:grpSpPr>
        <p:sp>
          <p:nvSpPr>
            <p:cNvPr id="18" name="Arrow: Left-Right 43">
              <a:extLst>
                <a:ext uri="{FF2B5EF4-FFF2-40B4-BE49-F238E27FC236}">
                  <a16:creationId xmlns:a16="http://schemas.microsoft.com/office/drawing/2014/main" id="{863571FE-9CFD-6F31-6699-753C7A162ADF}"/>
                </a:ext>
              </a:extLst>
            </p:cNvPr>
            <p:cNvSpPr/>
            <p:nvPr/>
          </p:nvSpPr>
          <p:spPr>
            <a:xfrm>
              <a:off x="2832361" y="2087941"/>
              <a:ext cx="3534683" cy="29782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t" anchorCtr="0">
              <a:spAutoFit/>
            </a:bodyPr>
            <a:lstStyle/>
            <a:p>
              <a:pPr lvl="0" algn="ctr" defTabSz="442015">
                <a:lnSpc>
                  <a:spcPct val="110000"/>
                </a:lnSpc>
                <a:spcBef>
                  <a:spcPct val="20000"/>
                </a:spcBef>
              </a:pPr>
              <a:r>
                <a:rPr lang="en-US" sz="1400" b="1" err="1">
                  <a:solidFill>
                    <a:schemeClr val="accent1"/>
                  </a:solidFill>
                </a:rPr>
                <a:t>Cổ</a:t>
              </a:r>
              <a:r>
                <a:rPr lang="en-US" sz="1400" b="1">
                  <a:solidFill>
                    <a:schemeClr val="accent1"/>
                  </a:solidFill>
                </a:rPr>
                <a:t> </a:t>
              </a:r>
              <a:r>
                <a:rPr lang="en-US" sz="1400" b="1" err="1">
                  <a:solidFill>
                    <a:schemeClr val="accent1"/>
                  </a:solidFill>
                </a:rPr>
                <a:t>phiếu</a:t>
              </a:r>
              <a:r>
                <a:rPr lang="en-US" sz="1400" b="1">
                  <a:solidFill>
                    <a:schemeClr val="accent1"/>
                  </a:solidFill>
                </a:rPr>
                <a:t> </a:t>
              </a:r>
              <a:r>
                <a:rPr lang="en-US" sz="1400" b="1" err="1">
                  <a:solidFill>
                    <a:schemeClr val="accent1"/>
                  </a:solidFill>
                </a:rPr>
                <a:t>xanh</a:t>
              </a:r>
              <a:endParaRPr lang="en-US" sz="1400" b="1">
                <a:solidFill>
                  <a:schemeClr val="accent1"/>
                </a:solidFill>
              </a:endParaRPr>
            </a:p>
          </p:txBody>
        </p:sp>
        <p:cxnSp>
          <p:nvCxnSpPr>
            <p:cNvPr id="19" name="Straight Connector 18">
              <a:extLst>
                <a:ext uri="{FF2B5EF4-FFF2-40B4-BE49-F238E27FC236}">
                  <a16:creationId xmlns:a16="http://schemas.microsoft.com/office/drawing/2014/main" id="{D0DA5E12-7609-1075-E6C8-36D04226FAC1}"/>
                </a:ext>
              </a:extLst>
            </p:cNvPr>
            <p:cNvCxnSpPr>
              <a:stCxn id="18" idx="4"/>
              <a:endCxn id="18" idx="6"/>
            </p:cNvCxnSpPr>
            <p:nvPr/>
          </p:nvCxnSpPr>
          <p:spPr>
            <a:xfrm>
              <a:off x="2832361" y="2385770"/>
              <a:ext cx="3534683" cy="0"/>
            </a:xfrm>
            <a:prstGeom prst="line">
              <a:avLst/>
            </a:prstGeom>
            <a:ln w="952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0" name="Rectangle 10">
            <a:extLst>
              <a:ext uri="{FF2B5EF4-FFF2-40B4-BE49-F238E27FC236}">
                <a16:creationId xmlns:a16="http://schemas.microsoft.com/office/drawing/2014/main" id="{661DA0D8-2CFD-9DA6-8513-27A8B809F251}"/>
              </a:ext>
            </a:extLst>
          </p:cNvPr>
          <p:cNvSpPr>
            <a:spLocks noChangeArrowheads="1"/>
          </p:cNvSpPr>
          <p:nvPr>
            <p:custDataLst>
              <p:tags r:id="rId4"/>
            </p:custDataLst>
          </p:nvPr>
        </p:nvSpPr>
        <p:spPr bwMode="auto">
          <a:xfrm>
            <a:off x="609599" y="3619729"/>
            <a:ext cx="3484956" cy="1464492"/>
          </a:xfrm>
          <a:prstGeom prst="rect">
            <a:avLst/>
          </a:prstGeom>
          <a:noFill/>
          <a:ln w="12700" algn="ctr">
            <a:noFill/>
            <a:prstDash val="sysDot"/>
            <a:miter lim="800000"/>
            <a:headEnd/>
            <a:tailEnd/>
          </a:ln>
        </p:spPr>
        <p:txBody>
          <a:bodyPr/>
          <a:lstStyle/>
          <a:p>
            <a:pPr marL="185083" lvl="3" indent="-185083" defTabSz="1124397">
              <a:spcAft>
                <a:spcPts val="324"/>
              </a:spcAft>
              <a:buClr>
                <a:srgbClr val="FFD200"/>
              </a:buClr>
              <a:buSzPct val="75000"/>
              <a:buFont typeface="Arial" pitchFamily="34" charset="0"/>
              <a:buChar char="►"/>
              <a:defRPr/>
            </a:pPr>
            <a:endParaRPr lang="vi-VN" sz="1400" kern="0">
              <a:solidFill>
                <a:srgbClr val="000000">
                  <a:lumMod val="75000"/>
                </a:srgbClr>
              </a:solidFill>
            </a:endParaRPr>
          </a:p>
        </p:txBody>
      </p:sp>
      <p:pic>
        <p:nvPicPr>
          <p:cNvPr id="21" name="Picture 4" descr="Download HD Tick - Gold Tick Png Transparent PNG Image - NicePNG.com">
            <a:extLst>
              <a:ext uri="{FF2B5EF4-FFF2-40B4-BE49-F238E27FC236}">
                <a16:creationId xmlns:a16="http://schemas.microsoft.com/office/drawing/2014/main" id="{5A74364C-3597-AA6F-26EE-141F45EC4C3C}"/>
              </a:ext>
            </a:extLst>
          </p:cNvPr>
          <p:cNvPicPr>
            <a:picLocks noChangeAspect="1" noChangeArrowheads="1"/>
          </p:cNvPicPr>
          <p:nvPr/>
        </p:nvPicPr>
        <p:blipFill>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09599" y="3650726"/>
            <a:ext cx="223351" cy="2059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Download HD Tick - Gold Tick Png Transparent PNG Image - NicePNG.com">
            <a:extLst>
              <a:ext uri="{FF2B5EF4-FFF2-40B4-BE49-F238E27FC236}">
                <a16:creationId xmlns:a16="http://schemas.microsoft.com/office/drawing/2014/main" id="{EE8BD27E-9338-7875-9F64-9E0D290E7234}"/>
              </a:ext>
            </a:extLst>
          </p:cNvPr>
          <p:cNvPicPr>
            <a:picLocks noChangeAspect="1" noChangeArrowheads="1"/>
          </p:cNvPicPr>
          <p:nvPr/>
        </p:nvPicPr>
        <p:blipFill>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35171" y="4457529"/>
            <a:ext cx="223351" cy="2059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86B2F29-D954-CED4-DF0E-5EB3687F7C67}"/>
              </a:ext>
            </a:extLst>
          </p:cNvPr>
          <p:cNvSpPr txBox="1"/>
          <p:nvPr/>
        </p:nvSpPr>
        <p:spPr>
          <a:xfrm>
            <a:off x="936425" y="3571963"/>
            <a:ext cx="3213551" cy="1538883"/>
          </a:xfrm>
          <a:prstGeom prst="rect">
            <a:avLst/>
          </a:prstGeom>
          <a:noFill/>
        </p:spPr>
        <p:txBody>
          <a:bodyPr wrap="square">
            <a:spAutoFit/>
          </a:bodyPr>
          <a:lstStyle/>
          <a:p>
            <a:pPr marL="0" lvl="3" defTabSz="1124397">
              <a:spcBef>
                <a:spcPts val="600"/>
              </a:spcBef>
              <a:spcAft>
                <a:spcPts val="600"/>
              </a:spcAft>
              <a:buClr>
                <a:srgbClr val="FFD200"/>
              </a:buClr>
              <a:buSzPct val="75000"/>
              <a:defRPr/>
            </a:pPr>
            <a:r>
              <a:rPr lang="vi-VN" sz="1400" kern="0" dirty="0">
                <a:solidFill>
                  <a:srgbClr val="000000">
                    <a:lumMod val="75000"/>
                  </a:srgbClr>
                </a:solidFill>
              </a:rPr>
              <a:t>Tận dụng được nguồn vốn vay ưu đãi </a:t>
            </a:r>
            <a:r>
              <a:rPr lang="en-US" sz="1400" kern="0" dirty="0" err="1">
                <a:solidFill>
                  <a:srgbClr val="000000">
                    <a:lumMod val="75000"/>
                  </a:srgbClr>
                </a:solidFill>
              </a:rPr>
              <a:t>tốt</a:t>
            </a:r>
            <a:r>
              <a:rPr lang="vi-VN" sz="1400" kern="0" dirty="0">
                <a:solidFill>
                  <a:srgbClr val="000000">
                    <a:lumMod val="75000"/>
                  </a:srgbClr>
                </a:solidFill>
              </a:rPr>
              <a:t> để đầu tư phát triển công nghệ </a:t>
            </a:r>
            <a:r>
              <a:rPr lang="en-US" sz="1400" kern="0" dirty="0" err="1">
                <a:solidFill>
                  <a:srgbClr val="000000">
                    <a:lumMod val="75000"/>
                  </a:srgbClr>
                </a:solidFill>
              </a:rPr>
              <a:t>và</a:t>
            </a:r>
            <a:r>
              <a:rPr lang="en-US" sz="1400" kern="0" dirty="0">
                <a:solidFill>
                  <a:srgbClr val="000000">
                    <a:lumMod val="75000"/>
                  </a:srgbClr>
                </a:solidFill>
              </a:rPr>
              <a:t> </a:t>
            </a:r>
            <a:r>
              <a:rPr lang="en-US" sz="1400" kern="0" dirty="0" err="1">
                <a:solidFill>
                  <a:srgbClr val="000000">
                    <a:lumMod val="75000"/>
                  </a:srgbClr>
                </a:solidFill>
              </a:rPr>
              <a:t>mở</a:t>
            </a:r>
            <a:r>
              <a:rPr lang="en-US" sz="1400" kern="0" dirty="0">
                <a:solidFill>
                  <a:srgbClr val="000000">
                    <a:lumMod val="75000"/>
                  </a:srgbClr>
                </a:solidFill>
              </a:rPr>
              <a:t> </a:t>
            </a:r>
            <a:r>
              <a:rPr lang="en-US" sz="1400" kern="0" dirty="0" err="1">
                <a:solidFill>
                  <a:srgbClr val="000000">
                    <a:lumMod val="75000"/>
                  </a:srgbClr>
                </a:solidFill>
              </a:rPr>
              <a:t>rộng</a:t>
            </a:r>
            <a:r>
              <a:rPr lang="en-US" sz="1400" kern="0" dirty="0">
                <a:solidFill>
                  <a:srgbClr val="000000">
                    <a:lumMod val="75000"/>
                  </a:srgbClr>
                </a:solidFill>
              </a:rPr>
              <a:t> </a:t>
            </a:r>
            <a:r>
              <a:rPr lang="en-US" sz="1400" kern="0" dirty="0" err="1">
                <a:solidFill>
                  <a:srgbClr val="000000">
                    <a:lumMod val="75000"/>
                  </a:srgbClr>
                </a:solidFill>
              </a:rPr>
              <a:t>quy</a:t>
            </a:r>
            <a:r>
              <a:rPr lang="en-US" sz="1400" kern="0" dirty="0">
                <a:solidFill>
                  <a:srgbClr val="000000">
                    <a:lumMod val="75000"/>
                  </a:srgbClr>
                </a:solidFill>
              </a:rPr>
              <a:t> </a:t>
            </a:r>
            <a:r>
              <a:rPr lang="en-US" sz="1400" kern="0" dirty="0" err="1">
                <a:solidFill>
                  <a:srgbClr val="000000">
                    <a:lumMod val="75000"/>
                  </a:srgbClr>
                </a:solidFill>
              </a:rPr>
              <a:t>mô</a:t>
            </a:r>
            <a:endParaRPr lang="en-US" sz="1400" kern="0" dirty="0">
              <a:solidFill>
                <a:srgbClr val="000000">
                  <a:lumMod val="75000"/>
                </a:srgbClr>
              </a:solidFill>
            </a:endParaRPr>
          </a:p>
          <a:p>
            <a:pPr marL="0" lvl="3" defTabSz="1124397">
              <a:spcBef>
                <a:spcPts val="600"/>
              </a:spcBef>
              <a:spcAft>
                <a:spcPts val="600"/>
              </a:spcAft>
              <a:buClr>
                <a:srgbClr val="FFD200"/>
              </a:buClr>
              <a:buSzPct val="75000"/>
              <a:defRPr/>
            </a:pPr>
            <a:r>
              <a:rPr lang="en-US" sz="1400" kern="0" dirty="0" err="1">
                <a:solidFill>
                  <a:srgbClr val="000000">
                    <a:lumMod val="75000"/>
                  </a:srgbClr>
                </a:solidFill>
              </a:rPr>
              <a:t>Cơ</a:t>
            </a:r>
            <a:r>
              <a:rPr lang="en-US" sz="1400" kern="0" dirty="0">
                <a:solidFill>
                  <a:srgbClr val="000000">
                    <a:lumMod val="75000"/>
                  </a:srgbClr>
                </a:solidFill>
              </a:rPr>
              <a:t> </a:t>
            </a:r>
            <a:r>
              <a:rPr lang="en-US" sz="1400" kern="0" dirty="0" err="1">
                <a:solidFill>
                  <a:srgbClr val="000000">
                    <a:lumMod val="75000"/>
                  </a:srgbClr>
                </a:solidFill>
              </a:rPr>
              <a:t>hội</a:t>
            </a:r>
            <a:r>
              <a:rPr lang="en-US" sz="1400" kern="0" dirty="0">
                <a:solidFill>
                  <a:srgbClr val="000000">
                    <a:lumMod val="75000"/>
                  </a:srgbClr>
                </a:solidFill>
              </a:rPr>
              <a:t> </a:t>
            </a:r>
            <a:r>
              <a:rPr lang="en-US" sz="1400" kern="0" dirty="0" err="1">
                <a:solidFill>
                  <a:srgbClr val="000000">
                    <a:lumMod val="75000"/>
                  </a:srgbClr>
                </a:solidFill>
              </a:rPr>
              <a:t>nhận</a:t>
            </a:r>
            <a:r>
              <a:rPr lang="en-US" sz="1400" kern="0" dirty="0">
                <a:solidFill>
                  <a:srgbClr val="000000">
                    <a:lumMod val="75000"/>
                  </a:srgbClr>
                </a:solidFill>
              </a:rPr>
              <a:t> </a:t>
            </a:r>
            <a:r>
              <a:rPr lang="en-US" sz="1400" kern="0" dirty="0" err="1">
                <a:solidFill>
                  <a:srgbClr val="000000">
                    <a:lumMod val="75000"/>
                  </a:srgbClr>
                </a:solidFill>
              </a:rPr>
              <a:t>được</a:t>
            </a:r>
            <a:r>
              <a:rPr lang="en-US" sz="1400" kern="0" dirty="0">
                <a:solidFill>
                  <a:srgbClr val="000000">
                    <a:lumMod val="75000"/>
                  </a:srgbClr>
                </a:solidFill>
              </a:rPr>
              <a:t> </a:t>
            </a:r>
            <a:r>
              <a:rPr lang="en-US" sz="1400" kern="0" dirty="0" err="1">
                <a:solidFill>
                  <a:srgbClr val="000000">
                    <a:lumMod val="75000"/>
                  </a:srgbClr>
                </a:solidFill>
              </a:rPr>
              <a:t>sự</a:t>
            </a:r>
            <a:r>
              <a:rPr lang="en-US" sz="1400" kern="0" dirty="0">
                <a:solidFill>
                  <a:srgbClr val="000000">
                    <a:lumMod val="75000"/>
                  </a:srgbClr>
                </a:solidFill>
              </a:rPr>
              <a:t> </a:t>
            </a:r>
            <a:r>
              <a:rPr lang="en-US" sz="1400" kern="0" dirty="0" err="1">
                <a:solidFill>
                  <a:srgbClr val="000000">
                    <a:lumMod val="75000"/>
                  </a:srgbClr>
                </a:solidFill>
              </a:rPr>
              <a:t>hỗ</a:t>
            </a:r>
            <a:r>
              <a:rPr lang="en-US" sz="1400" kern="0" dirty="0">
                <a:solidFill>
                  <a:srgbClr val="000000">
                    <a:lumMod val="75000"/>
                  </a:srgbClr>
                </a:solidFill>
              </a:rPr>
              <a:t> </a:t>
            </a:r>
            <a:r>
              <a:rPr lang="en-US" sz="1400" kern="0" dirty="0" err="1">
                <a:solidFill>
                  <a:srgbClr val="000000">
                    <a:lumMod val="75000"/>
                  </a:srgbClr>
                </a:solidFill>
              </a:rPr>
              <a:t>trợ</a:t>
            </a:r>
            <a:r>
              <a:rPr lang="en-US" sz="1400" kern="0" dirty="0">
                <a:solidFill>
                  <a:srgbClr val="000000">
                    <a:lumMod val="75000"/>
                  </a:srgbClr>
                </a:solidFill>
              </a:rPr>
              <a:t> </a:t>
            </a:r>
            <a:r>
              <a:rPr lang="en-US" sz="1400" kern="0" dirty="0" err="1">
                <a:solidFill>
                  <a:srgbClr val="000000">
                    <a:lumMod val="75000"/>
                  </a:srgbClr>
                </a:solidFill>
              </a:rPr>
              <a:t>từ</a:t>
            </a:r>
            <a:r>
              <a:rPr lang="en-US" sz="1400" kern="0" dirty="0">
                <a:solidFill>
                  <a:srgbClr val="000000">
                    <a:lumMod val="75000"/>
                  </a:srgbClr>
                </a:solidFill>
              </a:rPr>
              <a:t> </a:t>
            </a:r>
            <a:r>
              <a:rPr lang="en-US" sz="1400" kern="0" dirty="0" err="1">
                <a:solidFill>
                  <a:srgbClr val="000000">
                    <a:lumMod val="75000"/>
                  </a:srgbClr>
                </a:solidFill>
              </a:rPr>
              <a:t>các</a:t>
            </a:r>
            <a:r>
              <a:rPr lang="en-US" sz="1400" kern="0" dirty="0">
                <a:solidFill>
                  <a:srgbClr val="000000">
                    <a:lumMod val="75000"/>
                  </a:srgbClr>
                </a:solidFill>
              </a:rPr>
              <a:t> </a:t>
            </a:r>
            <a:r>
              <a:rPr lang="en-US" sz="1400" kern="0" dirty="0" err="1">
                <a:solidFill>
                  <a:srgbClr val="000000">
                    <a:lumMod val="75000"/>
                  </a:srgbClr>
                </a:solidFill>
              </a:rPr>
              <a:t>tổ</a:t>
            </a:r>
            <a:r>
              <a:rPr lang="en-US" sz="1400" kern="0" dirty="0">
                <a:solidFill>
                  <a:srgbClr val="000000">
                    <a:lumMod val="75000"/>
                  </a:srgbClr>
                </a:solidFill>
              </a:rPr>
              <a:t> </a:t>
            </a:r>
            <a:r>
              <a:rPr lang="en-US" sz="1400" kern="0" dirty="0" err="1">
                <a:solidFill>
                  <a:srgbClr val="000000">
                    <a:lumMod val="75000"/>
                  </a:srgbClr>
                </a:solidFill>
              </a:rPr>
              <a:t>chức</a:t>
            </a:r>
            <a:r>
              <a:rPr lang="en-US" sz="1400" kern="0" dirty="0">
                <a:solidFill>
                  <a:srgbClr val="000000">
                    <a:lumMod val="75000"/>
                  </a:srgbClr>
                </a:solidFill>
              </a:rPr>
              <a:t> </a:t>
            </a:r>
            <a:r>
              <a:rPr lang="en-US" sz="1400" kern="0" dirty="0" err="1">
                <a:solidFill>
                  <a:srgbClr val="000000">
                    <a:lumMod val="75000"/>
                  </a:srgbClr>
                </a:solidFill>
              </a:rPr>
              <a:t>tài</a:t>
            </a:r>
            <a:r>
              <a:rPr lang="en-US" sz="1400" kern="0" dirty="0">
                <a:solidFill>
                  <a:srgbClr val="000000">
                    <a:lumMod val="75000"/>
                  </a:srgbClr>
                </a:solidFill>
              </a:rPr>
              <a:t> </a:t>
            </a:r>
            <a:r>
              <a:rPr lang="en-US" sz="1400" kern="0" dirty="0" err="1">
                <a:solidFill>
                  <a:srgbClr val="000000">
                    <a:lumMod val="75000"/>
                  </a:srgbClr>
                </a:solidFill>
              </a:rPr>
              <a:t>chính</a:t>
            </a:r>
            <a:r>
              <a:rPr lang="en-US" sz="1400" kern="0" dirty="0">
                <a:solidFill>
                  <a:srgbClr val="000000">
                    <a:lumMod val="75000"/>
                  </a:srgbClr>
                </a:solidFill>
              </a:rPr>
              <a:t> </a:t>
            </a:r>
            <a:r>
              <a:rPr lang="en-US" sz="1400" kern="0" dirty="0" err="1">
                <a:solidFill>
                  <a:srgbClr val="000000">
                    <a:lumMod val="75000"/>
                  </a:srgbClr>
                </a:solidFill>
              </a:rPr>
              <a:t>quốc</a:t>
            </a:r>
            <a:r>
              <a:rPr lang="en-US" sz="1400" kern="0" dirty="0">
                <a:solidFill>
                  <a:srgbClr val="000000">
                    <a:lumMod val="75000"/>
                  </a:srgbClr>
                </a:solidFill>
              </a:rPr>
              <a:t> </a:t>
            </a:r>
            <a:r>
              <a:rPr lang="en-US" sz="1400" kern="0" dirty="0" err="1">
                <a:solidFill>
                  <a:srgbClr val="000000">
                    <a:lumMod val="75000"/>
                  </a:srgbClr>
                </a:solidFill>
              </a:rPr>
              <a:t>tế</a:t>
            </a:r>
            <a:r>
              <a:rPr lang="en-US" sz="1400" kern="0" dirty="0">
                <a:solidFill>
                  <a:srgbClr val="000000">
                    <a:lumMod val="75000"/>
                  </a:srgbClr>
                </a:solidFill>
              </a:rPr>
              <a:t> </a:t>
            </a:r>
            <a:r>
              <a:rPr lang="en-US" sz="1400" kern="0" dirty="0" err="1">
                <a:solidFill>
                  <a:srgbClr val="000000">
                    <a:lumMod val="75000"/>
                  </a:srgbClr>
                </a:solidFill>
              </a:rPr>
              <a:t>hàng</a:t>
            </a:r>
            <a:r>
              <a:rPr lang="en-US" sz="1400" kern="0" dirty="0">
                <a:solidFill>
                  <a:srgbClr val="000000">
                    <a:lumMod val="75000"/>
                  </a:srgbClr>
                </a:solidFill>
              </a:rPr>
              <a:t> </a:t>
            </a:r>
            <a:r>
              <a:rPr lang="en-US" sz="1400" kern="0" dirty="0" err="1">
                <a:solidFill>
                  <a:srgbClr val="000000">
                    <a:lumMod val="75000"/>
                  </a:srgbClr>
                </a:solidFill>
              </a:rPr>
              <a:t>đầu</a:t>
            </a:r>
            <a:r>
              <a:rPr lang="en-US" sz="1400" kern="0" dirty="0">
                <a:solidFill>
                  <a:srgbClr val="000000">
                    <a:lumMod val="75000"/>
                  </a:srgbClr>
                </a:solidFill>
              </a:rPr>
              <a:t> </a:t>
            </a:r>
            <a:r>
              <a:rPr lang="en-US" sz="1400" kern="0" dirty="0" err="1">
                <a:solidFill>
                  <a:srgbClr val="000000">
                    <a:lumMod val="75000"/>
                  </a:srgbClr>
                </a:solidFill>
              </a:rPr>
              <a:t>như</a:t>
            </a:r>
            <a:r>
              <a:rPr lang="en-US" sz="1400" kern="0" dirty="0">
                <a:solidFill>
                  <a:srgbClr val="000000">
                    <a:lumMod val="75000"/>
                  </a:srgbClr>
                </a:solidFill>
              </a:rPr>
              <a:t> </a:t>
            </a:r>
            <a:r>
              <a:rPr lang="en-US" sz="1400" kern="0" dirty="0" err="1">
                <a:solidFill>
                  <a:srgbClr val="000000">
                    <a:lumMod val="75000"/>
                  </a:srgbClr>
                </a:solidFill>
              </a:rPr>
              <a:t>Worldbank</a:t>
            </a:r>
            <a:r>
              <a:rPr lang="en-US" sz="1400" kern="0" dirty="0">
                <a:solidFill>
                  <a:srgbClr val="000000">
                    <a:lumMod val="75000"/>
                  </a:srgbClr>
                </a:solidFill>
              </a:rPr>
              <a:t>, IFC, IMF</a:t>
            </a:r>
            <a:endParaRPr lang="vi-VN" sz="1400" kern="0" dirty="0">
              <a:solidFill>
                <a:srgbClr val="000000">
                  <a:lumMod val="75000"/>
                </a:srgbClr>
              </a:solidFill>
            </a:endParaRPr>
          </a:p>
        </p:txBody>
      </p:sp>
      <p:sp>
        <p:nvSpPr>
          <p:cNvPr id="24" name="Rectangle 10">
            <a:extLst>
              <a:ext uri="{FF2B5EF4-FFF2-40B4-BE49-F238E27FC236}">
                <a16:creationId xmlns:a16="http://schemas.microsoft.com/office/drawing/2014/main" id="{42A3BCD3-720E-57A7-5C3C-88D21C700407}"/>
              </a:ext>
            </a:extLst>
          </p:cNvPr>
          <p:cNvSpPr>
            <a:spLocks noChangeArrowheads="1"/>
          </p:cNvSpPr>
          <p:nvPr>
            <p:custDataLst>
              <p:tags r:id="rId5"/>
            </p:custDataLst>
          </p:nvPr>
        </p:nvSpPr>
        <p:spPr bwMode="auto">
          <a:xfrm>
            <a:off x="8238924" y="3489093"/>
            <a:ext cx="3352476" cy="1808192"/>
          </a:xfrm>
          <a:prstGeom prst="rect">
            <a:avLst/>
          </a:prstGeom>
          <a:noFill/>
          <a:ln w="12700" algn="ctr">
            <a:noFill/>
            <a:prstDash val="sysDot"/>
            <a:miter lim="800000"/>
            <a:headEnd/>
            <a:tailEnd/>
          </a:ln>
        </p:spPr>
        <p:txBody>
          <a:bodyPr/>
          <a:lstStyle/>
          <a:p>
            <a:pPr marL="244800" lvl="3" defTabSz="1124397">
              <a:spcBef>
                <a:spcPts val="600"/>
              </a:spcBef>
              <a:spcAft>
                <a:spcPts val="600"/>
              </a:spcAft>
              <a:buClr>
                <a:srgbClr val="1A9AFA"/>
              </a:buClr>
              <a:buSzPct val="100000"/>
              <a:defRPr/>
            </a:pPr>
            <a:r>
              <a:rPr lang="en-US" sz="1400" kern="0" dirty="0" err="1">
                <a:solidFill>
                  <a:srgbClr val="000000">
                    <a:lumMod val="75000"/>
                  </a:srgbClr>
                </a:solidFill>
              </a:rPr>
              <a:t>Nâng</a:t>
            </a:r>
            <a:r>
              <a:rPr lang="en-US" sz="1400" kern="0" dirty="0">
                <a:solidFill>
                  <a:srgbClr val="000000">
                    <a:lumMod val="75000"/>
                  </a:srgbClr>
                </a:solidFill>
              </a:rPr>
              <a:t> </a:t>
            </a:r>
            <a:r>
              <a:rPr lang="en-US" sz="1400" kern="0" dirty="0" err="1">
                <a:solidFill>
                  <a:srgbClr val="000000">
                    <a:lumMod val="75000"/>
                  </a:srgbClr>
                </a:solidFill>
              </a:rPr>
              <a:t>cao</a:t>
            </a:r>
            <a:r>
              <a:rPr lang="en-US" sz="1400" kern="0" dirty="0">
                <a:solidFill>
                  <a:srgbClr val="000000">
                    <a:lumMod val="75000"/>
                  </a:srgbClr>
                </a:solidFill>
              </a:rPr>
              <a:t> </a:t>
            </a:r>
            <a:r>
              <a:rPr lang="en-US" sz="1400" kern="0" dirty="0" err="1">
                <a:solidFill>
                  <a:srgbClr val="000000">
                    <a:lumMod val="75000"/>
                  </a:srgbClr>
                </a:solidFill>
              </a:rPr>
              <a:t>hình</a:t>
            </a:r>
            <a:r>
              <a:rPr lang="en-US" sz="1400" kern="0" dirty="0">
                <a:solidFill>
                  <a:srgbClr val="000000">
                    <a:lumMod val="75000"/>
                  </a:srgbClr>
                </a:solidFill>
              </a:rPr>
              <a:t> </a:t>
            </a:r>
            <a:r>
              <a:rPr lang="en-US" sz="1400" kern="0" dirty="0" err="1">
                <a:solidFill>
                  <a:srgbClr val="000000">
                    <a:lumMod val="75000"/>
                  </a:srgbClr>
                </a:solidFill>
              </a:rPr>
              <a:t>ảnh</a:t>
            </a:r>
            <a:r>
              <a:rPr lang="en-US" sz="1400" kern="0" dirty="0">
                <a:solidFill>
                  <a:srgbClr val="000000">
                    <a:lumMod val="75000"/>
                  </a:srgbClr>
                </a:solidFill>
              </a:rPr>
              <a:t> </a:t>
            </a:r>
            <a:r>
              <a:rPr lang="en-US" sz="1400" kern="0" dirty="0" err="1">
                <a:solidFill>
                  <a:srgbClr val="000000">
                    <a:lumMod val="75000"/>
                  </a:srgbClr>
                </a:solidFill>
              </a:rPr>
              <a:t>và</a:t>
            </a:r>
            <a:r>
              <a:rPr lang="en-US" sz="1400" kern="0" dirty="0">
                <a:solidFill>
                  <a:srgbClr val="000000">
                    <a:lumMod val="75000"/>
                  </a:srgbClr>
                </a:solidFill>
              </a:rPr>
              <a:t> </a:t>
            </a:r>
            <a:r>
              <a:rPr lang="en-US" sz="1400" kern="0" dirty="0" err="1">
                <a:solidFill>
                  <a:srgbClr val="000000">
                    <a:lumMod val="75000"/>
                  </a:srgbClr>
                </a:solidFill>
              </a:rPr>
              <a:t>uy</a:t>
            </a:r>
            <a:r>
              <a:rPr lang="en-US" sz="1400" kern="0" dirty="0">
                <a:solidFill>
                  <a:srgbClr val="000000">
                    <a:lumMod val="75000"/>
                  </a:srgbClr>
                </a:solidFill>
              </a:rPr>
              <a:t> </a:t>
            </a:r>
            <a:r>
              <a:rPr lang="en-US" sz="1400" kern="0" dirty="0" err="1">
                <a:solidFill>
                  <a:srgbClr val="000000">
                    <a:lumMod val="75000"/>
                  </a:srgbClr>
                </a:solidFill>
              </a:rPr>
              <a:t>tín</a:t>
            </a:r>
            <a:endParaRPr lang="en-US" sz="1400" kern="0" dirty="0">
              <a:solidFill>
                <a:srgbClr val="000000">
                  <a:lumMod val="75000"/>
                </a:srgbClr>
              </a:solidFill>
            </a:endParaRPr>
          </a:p>
          <a:p>
            <a:pPr marL="244800" lvl="3" defTabSz="1124397">
              <a:spcBef>
                <a:spcPts val="600"/>
              </a:spcBef>
              <a:spcAft>
                <a:spcPts val="600"/>
              </a:spcAft>
              <a:buClr>
                <a:srgbClr val="1A9AFA"/>
              </a:buClr>
              <a:buSzPct val="100000"/>
              <a:defRPr/>
            </a:pPr>
            <a:r>
              <a:rPr lang="en-US" sz="1400" kern="0" dirty="0" err="1">
                <a:solidFill>
                  <a:srgbClr val="000000">
                    <a:lumMod val="75000"/>
                  </a:srgbClr>
                </a:solidFill>
              </a:rPr>
              <a:t>Cải</a:t>
            </a:r>
            <a:r>
              <a:rPr lang="en-US" sz="1400" kern="0" dirty="0">
                <a:solidFill>
                  <a:srgbClr val="000000">
                    <a:lumMod val="75000"/>
                  </a:srgbClr>
                </a:solidFill>
              </a:rPr>
              <a:t> </a:t>
            </a:r>
            <a:r>
              <a:rPr lang="en-US" sz="1400" kern="0" dirty="0" err="1">
                <a:solidFill>
                  <a:srgbClr val="000000">
                    <a:lumMod val="75000"/>
                  </a:srgbClr>
                </a:solidFill>
              </a:rPr>
              <a:t>thiện</a:t>
            </a:r>
            <a:r>
              <a:rPr lang="en-US" sz="1400" kern="0" dirty="0">
                <a:solidFill>
                  <a:srgbClr val="000000">
                    <a:lumMod val="75000"/>
                  </a:srgbClr>
                </a:solidFill>
              </a:rPr>
              <a:t> </a:t>
            </a:r>
            <a:r>
              <a:rPr lang="en-US" sz="1400" kern="0" dirty="0" err="1">
                <a:solidFill>
                  <a:srgbClr val="000000">
                    <a:lumMod val="75000"/>
                  </a:srgbClr>
                </a:solidFill>
              </a:rPr>
              <a:t>hiệu</a:t>
            </a:r>
            <a:r>
              <a:rPr lang="en-US" sz="1400" kern="0" dirty="0">
                <a:solidFill>
                  <a:srgbClr val="000000">
                    <a:lumMod val="75000"/>
                  </a:srgbClr>
                </a:solidFill>
              </a:rPr>
              <a:t> </a:t>
            </a:r>
            <a:r>
              <a:rPr lang="en-US" sz="1400" kern="0" dirty="0" err="1">
                <a:solidFill>
                  <a:srgbClr val="000000">
                    <a:lumMod val="75000"/>
                  </a:srgbClr>
                </a:solidFill>
              </a:rPr>
              <a:t>quả</a:t>
            </a:r>
            <a:r>
              <a:rPr lang="en-US" sz="1400" kern="0" dirty="0">
                <a:solidFill>
                  <a:srgbClr val="000000">
                    <a:lumMod val="75000"/>
                  </a:srgbClr>
                </a:solidFill>
              </a:rPr>
              <a:t> </a:t>
            </a:r>
            <a:r>
              <a:rPr lang="en-US" sz="1400" kern="0" dirty="0" err="1">
                <a:solidFill>
                  <a:srgbClr val="000000">
                    <a:lumMod val="75000"/>
                  </a:srgbClr>
                </a:solidFill>
              </a:rPr>
              <a:t>quản</a:t>
            </a:r>
            <a:r>
              <a:rPr lang="en-US" sz="1400" kern="0" dirty="0">
                <a:solidFill>
                  <a:srgbClr val="000000">
                    <a:lumMod val="75000"/>
                  </a:srgbClr>
                </a:solidFill>
              </a:rPr>
              <a:t> </a:t>
            </a:r>
            <a:r>
              <a:rPr lang="en-US" sz="1400" kern="0" dirty="0" err="1">
                <a:solidFill>
                  <a:srgbClr val="000000">
                    <a:lumMod val="75000"/>
                  </a:srgbClr>
                </a:solidFill>
              </a:rPr>
              <a:t>trị</a:t>
            </a:r>
            <a:r>
              <a:rPr lang="en-US" sz="1400" kern="0" dirty="0">
                <a:solidFill>
                  <a:srgbClr val="000000">
                    <a:lumMod val="75000"/>
                  </a:srgbClr>
                </a:solidFill>
              </a:rPr>
              <a:t>, </a:t>
            </a:r>
            <a:r>
              <a:rPr lang="en-US" sz="1400" kern="0" dirty="0" err="1">
                <a:solidFill>
                  <a:srgbClr val="000000">
                    <a:lumMod val="75000"/>
                  </a:srgbClr>
                </a:solidFill>
              </a:rPr>
              <a:t>minh</a:t>
            </a:r>
            <a:r>
              <a:rPr lang="en-US" sz="1400" kern="0" dirty="0">
                <a:solidFill>
                  <a:srgbClr val="000000">
                    <a:lumMod val="75000"/>
                  </a:srgbClr>
                </a:solidFill>
              </a:rPr>
              <a:t> </a:t>
            </a:r>
            <a:r>
              <a:rPr lang="en-US" sz="1400" kern="0" dirty="0" err="1">
                <a:solidFill>
                  <a:srgbClr val="000000">
                    <a:lumMod val="75000"/>
                  </a:srgbClr>
                </a:solidFill>
              </a:rPr>
              <a:t>bạch</a:t>
            </a:r>
            <a:r>
              <a:rPr lang="en-US" sz="1400" kern="0" dirty="0">
                <a:solidFill>
                  <a:srgbClr val="000000">
                    <a:lumMod val="75000"/>
                  </a:srgbClr>
                </a:solidFill>
              </a:rPr>
              <a:t> </a:t>
            </a:r>
            <a:r>
              <a:rPr lang="en-US" sz="1400" kern="0" dirty="0" err="1">
                <a:solidFill>
                  <a:srgbClr val="000000">
                    <a:lumMod val="75000"/>
                  </a:srgbClr>
                </a:solidFill>
              </a:rPr>
              <a:t>hoạt</a:t>
            </a:r>
            <a:r>
              <a:rPr lang="en-US" sz="1400" kern="0" dirty="0">
                <a:solidFill>
                  <a:srgbClr val="000000">
                    <a:lumMod val="75000"/>
                  </a:srgbClr>
                </a:solidFill>
              </a:rPr>
              <a:t> </a:t>
            </a:r>
            <a:r>
              <a:rPr lang="en-US" sz="1400" kern="0" dirty="0" err="1">
                <a:solidFill>
                  <a:srgbClr val="000000">
                    <a:lumMod val="75000"/>
                  </a:srgbClr>
                </a:solidFill>
              </a:rPr>
              <a:t>động</a:t>
            </a:r>
            <a:r>
              <a:rPr lang="en-US" sz="1400" kern="0" dirty="0">
                <a:solidFill>
                  <a:srgbClr val="000000">
                    <a:lumMod val="75000"/>
                  </a:srgbClr>
                </a:solidFill>
              </a:rPr>
              <a:t> </a:t>
            </a:r>
            <a:r>
              <a:rPr lang="en-US" sz="1400" kern="0" dirty="0" err="1">
                <a:solidFill>
                  <a:srgbClr val="000000">
                    <a:lumMod val="75000"/>
                  </a:srgbClr>
                </a:solidFill>
              </a:rPr>
              <a:t>và</a:t>
            </a:r>
            <a:r>
              <a:rPr lang="en-US" sz="1400" kern="0" dirty="0">
                <a:solidFill>
                  <a:srgbClr val="000000">
                    <a:lumMod val="75000"/>
                  </a:srgbClr>
                </a:solidFill>
              </a:rPr>
              <a:t> </a:t>
            </a:r>
            <a:r>
              <a:rPr lang="en-US" sz="1400" kern="0" dirty="0" err="1">
                <a:solidFill>
                  <a:srgbClr val="000000">
                    <a:lumMod val="75000"/>
                  </a:srgbClr>
                </a:solidFill>
              </a:rPr>
              <a:t>tuân</a:t>
            </a:r>
            <a:r>
              <a:rPr lang="en-US" sz="1400" kern="0" dirty="0">
                <a:solidFill>
                  <a:srgbClr val="000000">
                    <a:lumMod val="75000"/>
                  </a:srgbClr>
                </a:solidFill>
              </a:rPr>
              <a:t> </a:t>
            </a:r>
            <a:r>
              <a:rPr lang="en-US" sz="1400" kern="0" dirty="0" err="1">
                <a:solidFill>
                  <a:srgbClr val="000000">
                    <a:lumMod val="75000"/>
                  </a:srgbClr>
                </a:solidFill>
              </a:rPr>
              <a:t>thủ</a:t>
            </a:r>
            <a:r>
              <a:rPr lang="en-US" sz="1400" kern="0" dirty="0">
                <a:solidFill>
                  <a:srgbClr val="000000">
                    <a:lumMod val="75000"/>
                  </a:srgbClr>
                </a:solidFill>
              </a:rPr>
              <a:t> </a:t>
            </a:r>
            <a:r>
              <a:rPr lang="en-US" sz="1400" kern="0" dirty="0" err="1">
                <a:solidFill>
                  <a:srgbClr val="000000">
                    <a:lumMod val="75000"/>
                  </a:srgbClr>
                </a:solidFill>
              </a:rPr>
              <a:t>pháp</a:t>
            </a:r>
            <a:r>
              <a:rPr lang="en-US" sz="1400" kern="0" dirty="0">
                <a:solidFill>
                  <a:srgbClr val="000000">
                    <a:lumMod val="75000"/>
                  </a:srgbClr>
                </a:solidFill>
              </a:rPr>
              <a:t> </a:t>
            </a:r>
            <a:r>
              <a:rPr lang="en-US" sz="1400" kern="0" dirty="0" err="1">
                <a:solidFill>
                  <a:srgbClr val="000000">
                    <a:lumMod val="75000"/>
                  </a:srgbClr>
                </a:solidFill>
              </a:rPr>
              <a:t>luật</a:t>
            </a:r>
            <a:endParaRPr lang="en-US" sz="1400" kern="0" dirty="0">
              <a:solidFill>
                <a:srgbClr val="000000">
                  <a:lumMod val="75000"/>
                </a:srgbClr>
              </a:solidFill>
            </a:endParaRPr>
          </a:p>
          <a:p>
            <a:pPr marL="244800" lvl="3" defTabSz="1124397">
              <a:spcBef>
                <a:spcPts val="600"/>
              </a:spcBef>
              <a:spcAft>
                <a:spcPts val="600"/>
              </a:spcAft>
              <a:buClr>
                <a:srgbClr val="1A9AFA"/>
              </a:buClr>
              <a:buSzPct val="100000"/>
              <a:defRPr/>
            </a:pPr>
            <a:r>
              <a:rPr lang="en-US" sz="1400" kern="0" dirty="0" err="1">
                <a:solidFill>
                  <a:srgbClr val="000000">
                    <a:lumMod val="75000"/>
                  </a:srgbClr>
                </a:solidFill>
              </a:rPr>
              <a:t>Tăng</a:t>
            </a:r>
            <a:r>
              <a:rPr lang="en-US" sz="1400" kern="0" dirty="0">
                <a:solidFill>
                  <a:srgbClr val="000000">
                    <a:lumMod val="75000"/>
                  </a:srgbClr>
                </a:solidFill>
              </a:rPr>
              <a:t> </a:t>
            </a:r>
            <a:r>
              <a:rPr lang="en-US" sz="1400" kern="0" dirty="0" err="1">
                <a:solidFill>
                  <a:srgbClr val="000000">
                    <a:lumMod val="75000"/>
                  </a:srgbClr>
                </a:solidFill>
              </a:rPr>
              <a:t>tính</a:t>
            </a:r>
            <a:r>
              <a:rPr lang="en-US" sz="1400" kern="0" dirty="0">
                <a:solidFill>
                  <a:srgbClr val="000000">
                    <a:lumMod val="75000"/>
                  </a:srgbClr>
                </a:solidFill>
              </a:rPr>
              <a:t> </a:t>
            </a:r>
            <a:r>
              <a:rPr lang="en-US" sz="1400" kern="0" dirty="0" err="1">
                <a:solidFill>
                  <a:srgbClr val="000000">
                    <a:lumMod val="75000"/>
                  </a:srgbClr>
                </a:solidFill>
              </a:rPr>
              <a:t>thanh</a:t>
            </a:r>
            <a:r>
              <a:rPr lang="en-US" sz="1400" kern="0" dirty="0">
                <a:solidFill>
                  <a:srgbClr val="000000">
                    <a:lumMod val="75000"/>
                  </a:srgbClr>
                </a:solidFill>
              </a:rPr>
              <a:t> </a:t>
            </a:r>
            <a:r>
              <a:rPr lang="en-US" sz="1400" kern="0" dirty="0" err="1">
                <a:solidFill>
                  <a:srgbClr val="000000">
                    <a:lumMod val="75000"/>
                  </a:srgbClr>
                </a:solidFill>
              </a:rPr>
              <a:t>khoản</a:t>
            </a:r>
            <a:r>
              <a:rPr lang="en-US" sz="1400" kern="0" dirty="0">
                <a:solidFill>
                  <a:srgbClr val="000000">
                    <a:lumMod val="75000"/>
                  </a:srgbClr>
                </a:solidFill>
              </a:rPr>
              <a:t> </a:t>
            </a:r>
            <a:r>
              <a:rPr lang="en-US" sz="1400" kern="0" dirty="0" err="1">
                <a:solidFill>
                  <a:srgbClr val="000000">
                    <a:lumMod val="75000"/>
                  </a:srgbClr>
                </a:solidFill>
              </a:rPr>
              <a:t>của</a:t>
            </a:r>
            <a:r>
              <a:rPr lang="en-US" sz="1400" kern="0" dirty="0">
                <a:solidFill>
                  <a:srgbClr val="000000">
                    <a:lumMod val="75000"/>
                  </a:srgbClr>
                </a:solidFill>
              </a:rPr>
              <a:t> </a:t>
            </a:r>
            <a:r>
              <a:rPr lang="en-US" sz="1400" kern="0" dirty="0" err="1">
                <a:solidFill>
                  <a:srgbClr val="000000">
                    <a:lumMod val="75000"/>
                  </a:srgbClr>
                </a:solidFill>
              </a:rPr>
              <a:t>vốn</a:t>
            </a:r>
            <a:r>
              <a:rPr lang="en-US" sz="1400" kern="0" dirty="0">
                <a:solidFill>
                  <a:srgbClr val="000000">
                    <a:lumMod val="75000"/>
                  </a:srgbClr>
                </a:solidFill>
              </a:rPr>
              <a:t> </a:t>
            </a:r>
            <a:r>
              <a:rPr lang="en-US" sz="1400" kern="0" dirty="0" err="1">
                <a:solidFill>
                  <a:srgbClr val="000000">
                    <a:lumMod val="75000"/>
                  </a:srgbClr>
                </a:solidFill>
              </a:rPr>
              <a:t>chủ</a:t>
            </a:r>
            <a:r>
              <a:rPr lang="en-US" sz="1400" kern="0" dirty="0">
                <a:solidFill>
                  <a:srgbClr val="000000">
                    <a:lumMod val="75000"/>
                  </a:srgbClr>
                </a:solidFill>
              </a:rPr>
              <a:t> </a:t>
            </a:r>
            <a:r>
              <a:rPr lang="en-US" sz="1400" kern="0" dirty="0" err="1">
                <a:solidFill>
                  <a:srgbClr val="000000">
                    <a:lumMod val="75000"/>
                  </a:srgbClr>
                </a:solidFill>
              </a:rPr>
              <a:t>sở</a:t>
            </a:r>
            <a:r>
              <a:rPr lang="en-US" sz="1400" kern="0" dirty="0">
                <a:solidFill>
                  <a:srgbClr val="000000">
                    <a:lumMod val="75000"/>
                  </a:srgbClr>
                </a:solidFill>
              </a:rPr>
              <a:t> </a:t>
            </a:r>
            <a:r>
              <a:rPr lang="en-US" sz="1400" kern="0" dirty="0" err="1">
                <a:solidFill>
                  <a:srgbClr val="000000">
                    <a:lumMod val="75000"/>
                  </a:srgbClr>
                </a:solidFill>
              </a:rPr>
              <a:t>hữu</a:t>
            </a:r>
            <a:endParaRPr lang="vi-VN" sz="1400" kern="0" dirty="0">
              <a:solidFill>
                <a:srgbClr val="000000">
                  <a:lumMod val="75000"/>
                </a:srgbClr>
              </a:solidFill>
            </a:endParaRPr>
          </a:p>
        </p:txBody>
      </p:sp>
      <p:pic>
        <p:nvPicPr>
          <p:cNvPr id="25" name="Picture 4" descr="Download HD Tick - Gold Tick Png Transparent PNG Image - NicePNG.com">
            <a:extLst>
              <a:ext uri="{FF2B5EF4-FFF2-40B4-BE49-F238E27FC236}">
                <a16:creationId xmlns:a16="http://schemas.microsoft.com/office/drawing/2014/main" id="{7C15C525-6D8E-8924-611E-727270F602C4}"/>
              </a:ext>
            </a:extLst>
          </p:cNvPr>
          <p:cNvPicPr>
            <a:picLocks noChangeAspect="1" noChangeArrowheads="1"/>
          </p:cNvPicPr>
          <p:nvPr/>
        </p:nvPicPr>
        <p:blipFill>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131951" y="3571963"/>
            <a:ext cx="223351" cy="20595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Download HD Tick - Gold Tick Png Transparent PNG Image - NicePNG.com">
            <a:extLst>
              <a:ext uri="{FF2B5EF4-FFF2-40B4-BE49-F238E27FC236}">
                <a16:creationId xmlns:a16="http://schemas.microsoft.com/office/drawing/2014/main" id="{B797358F-EC39-14CD-D637-6A6A1668582F}"/>
              </a:ext>
            </a:extLst>
          </p:cNvPr>
          <p:cNvPicPr>
            <a:picLocks noChangeAspect="1" noChangeArrowheads="1"/>
          </p:cNvPicPr>
          <p:nvPr/>
        </p:nvPicPr>
        <p:blipFill>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135446" y="4487644"/>
            <a:ext cx="223351" cy="2059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Download HD Tick - Gold Tick Png Transparent PNG Image - NicePNG.com">
            <a:extLst>
              <a:ext uri="{FF2B5EF4-FFF2-40B4-BE49-F238E27FC236}">
                <a16:creationId xmlns:a16="http://schemas.microsoft.com/office/drawing/2014/main" id="{D84BBF69-99CC-658B-EF3B-724E5CF84F74}"/>
              </a:ext>
            </a:extLst>
          </p:cNvPr>
          <p:cNvPicPr>
            <a:picLocks noChangeAspect="1" noChangeArrowheads="1"/>
          </p:cNvPicPr>
          <p:nvPr/>
        </p:nvPicPr>
        <p:blipFill>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135447" y="3958982"/>
            <a:ext cx="223351" cy="20595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10">
            <a:extLst>
              <a:ext uri="{FF2B5EF4-FFF2-40B4-BE49-F238E27FC236}">
                <a16:creationId xmlns:a16="http://schemas.microsoft.com/office/drawing/2014/main" id="{A8DF6028-3DC2-080A-D258-26E8A9DD6114}"/>
              </a:ext>
            </a:extLst>
          </p:cNvPr>
          <p:cNvSpPr>
            <a:spLocks noChangeArrowheads="1"/>
          </p:cNvSpPr>
          <p:nvPr>
            <p:custDataLst>
              <p:tags r:id="rId6"/>
            </p:custDataLst>
          </p:nvPr>
        </p:nvSpPr>
        <p:spPr bwMode="auto">
          <a:xfrm>
            <a:off x="4612173" y="3526613"/>
            <a:ext cx="3233822" cy="2759883"/>
          </a:xfrm>
          <a:prstGeom prst="rect">
            <a:avLst/>
          </a:prstGeom>
          <a:noFill/>
          <a:ln w="12700" algn="ctr">
            <a:noFill/>
            <a:prstDash val="sysDot"/>
            <a:miter lim="800000"/>
            <a:headEnd/>
            <a:tailEnd/>
          </a:ln>
        </p:spPr>
        <p:txBody>
          <a:bodyPr/>
          <a:lstStyle/>
          <a:p>
            <a:pPr defTabSz="1124397">
              <a:spcBef>
                <a:spcPts val="600"/>
              </a:spcBef>
              <a:spcAft>
                <a:spcPts val="600"/>
              </a:spcAft>
              <a:buClr>
                <a:srgbClr val="1A9AFA"/>
              </a:buClr>
              <a:buSzPct val="75000"/>
              <a:defRPr/>
            </a:pPr>
            <a:r>
              <a:rPr lang="en-US" sz="1400" kern="0" dirty="0" err="1">
                <a:solidFill>
                  <a:srgbClr val="000000">
                    <a:lumMod val="75000"/>
                  </a:srgbClr>
                </a:solidFill>
              </a:rPr>
              <a:t>Dự</a:t>
            </a:r>
            <a:r>
              <a:rPr lang="en-US" sz="1400" kern="0" dirty="0">
                <a:solidFill>
                  <a:srgbClr val="000000">
                    <a:lumMod val="75000"/>
                  </a:srgbClr>
                </a:solidFill>
              </a:rPr>
              <a:t> </a:t>
            </a:r>
            <a:r>
              <a:rPr lang="en-US" sz="1400" kern="0" dirty="0" err="1">
                <a:solidFill>
                  <a:srgbClr val="000000">
                    <a:lumMod val="75000"/>
                  </a:srgbClr>
                </a:solidFill>
              </a:rPr>
              <a:t>thảo</a:t>
            </a:r>
            <a:r>
              <a:rPr lang="en-US" sz="1400" kern="0" dirty="0">
                <a:solidFill>
                  <a:srgbClr val="000000">
                    <a:lumMod val="75000"/>
                  </a:srgbClr>
                </a:solidFill>
              </a:rPr>
              <a:t> </a:t>
            </a:r>
            <a:r>
              <a:rPr lang="en-US" sz="1400" kern="0" dirty="0" err="1">
                <a:solidFill>
                  <a:srgbClr val="000000">
                    <a:lumMod val="75000"/>
                  </a:srgbClr>
                </a:solidFill>
              </a:rPr>
              <a:t>của</a:t>
            </a:r>
            <a:r>
              <a:rPr lang="en-US" sz="1400" kern="0" dirty="0">
                <a:solidFill>
                  <a:srgbClr val="000000">
                    <a:lumMod val="75000"/>
                  </a:srgbClr>
                </a:solidFill>
              </a:rPr>
              <a:t> </a:t>
            </a:r>
            <a:r>
              <a:rPr lang="en-US" sz="1400" kern="0" dirty="0" err="1">
                <a:solidFill>
                  <a:srgbClr val="000000">
                    <a:lumMod val="75000"/>
                  </a:srgbClr>
                </a:solidFill>
              </a:rPr>
              <a:t>Thủ</a:t>
            </a:r>
            <a:r>
              <a:rPr lang="en-US" sz="1400" kern="0" dirty="0">
                <a:solidFill>
                  <a:srgbClr val="000000">
                    <a:lumMod val="75000"/>
                  </a:srgbClr>
                </a:solidFill>
              </a:rPr>
              <a:t> </a:t>
            </a:r>
            <a:r>
              <a:rPr lang="en-US" sz="1400" kern="0" dirty="0" err="1">
                <a:solidFill>
                  <a:srgbClr val="000000">
                    <a:lumMod val="75000"/>
                  </a:srgbClr>
                </a:solidFill>
              </a:rPr>
              <a:t>tướng</a:t>
            </a:r>
            <a:r>
              <a:rPr lang="en-US" sz="1400" kern="0" dirty="0">
                <a:solidFill>
                  <a:srgbClr val="000000">
                    <a:lumMod val="75000"/>
                  </a:srgbClr>
                </a:solidFill>
              </a:rPr>
              <a:t> </a:t>
            </a:r>
            <a:r>
              <a:rPr lang="en-US" sz="1400" kern="0" dirty="0" err="1">
                <a:solidFill>
                  <a:srgbClr val="000000">
                    <a:lumMod val="75000"/>
                  </a:srgbClr>
                </a:solidFill>
              </a:rPr>
              <a:t>Chính</a:t>
            </a:r>
            <a:r>
              <a:rPr lang="en-US" sz="1400" kern="0" dirty="0">
                <a:solidFill>
                  <a:srgbClr val="000000">
                    <a:lumMod val="75000"/>
                  </a:srgbClr>
                </a:solidFill>
              </a:rPr>
              <a:t> </a:t>
            </a:r>
            <a:r>
              <a:rPr lang="en-US" sz="1400" kern="0" dirty="0" err="1">
                <a:solidFill>
                  <a:srgbClr val="000000">
                    <a:lumMod val="75000"/>
                  </a:srgbClr>
                </a:solidFill>
              </a:rPr>
              <a:t>phủ</a:t>
            </a:r>
            <a:r>
              <a:rPr lang="en-US" sz="1400" kern="0" dirty="0">
                <a:solidFill>
                  <a:srgbClr val="000000">
                    <a:lumMod val="75000"/>
                  </a:srgbClr>
                </a:solidFill>
              </a:rPr>
              <a:t> </a:t>
            </a:r>
            <a:r>
              <a:rPr lang="en-US" sz="1400" kern="0" dirty="0" err="1">
                <a:solidFill>
                  <a:srgbClr val="000000">
                    <a:lumMod val="75000"/>
                  </a:srgbClr>
                </a:solidFill>
              </a:rPr>
              <a:t>về</a:t>
            </a:r>
            <a:r>
              <a:rPr lang="en-US" sz="1400" kern="0" dirty="0">
                <a:solidFill>
                  <a:srgbClr val="000000">
                    <a:lumMod val="75000"/>
                  </a:srgbClr>
                </a:solidFill>
              </a:rPr>
              <a:t> </a:t>
            </a:r>
            <a:r>
              <a:rPr lang="en-US" sz="1400" kern="0" dirty="0" err="1">
                <a:solidFill>
                  <a:srgbClr val="000000">
                    <a:lumMod val="75000"/>
                  </a:srgbClr>
                </a:solidFill>
              </a:rPr>
              <a:t>việc</a:t>
            </a:r>
            <a:r>
              <a:rPr lang="en-US" sz="1400" kern="0" dirty="0">
                <a:solidFill>
                  <a:srgbClr val="000000">
                    <a:lumMod val="75000"/>
                  </a:srgbClr>
                </a:solidFill>
              </a:rPr>
              <a:t> ban </a:t>
            </a:r>
            <a:r>
              <a:rPr lang="en-US" sz="1400" kern="0" dirty="0" err="1">
                <a:solidFill>
                  <a:srgbClr val="000000">
                    <a:lumMod val="75000"/>
                  </a:srgbClr>
                </a:solidFill>
              </a:rPr>
              <a:t>hành</a:t>
            </a:r>
            <a:r>
              <a:rPr lang="en-US" sz="1400" kern="0" dirty="0">
                <a:solidFill>
                  <a:srgbClr val="000000">
                    <a:lumMod val="75000"/>
                  </a:srgbClr>
                </a:solidFill>
              </a:rPr>
              <a:t> </a:t>
            </a:r>
            <a:r>
              <a:rPr lang="en-US" sz="1400" kern="0" dirty="0" err="1">
                <a:solidFill>
                  <a:srgbClr val="000000">
                    <a:lumMod val="75000"/>
                  </a:srgbClr>
                </a:solidFill>
              </a:rPr>
              <a:t>quy</a:t>
            </a:r>
            <a:r>
              <a:rPr lang="en-US" sz="1400" kern="0" dirty="0">
                <a:solidFill>
                  <a:srgbClr val="000000">
                    <a:lumMod val="75000"/>
                  </a:srgbClr>
                </a:solidFill>
              </a:rPr>
              <a:t> </a:t>
            </a:r>
            <a:r>
              <a:rPr lang="en-US" sz="1400" kern="0" dirty="0" err="1">
                <a:solidFill>
                  <a:srgbClr val="000000">
                    <a:lumMod val="75000"/>
                  </a:srgbClr>
                </a:solidFill>
              </a:rPr>
              <a:t>định</a:t>
            </a:r>
            <a:r>
              <a:rPr lang="en-US" sz="1400" kern="0" dirty="0">
                <a:solidFill>
                  <a:srgbClr val="000000">
                    <a:lumMod val="75000"/>
                  </a:srgbClr>
                </a:solidFill>
              </a:rPr>
              <a:t> </a:t>
            </a:r>
            <a:r>
              <a:rPr lang="en-US" sz="1400" kern="0" dirty="0" err="1">
                <a:solidFill>
                  <a:srgbClr val="000000">
                    <a:lumMod val="75000"/>
                  </a:srgbClr>
                </a:solidFill>
              </a:rPr>
              <a:t>tiêu</a:t>
            </a:r>
            <a:r>
              <a:rPr lang="en-US" sz="1400" kern="0" dirty="0">
                <a:solidFill>
                  <a:srgbClr val="000000">
                    <a:lumMod val="75000"/>
                  </a:srgbClr>
                </a:solidFill>
              </a:rPr>
              <a:t> </a:t>
            </a:r>
            <a:r>
              <a:rPr lang="en-US" sz="1400" kern="0" dirty="0" err="1">
                <a:solidFill>
                  <a:srgbClr val="000000">
                    <a:lumMod val="75000"/>
                  </a:srgbClr>
                </a:solidFill>
              </a:rPr>
              <a:t>chí</a:t>
            </a:r>
            <a:r>
              <a:rPr lang="en-US" sz="1400" kern="0" dirty="0">
                <a:solidFill>
                  <a:srgbClr val="000000">
                    <a:lumMod val="75000"/>
                  </a:srgbClr>
                </a:solidFill>
              </a:rPr>
              <a:t> </a:t>
            </a:r>
            <a:r>
              <a:rPr lang="en-US" sz="1400" kern="0" dirty="0" err="1">
                <a:solidFill>
                  <a:srgbClr val="000000">
                    <a:lumMod val="75000"/>
                  </a:srgbClr>
                </a:solidFill>
              </a:rPr>
              <a:t>dự</a:t>
            </a:r>
            <a:r>
              <a:rPr lang="en-US" sz="1400" kern="0" dirty="0">
                <a:solidFill>
                  <a:srgbClr val="000000">
                    <a:lumMod val="75000"/>
                  </a:srgbClr>
                </a:solidFill>
              </a:rPr>
              <a:t> </a:t>
            </a:r>
            <a:r>
              <a:rPr lang="en-US" sz="1400" kern="0" dirty="0" err="1">
                <a:solidFill>
                  <a:srgbClr val="000000">
                    <a:lumMod val="75000"/>
                  </a:srgbClr>
                </a:solidFill>
              </a:rPr>
              <a:t>án</a:t>
            </a:r>
            <a:r>
              <a:rPr lang="en-US" sz="1400" kern="0" dirty="0">
                <a:solidFill>
                  <a:srgbClr val="000000">
                    <a:lumMod val="75000"/>
                  </a:srgbClr>
                </a:solidFill>
              </a:rPr>
              <a:t> </a:t>
            </a:r>
            <a:r>
              <a:rPr lang="en-US" sz="1400" kern="0" dirty="0" err="1">
                <a:solidFill>
                  <a:srgbClr val="000000">
                    <a:lumMod val="75000"/>
                  </a:srgbClr>
                </a:solidFill>
              </a:rPr>
              <a:t>để</a:t>
            </a:r>
            <a:r>
              <a:rPr lang="en-US" sz="1400" kern="0" dirty="0">
                <a:solidFill>
                  <a:srgbClr val="000000">
                    <a:lumMod val="75000"/>
                  </a:srgbClr>
                </a:solidFill>
              </a:rPr>
              <a:t> </a:t>
            </a:r>
            <a:r>
              <a:rPr lang="en-US" sz="1400" kern="0" dirty="0" err="1">
                <a:solidFill>
                  <a:srgbClr val="000000">
                    <a:lumMod val="75000"/>
                  </a:srgbClr>
                </a:solidFill>
              </a:rPr>
              <a:t>cấp</a:t>
            </a:r>
            <a:r>
              <a:rPr lang="en-US" sz="1400" kern="0" dirty="0">
                <a:solidFill>
                  <a:srgbClr val="000000">
                    <a:lumMod val="75000"/>
                  </a:srgbClr>
                </a:solidFill>
              </a:rPr>
              <a:t> </a:t>
            </a:r>
            <a:r>
              <a:rPr lang="en-US" sz="1400" kern="0" dirty="0" err="1">
                <a:solidFill>
                  <a:srgbClr val="000000">
                    <a:lumMod val="75000"/>
                  </a:srgbClr>
                </a:solidFill>
              </a:rPr>
              <a:t>tín</a:t>
            </a:r>
            <a:r>
              <a:rPr lang="en-US" sz="1400" kern="0" dirty="0">
                <a:solidFill>
                  <a:srgbClr val="000000">
                    <a:lumMod val="75000"/>
                  </a:srgbClr>
                </a:solidFill>
              </a:rPr>
              <a:t> dung </a:t>
            </a:r>
            <a:r>
              <a:rPr lang="en-US" sz="1400" kern="0" dirty="0" err="1">
                <a:solidFill>
                  <a:srgbClr val="000000">
                    <a:lumMod val="75000"/>
                  </a:srgbClr>
                </a:solidFill>
              </a:rPr>
              <a:t>xanh</a:t>
            </a:r>
            <a:r>
              <a:rPr lang="en-US" sz="1400" kern="0" dirty="0">
                <a:solidFill>
                  <a:srgbClr val="000000">
                    <a:lumMod val="75000"/>
                  </a:srgbClr>
                </a:solidFill>
              </a:rPr>
              <a:t>, </a:t>
            </a:r>
            <a:r>
              <a:rPr lang="en-US" sz="1400" kern="0" dirty="0" err="1">
                <a:solidFill>
                  <a:srgbClr val="000000">
                    <a:lumMod val="75000"/>
                  </a:srgbClr>
                </a:solidFill>
              </a:rPr>
              <a:t>phát</a:t>
            </a:r>
            <a:r>
              <a:rPr lang="en-US" sz="1400" kern="0" dirty="0">
                <a:solidFill>
                  <a:srgbClr val="000000">
                    <a:lumMod val="75000"/>
                  </a:srgbClr>
                </a:solidFill>
              </a:rPr>
              <a:t> </a:t>
            </a:r>
            <a:r>
              <a:rPr lang="en-US" sz="1400" kern="0" dirty="0" err="1">
                <a:solidFill>
                  <a:srgbClr val="000000">
                    <a:lumMod val="75000"/>
                  </a:srgbClr>
                </a:solidFill>
              </a:rPr>
              <a:t>hành</a:t>
            </a:r>
            <a:r>
              <a:rPr lang="en-US" sz="1400" kern="0" dirty="0">
                <a:solidFill>
                  <a:srgbClr val="000000">
                    <a:lumMod val="75000"/>
                  </a:srgbClr>
                </a:solidFill>
              </a:rPr>
              <a:t> </a:t>
            </a:r>
            <a:r>
              <a:rPr lang="en-US" sz="1400" kern="0" dirty="0" err="1">
                <a:solidFill>
                  <a:srgbClr val="000000">
                    <a:lumMod val="75000"/>
                  </a:srgbClr>
                </a:solidFill>
              </a:rPr>
              <a:t>trái</a:t>
            </a:r>
            <a:r>
              <a:rPr lang="en-US" sz="1400" kern="0" dirty="0">
                <a:solidFill>
                  <a:srgbClr val="000000">
                    <a:lumMod val="75000"/>
                  </a:srgbClr>
                </a:solidFill>
              </a:rPr>
              <a:t> </a:t>
            </a:r>
            <a:r>
              <a:rPr lang="en-US" sz="1400" kern="0" dirty="0" err="1">
                <a:solidFill>
                  <a:srgbClr val="000000">
                    <a:lumMod val="75000"/>
                  </a:srgbClr>
                </a:solidFill>
              </a:rPr>
              <a:t>phiếu</a:t>
            </a:r>
            <a:r>
              <a:rPr lang="en-US" sz="1400" kern="0" dirty="0">
                <a:solidFill>
                  <a:srgbClr val="000000">
                    <a:lumMod val="75000"/>
                  </a:srgbClr>
                </a:solidFill>
              </a:rPr>
              <a:t> </a:t>
            </a:r>
            <a:r>
              <a:rPr lang="en-US" sz="1400" kern="0" dirty="0" err="1">
                <a:solidFill>
                  <a:srgbClr val="000000">
                    <a:lumMod val="75000"/>
                  </a:srgbClr>
                </a:solidFill>
              </a:rPr>
              <a:t>xanh</a:t>
            </a:r>
            <a:r>
              <a:rPr lang="en-US" sz="1400" kern="0" dirty="0">
                <a:solidFill>
                  <a:srgbClr val="000000">
                    <a:lumMod val="75000"/>
                  </a:srgbClr>
                </a:solidFill>
              </a:rPr>
              <a:t> </a:t>
            </a:r>
            <a:r>
              <a:rPr lang="en-US" sz="1400" kern="0" dirty="0" err="1">
                <a:solidFill>
                  <a:srgbClr val="000000">
                    <a:lumMod val="75000"/>
                  </a:srgbClr>
                </a:solidFill>
              </a:rPr>
              <a:t>trong</a:t>
            </a:r>
            <a:r>
              <a:rPr lang="en-US" sz="1400" kern="0" dirty="0">
                <a:solidFill>
                  <a:srgbClr val="000000">
                    <a:lumMod val="75000"/>
                  </a:srgbClr>
                </a:solidFill>
              </a:rPr>
              <a:t> </a:t>
            </a:r>
            <a:r>
              <a:rPr lang="en-US" sz="1400" kern="0" dirty="0" err="1">
                <a:solidFill>
                  <a:srgbClr val="000000">
                    <a:lumMod val="75000"/>
                  </a:srgbClr>
                </a:solidFill>
              </a:rPr>
              <a:t>đó</a:t>
            </a:r>
            <a:r>
              <a:rPr lang="en-US" sz="1400" kern="0" dirty="0">
                <a:solidFill>
                  <a:srgbClr val="000000">
                    <a:lumMod val="75000"/>
                  </a:srgbClr>
                </a:solidFill>
              </a:rPr>
              <a:t> </a:t>
            </a:r>
            <a:r>
              <a:rPr lang="en-US" sz="1400" kern="0" dirty="0" err="1">
                <a:solidFill>
                  <a:srgbClr val="000000">
                    <a:lumMod val="75000"/>
                  </a:srgbClr>
                </a:solidFill>
              </a:rPr>
              <a:t>có</a:t>
            </a:r>
            <a:r>
              <a:rPr lang="en-US" sz="1400" kern="0" dirty="0">
                <a:solidFill>
                  <a:srgbClr val="000000">
                    <a:lumMod val="75000"/>
                  </a:srgbClr>
                </a:solidFill>
              </a:rPr>
              <a:t>: </a:t>
            </a:r>
            <a:r>
              <a:rPr lang="en-US" sz="1400" kern="0" dirty="0" err="1">
                <a:solidFill>
                  <a:srgbClr val="000000">
                    <a:lumMod val="75000"/>
                  </a:srgbClr>
                </a:solidFill>
              </a:rPr>
              <a:t>năng</a:t>
            </a:r>
            <a:r>
              <a:rPr lang="en-US" sz="1400" kern="0" dirty="0">
                <a:solidFill>
                  <a:srgbClr val="000000">
                    <a:lumMod val="75000"/>
                  </a:srgbClr>
                </a:solidFill>
              </a:rPr>
              <a:t> </a:t>
            </a:r>
            <a:r>
              <a:rPr lang="en-US" sz="1400" kern="0" dirty="0" err="1">
                <a:solidFill>
                  <a:srgbClr val="000000">
                    <a:lumMod val="75000"/>
                  </a:srgbClr>
                </a:solidFill>
              </a:rPr>
              <a:t>lượng</a:t>
            </a:r>
            <a:r>
              <a:rPr lang="en-US" sz="1400" kern="0" dirty="0">
                <a:solidFill>
                  <a:srgbClr val="000000">
                    <a:lumMod val="75000"/>
                  </a:srgbClr>
                </a:solidFill>
              </a:rPr>
              <a:t>, </a:t>
            </a:r>
            <a:r>
              <a:rPr lang="en-US" sz="1400" kern="0" dirty="0" err="1">
                <a:solidFill>
                  <a:srgbClr val="000000">
                    <a:lumMod val="75000"/>
                  </a:srgbClr>
                </a:solidFill>
              </a:rPr>
              <a:t>điện</a:t>
            </a:r>
            <a:r>
              <a:rPr lang="en-US" sz="1400" kern="0" dirty="0">
                <a:solidFill>
                  <a:srgbClr val="000000">
                    <a:lumMod val="75000"/>
                  </a:srgbClr>
                </a:solidFill>
              </a:rPr>
              <a:t> </a:t>
            </a:r>
            <a:r>
              <a:rPr lang="en-US" sz="1400" kern="0" dirty="0" err="1">
                <a:solidFill>
                  <a:srgbClr val="000000">
                    <a:lumMod val="75000"/>
                  </a:srgbClr>
                </a:solidFill>
              </a:rPr>
              <a:t>gió</a:t>
            </a:r>
            <a:r>
              <a:rPr lang="en-US" sz="1400" kern="0" dirty="0">
                <a:solidFill>
                  <a:srgbClr val="000000">
                    <a:lumMod val="75000"/>
                  </a:srgbClr>
                </a:solidFill>
              </a:rPr>
              <a:t>, </a:t>
            </a:r>
            <a:r>
              <a:rPr lang="en-US" sz="1400" kern="0" dirty="0" err="1">
                <a:solidFill>
                  <a:srgbClr val="000000">
                    <a:lumMod val="75000"/>
                  </a:srgbClr>
                </a:solidFill>
              </a:rPr>
              <a:t>xử</a:t>
            </a:r>
            <a:r>
              <a:rPr lang="en-US" sz="1400" kern="0" dirty="0">
                <a:solidFill>
                  <a:srgbClr val="000000">
                    <a:lumMod val="75000"/>
                  </a:srgbClr>
                </a:solidFill>
              </a:rPr>
              <a:t> </a:t>
            </a:r>
            <a:r>
              <a:rPr lang="en-US" sz="1400" kern="0" dirty="0" err="1">
                <a:solidFill>
                  <a:srgbClr val="000000">
                    <a:lumMod val="75000"/>
                  </a:srgbClr>
                </a:solidFill>
              </a:rPr>
              <a:t>lý</a:t>
            </a:r>
            <a:r>
              <a:rPr lang="en-US" sz="1400" kern="0" dirty="0">
                <a:solidFill>
                  <a:srgbClr val="000000">
                    <a:lumMod val="75000"/>
                  </a:srgbClr>
                </a:solidFill>
              </a:rPr>
              <a:t> </a:t>
            </a:r>
            <a:r>
              <a:rPr lang="en-US" sz="1400" kern="0" dirty="0" err="1">
                <a:solidFill>
                  <a:srgbClr val="000000">
                    <a:lumMod val="75000"/>
                  </a:srgbClr>
                </a:solidFill>
              </a:rPr>
              <a:t>chất</a:t>
            </a:r>
            <a:r>
              <a:rPr lang="en-US" sz="1400" kern="0" dirty="0">
                <a:solidFill>
                  <a:srgbClr val="000000">
                    <a:lumMod val="75000"/>
                  </a:srgbClr>
                </a:solidFill>
              </a:rPr>
              <a:t> </a:t>
            </a:r>
            <a:r>
              <a:rPr lang="en-US" sz="1400" kern="0" dirty="0" err="1">
                <a:solidFill>
                  <a:srgbClr val="000000">
                    <a:lumMod val="75000"/>
                  </a:srgbClr>
                </a:solidFill>
              </a:rPr>
              <a:t>thải</a:t>
            </a:r>
            <a:r>
              <a:rPr lang="en-US" sz="1400" kern="0" dirty="0">
                <a:solidFill>
                  <a:srgbClr val="000000">
                    <a:lumMod val="75000"/>
                  </a:srgbClr>
                </a:solidFill>
              </a:rPr>
              <a:t>, </a:t>
            </a:r>
            <a:r>
              <a:rPr lang="en-US" sz="1400" kern="0" dirty="0" err="1">
                <a:solidFill>
                  <a:srgbClr val="000000">
                    <a:lumMod val="75000"/>
                  </a:srgbClr>
                </a:solidFill>
              </a:rPr>
              <a:t>tái</a:t>
            </a:r>
            <a:r>
              <a:rPr lang="en-US" sz="1400" kern="0" dirty="0">
                <a:solidFill>
                  <a:srgbClr val="000000">
                    <a:lumMod val="75000"/>
                  </a:srgbClr>
                </a:solidFill>
              </a:rPr>
              <a:t> </a:t>
            </a:r>
            <a:r>
              <a:rPr lang="en-US" sz="1400" kern="0" dirty="0" err="1">
                <a:solidFill>
                  <a:srgbClr val="000000">
                    <a:lumMod val="75000"/>
                  </a:srgbClr>
                </a:solidFill>
              </a:rPr>
              <a:t>chế</a:t>
            </a:r>
            <a:r>
              <a:rPr lang="en-US" sz="1400" kern="0" dirty="0">
                <a:solidFill>
                  <a:srgbClr val="000000">
                    <a:lumMod val="75000"/>
                  </a:srgbClr>
                </a:solidFill>
              </a:rPr>
              <a:t>, </a:t>
            </a:r>
            <a:r>
              <a:rPr lang="en-US" sz="1400" kern="0" dirty="0" err="1">
                <a:solidFill>
                  <a:srgbClr val="000000">
                    <a:lumMod val="75000"/>
                  </a:srgbClr>
                </a:solidFill>
              </a:rPr>
              <a:t>nông</a:t>
            </a:r>
            <a:r>
              <a:rPr lang="en-US" sz="1400" kern="0" dirty="0">
                <a:solidFill>
                  <a:srgbClr val="000000">
                    <a:lumMod val="75000"/>
                  </a:srgbClr>
                </a:solidFill>
              </a:rPr>
              <a:t> </a:t>
            </a:r>
            <a:r>
              <a:rPr lang="en-US" sz="1400" kern="0" dirty="0" err="1">
                <a:solidFill>
                  <a:srgbClr val="000000">
                    <a:lumMod val="75000"/>
                  </a:srgbClr>
                </a:solidFill>
              </a:rPr>
              <a:t>lâm</a:t>
            </a:r>
            <a:r>
              <a:rPr lang="en-US" sz="1400" kern="0" dirty="0">
                <a:solidFill>
                  <a:srgbClr val="000000">
                    <a:lumMod val="75000"/>
                  </a:srgbClr>
                </a:solidFill>
              </a:rPr>
              <a:t> </a:t>
            </a:r>
            <a:r>
              <a:rPr lang="en-US" sz="1400" kern="0" dirty="0" err="1">
                <a:solidFill>
                  <a:srgbClr val="000000">
                    <a:lumMod val="75000"/>
                  </a:srgbClr>
                </a:solidFill>
              </a:rPr>
              <a:t>nghiệp</a:t>
            </a:r>
            <a:r>
              <a:rPr lang="en-US" sz="1400" kern="0" dirty="0">
                <a:solidFill>
                  <a:srgbClr val="000000">
                    <a:lumMod val="75000"/>
                  </a:srgbClr>
                </a:solidFill>
              </a:rPr>
              <a:t> (</a:t>
            </a:r>
            <a:r>
              <a:rPr lang="en-US" sz="1400" kern="0" dirty="0" err="1">
                <a:solidFill>
                  <a:srgbClr val="000000">
                    <a:lumMod val="75000"/>
                  </a:srgbClr>
                </a:solidFill>
              </a:rPr>
              <a:t>cụ</a:t>
            </a:r>
            <a:r>
              <a:rPr lang="en-US" sz="1400" kern="0" dirty="0">
                <a:solidFill>
                  <a:srgbClr val="000000">
                    <a:lumMod val="75000"/>
                  </a:srgbClr>
                </a:solidFill>
              </a:rPr>
              <a:t> </a:t>
            </a:r>
            <a:r>
              <a:rPr lang="en-US" sz="1400" kern="0" dirty="0" err="1">
                <a:solidFill>
                  <a:srgbClr val="000000">
                    <a:lumMod val="75000"/>
                  </a:srgbClr>
                </a:solidFill>
              </a:rPr>
              <a:t>thể</a:t>
            </a:r>
            <a:r>
              <a:rPr lang="en-US" sz="1400" kern="0" dirty="0">
                <a:solidFill>
                  <a:srgbClr val="000000">
                    <a:lumMod val="75000"/>
                  </a:srgbClr>
                </a:solidFill>
              </a:rPr>
              <a:t> </a:t>
            </a:r>
            <a:r>
              <a:rPr lang="en-US" sz="1400" kern="0" dirty="0" err="1">
                <a:solidFill>
                  <a:srgbClr val="000000">
                    <a:lumMod val="75000"/>
                  </a:srgbClr>
                </a:solidFill>
              </a:rPr>
              <a:t>trồng</a:t>
            </a:r>
            <a:r>
              <a:rPr lang="en-US" sz="1400" kern="0" dirty="0">
                <a:solidFill>
                  <a:srgbClr val="000000">
                    <a:lumMod val="75000"/>
                  </a:srgbClr>
                </a:solidFill>
              </a:rPr>
              <a:t> </a:t>
            </a:r>
            <a:r>
              <a:rPr lang="en-US" sz="1400" kern="0" dirty="0" err="1">
                <a:solidFill>
                  <a:srgbClr val="000000">
                    <a:lumMod val="75000"/>
                  </a:srgbClr>
                </a:solidFill>
              </a:rPr>
              <a:t>và</a:t>
            </a:r>
            <a:r>
              <a:rPr lang="en-US" sz="1400" kern="0" dirty="0">
                <a:solidFill>
                  <a:srgbClr val="000000">
                    <a:lumMod val="75000"/>
                  </a:srgbClr>
                </a:solidFill>
              </a:rPr>
              <a:t> </a:t>
            </a:r>
            <a:r>
              <a:rPr lang="en-US" sz="1400" kern="0" dirty="0" err="1">
                <a:solidFill>
                  <a:srgbClr val="000000">
                    <a:lumMod val="75000"/>
                  </a:srgbClr>
                </a:solidFill>
              </a:rPr>
              <a:t>tái</a:t>
            </a:r>
            <a:r>
              <a:rPr lang="en-US" sz="1400" kern="0" dirty="0">
                <a:solidFill>
                  <a:srgbClr val="000000">
                    <a:lumMod val="75000"/>
                  </a:srgbClr>
                </a:solidFill>
              </a:rPr>
              <a:t> </a:t>
            </a:r>
            <a:r>
              <a:rPr lang="en-US" sz="1400" kern="0" dirty="0" err="1">
                <a:solidFill>
                  <a:srgbClr val="000000">
                    <a:lumMod val="75000"/>
                  </a:srgbClr>
                </a:solidFill>
              </a:rPr>
              <a:t>tạo</a:t>
            </a:r>
            <a:r>
              <a:rPr lang="en-US" sz="1400" kern="0" dirty="0">
                <a:solidFill>
                  <a:srgbClr val="000000">
                    <a:lumMod val="75000"/>
                  </a:srgbClr>
                </a:solidFill>
              </a:rPr>
              <a:t> </a:t>
            </a:r>
            <a:r>
              <a:rPr lang="en-US" sz="1400" kern="0" dirty="0" err="1">
                <a:solidFill>
                  <a:srgbClr val="000000">
                    <a:lumMod val="75000"/>
                  </a:srgbClr>
                </a:solidFill>
              </a:rPr>
              <a:t>rừng</a:t>
            </a:r>
            <a:r>
              <a:rPr lang="en-US" sz="1400" kern="0" dirty="0">
                <a:solidFill>
                  <a:srgbClr val="000000">
                    <a:lumMod val="75000"/>
                  </a:srgbClr>
                </a:solidFill>
              </a:rPr>
              <a:t>),…</a:t>
            </a:r>
          </a:p>
          <a:p>
            <a:pPr defTabSz="1124397">
              <a:spcBef>
                <a:spcPts val="600"/>
              </a:spcBef>
              <a:spcAft>
                <a:spcPts val="600"/>
              </a:spcAft>
              <a:buClr>
                <a:srgbClr val="1A9AFA"/>
              </a:buClr>
              <a:buSzPct val="75000"/>
              <a:defRPr/>
            </a:pPr>
            <a:r>
              <a:rPr lang="en-US" sz="1400" kern="0" dirty="0" err="1">
                <a:solidFill>
                  <a:srgbClr val="000000">
                    <a:lumMod val="75000"/>
                  </a:srgbClr>
                </a:solidFill>
              </a:rPr>
              <a:t>Đóng</a:t>
            </a:r>
            <a:r>
              <a:rPr lang="en-US" sz="1400" kern="0" dirty="0">
                <a:solidFill>
                  <a:srgbClr val="000000">
                    <a:lumMod val="75000"/>
                  </a:srgbClr>
                </a:solidFill>
              </a:rPr>
              <a:t> </a:t>
            </a:r>
            <a:r>
              <a:rPr lang="en-US" sz="1400" kern="0" dirty="0" err="1">
                <a:solidFill>
                  <a:srgbClr val="000000">
                    <a:lumMod val="75000"/>
                  </a:srgbClr>
                </a:solidFill>
              </a:rPr>
              <a:t>góp</a:t>
            </a:r>
            <a:r>
              <a:rPr lang="en-US" sz="1400" kern="0" dirty="0">
                <a:solidFill>
                  <a:srgbClr val="000000">
                    <a:lumMod val="75000"/>
                  </a:srgbClr>
                </a:solidFill>
              </a:rPr>
              <a:t> </a:t>
            </a:r>
            <a:r>
              <a:rPr lang="en-US" sz="1400" kern="0" dirty="0" err="1">
                <a:solidFill>
                  <a:srgbClr val="000000">
                    <a:lumMod val="75000"/>
                  </a:srgbClr>
                </a:solidFill>
              </a:rPr>
              <a:t>chung</a:t>
            </a:r>
            <a:r>
              <a:rPr lang="en-US" sz="1400" kern="0" dirty="0">
                <a:solidFill>
                  <a:srgbClr val="000000">
                    <a:lumMod val="75000"/>
                  </a:srgbClr>
                </a:solidFill>
              </a:rPr>
              <a:t> </a:t>
            </a:r>
            <a:r>
              <a:rPr lang="en-US" sz="1400" kern="0" dirty="0" err="1">
                <a:solidFill>
                  <a:srgbClr val="000000">
                    <a:lumMod val="75000"/>
                  </a:srgbClr>
                </a:solidFill>
              </a:rPr>
              <a:t>vào</a:t>
            </a:r>
            <a:r>
              <a:rPr lang="en-US" sz="1400" kern="0" dirty="0">
                <a:solidFill>
                  <a:srgbClr val="000000">
                    <a:lumMod val="75000"/>
                  </a:srgbClr>
                </a:solidFill>
              </a:rPr>
              <a:t> </a:t>
            </a:r>
            <a:r>
              <a:rPr lang="en-US" sz="1400" kern="0" dirty="0" err="1">
                <a:solidFill>
                  <a:srgbClr val="000000">
                    <a:lumMod val="75000"/>
                  </a:srgbClr>
                </a:solidFill>
              </a:rPr>
              <a:t>tiến</a:t>
            </a:r>
            <a:r>
              <a:rPr lang="en-US" sz="1400" kern="0" dirty="0">
                <a:solidFill>
                  <a:srgbClr val="000000">
                    <a:lumMod val="75000"/>
                  </a:srgbClr>
                </a:solidFill>
              </a:rPr>
              <a:t> </a:t>
            </a:r>
            <a:r>
              <a:rPr lang="en-US" sz="1400" kern="0" dirty="0" err="1">
                <a:solidFill>
                  <a:srgbClr val="000000">
                    <a:lumMod val="75000"/>
                  </a:srgbClr>
                </a:solidFill>
              </a:rPr>
              <a:t>trình</a:t>
            </a:r>
            <a:r>
              <a:rPr lang="en-US" sz="1400" kern="0" dirty="0">
                <a:solidFill>
                  <a:srgbClr val="000000">
                    <a:lumMod val="75000"/>
                  </a:srgbClr>
                </a:solidFill>
              </a:rPr>
              <a:t> </a:t>
            </a:r>
            <a:r>
              <a:rPr lang="en-US" sz="1400" kern="0" dirty="0" err="1">
                <a:solidFill>
                  <a:srgbClr val="000000">
                    <a:lumMod val="75000"/>
                  </a:srgbClr>
                </a:solidFill>
              </a:rPr>
              <a:t>giảm</a:t>
            </a:r>
            <a:r>
              <a:rPr lang="en-US" sz="1400" kern="0" dirty="0">
                <a:solidFill>
                  <a:srgbClr val="000000">
                    <a:lumMod val="75000"/>
                  </a:srgbClr>
                </a:solidFill>
              </a:rPr>
              <a:t> </a:t>
            </a:r>
            <a:r>
              <a:rPr lang="en-US" sz="1400" kern="0" dirty="0" err="1">
                <a:solidFill>
                  <a:srgbClr val="000000">
                    <a:lumMod val="75000"/>
                  </a:srgbClr>
                </a:solidFill>
              </a:rPr>
              <a:t>phát</a:t>
            </a:r>
            <a:r>
              <a:rPr lang="en-US" sz="1400" kern="0" dirty="0">
                <a:solidFill>
                  <a:srgbClr val="000000">
                    <a:lumMod val="75000"/>
                  </a:srgbClr>
                </a:solidFill>
              </a:rPr>
              <a:t> </a:t>
            </a:r>
            <a:r>
              <a:rPr lang="en-US" sz="1400" kern="0" dirty="0" err="1">
                <a:solidFill>
                  <a:srgbClr val="000000">
                    <a:lumMod val="75000"/>
                  </a:srgbClr>
                </a:solidFill>
              </a:rPr>
              <a:t>thải</a:t>
            </a:r>
            <a:r>
              <a:rPr lang="en-US" sz="1400" kern="0" dirty="0">
                <a:solidFill>
                  <a:srgbClr val="000000">
                    <a:lumMod val="75000"/>
                  </a:srgbClr>
                </a:solidFill>
              </a:rPr>
              <a:t> KNK </a:t>
            </a:r>
            <a:r>
              <a:rPr lang="en-US" sz="1400" kern="0" dirty="0" err="1">
                <a:solidFill>
                  <a:srgbClr val="000000">
                    <a:lumMod val="75000"/>
                  </a:srgbClr>
                </a:solidFill>
              </a:rPr>
              <a:t>và</a:t>
            </a:r>
            <a:r>
              <a:rPr lang="en-US" sz="1400" kern="0" dirty="0">
                <a:solidFill>
                  <a:srgbClr val="000000">
                    <a:lumMod val="75000"/>
                  </a:srgbClr>
                </a:solidFill>
              </a:rPr>
              <a:t> </a:t>
            </a:r>
            <a:r>
              <a:rPr lang="en-US" sz="1400" kern="0" dirty="0" err="1">
                <a:solidFill>
                  <a:srgbClr val="000000">
                    <a:lumMod val="75000"/>
                  </a:srgbClr>
                </a:solidFill>
              </a:rPr>
              <a:t>trung</a:t>
            </a:r>
            <a:r>
              <a:rPr lang="en-US" sz="1400" kern="0" dirty="0">
                <a:solidFill>
                  <a:srgbClr val="000000">
                    <a:lumMod val="75000"/>
                  </a:srgbClr>
                </a:solidFill>
              </a:rPr>
              <a:t> </a:t>
            </a:r>
            <a:r>
              <a:rPr lang="en-US" sz="1400" kern="0" dirty="0" err="1">
                <a:solidFill>
                  <a:srgbClr val="000000">
                    <a:lumMod val="75000"/>
                  </a:srgbClr>
                </a:solidFill>
              </a:rPr>
              <a:t>hoà</a:t>
            </a:r>
            <a:r>
              <a:rPr lang="en-US" sz="1400" kern="0" dirty="0">
                <a:solidFill>
                  <a:srgbClr val="000000">
                    <a:lumMod val="75000"/>
                  </a:srgbClr>
                </a:solidFill>
              </a:rPr>
              <a:t> </a:t>
            </a:r>
            <a:r>
              <a:rPr lang="en-US" sz="1400" kern="0" dirty="0" err="1">
                <a:solidFill>
                  <a:srgbClr val="000000">
                    <a:lumMod val="75000"/>
                  </a:srgbClr>
                </a:solidFill>
              </a:rPr>
              <a:t>cácbon</a:t>
            </a:r>
            <a:endParaRPr lang="en-US" sz="1400" kern="0" dirty="0">
              <a:solidFill>
                <a:srgbClr val="000000">
                  <a:lumMod val="75000"/>
                </a:srgbClr>
              </a:solidFill>
            </a:endParaRPr>
          </a:p>
          <a:p>
            <a:pPr defTabSz="1124397">
              <a:spcBef>
                <a:spcPts val="600"/>
              </a:spcBef>
              <a:spcAft>
                <a:spcPts val="600"/>
              </a:spcAft>
              <a:buClr>
                <a:srgbClr val="1A9AFA"/>
              </a:buClr>
              <a:buSzPct val="75000"/>
              <a:defRPr/>
            </a:pPr>
            <a:endParaRPr lang="en-US" sz="1400" kern="0" dirty="0">
              <a:solidFill>
                <a:srgbClr val="000000">
                  <a:lumMod val="75000"/>
                </a:srgbClr>
              </a:solidFill>
            </a:endParaRPr>
          </a:p>
        </p:txBody>
      </p:sp>
      <p:pic>
        <p:nvPicPr>
          <p:cNvPr id="30" name="Picture 4" descr="Download HD Tick - Gold Tick Png Transparent PNG Image - NicePNG.com">
            <a:extLst>
              <a:ext uri="{FF2B5EF4-FFF2-40B4-BE49-F238E27FC236}">
                <a16:creationId xmlns:a16="http://schemas.microsoft.com/office/drawing/2014/main" id="{D1E5A682-9D29-8575-1BF2-E56C13F04543}"/>
              </a:ext>
            </a:extLst>
          </p:cNvPr>
          <p:cNvPicPr>
            <a:picLocks noChangeAspect="1" noChangeArrowheads="1"/>
          </p:cNvPicPr>
          <p:nvPr/>
        </p:nvPicPr>
        <p:blipFill>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365291" y="3650726"/>
            <a:ext cx="223351" cy="20595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Download HD Tick - Gold Tick Png Transparent PNG Image - NicePNG.com">
            <a:extLst>
              <a:ext uri="{FF2B5EF4-FFF2-40B4-BE49-F238E27FC236}">
                <a16:creationId xmlns:a16="http://schemas.microsoft.com/office/drawing/2014/main" id="{D2E4AA5B-D7FB-C000-9189-E3730169C662}"/>
              </a:ext>
            </a:extLst>
          </p:cNvPr>
          <p:cNvPicPr>
            <a:picLocks noChangeAspect="1" noChangeArrowheads="1"/>
          </p:cNvPicPr>
          <p:nvPr/>
        </p:nvPicPr>
        <p:blipFill>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365291" y="4986777"/>
            <a:ext cx="223351" cy="205954"/>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4">
            <a:extLst>
              <a:ext uri="{FF2B5EF4-FFF2-40B4-BE49-F238E27FC236}">
                <a16:creationId xmlns:a16="http://schemas.microsoft.com/office/drawing/2014/main" id="{9D277489-3AAB-316C-DD54-C3C8D38C9458}"/>
              </a:ext>
            </a:extLst>
          </p:cNvPr>
          <p:cNvGrpSpPr>
            <a:grpSpLocks noChangeAspect="1"/>
          </p:cNvGrpSpPr>
          <p:nvPr/>
        </p:nvGrpSpPr>
        <p:grpSpPr bwMode="auto">
          <a:xfrm>
            <a:off x="5658109" y="1923998"/>
            <a:ext cx="885991" cy="720000"/>
            <a:chOff x="3166" y="2998"/>
            <a:chExt cx="838" cy="681"/>
          </a:xfrm>
          <a:solidFill>
            <a:schemeClr val="tx1"/>
          </a:solidFill>
        </p:grpSpPr>
        <p:sp>
          <p:nvSpPr>
            <p:cNvPr id="33" name="Freeform 5">
              <a:extLst>
                <a:ext uri="{FF2B5EF4-FFF2-40B4-BE49-F238E27FC236}">
                  <a16:creationId xmlns:a16="http://schemas.microsoft.com/office/drawing/2014/main" id="{50E4EFA2-A9AB-1DF0-000C-3AEFC9716251}"/>
                </a:ext>
              </a:extLst>
            </p:cNvPr>
            <p:cNvSpPr>
              <a:spLocks noEditPoints="1"/>
            </p:cNvSpPr>
            <p:nvPr/>
          </p:nvSpPr>
          <p:spPr bwMode="auto">
            <a:xfrm>
              <a:off x="3166" y="3384"/>
              <a:ext cx="838" cy="295"/>
            </a:xfrm>
            <a:custGeom>
              <a:avLst/>
              <a:gdLst>
                <a:gd name="T0" fmla="*/ 1508 w 2780"/>
                <a:gd name="T1" fmla="*/ 982 h 982"/>
                <a:gd name="T2" fmla="*/ 1501 w 2780"/>
                <a:gd name="T3" fmla="*/ 981 h 982"/>
                <a:gd name="T4" fmla="*/ 650 w 2780"/>
                <a:gd name="T5" fmla="*/ 742 h 982"/>
                <a:gd name="T6" fmla="*/ 27 w 2780"/>
                <a:gd name="T7" fmla="*/ 742 h 982"/>
                <a:gd name="T8" fmla="*/ 0 w 2780"/>
                <a:gd name="T9" fmla="*/ 715 h 982"/>
                <a:gd name="T10" fmla="*/ 0 w 2780"/>
                <a:gd name="T11" fmla="*/ 142 h 982"/>
                <a:gd name="T12" fmla="*/ 27 w 2780"/>
                <a:gd name="T13" fmla="*/ 115 h 982"/>
                <a:gd name="T14" fmla="*/ 393 w 2780"/>
                <a:gd name="T15" fmla="*/ 115 h 982"/>
                <a:gd name="T16" fmla="*/ 783 w 2780"/>
                <a:gd name="T17" fmla="*/ 0 h 982"/>
                <a:gd name="T18" fmla="*/ 1340 w 2780"/>
                <a:gd name="T19" fmla="*/ 261 h 982"/>
                <a:gd name="T20" fmla="*/ 1930 w 2780"/>
                <a:gd name="T21" fmla="*/ 261 h 982"/>
                <a:gd name="T22" fmla="*/ 2014 w 2780"/>
                <a:gd name="T23" fmla="*/ 306 h 982"/>
                <a:gd name="T24" fmla="*/ 2028 w 2780"/>
                <a:gd name="T25" fmla="*/ 437 h 982"/>
                <a:gd name="T26" fmla="*/ 2024 w 2780"/>
                <a:gd name="T27" fmla="*/ 445 h 982"/>
                <a:gd name="T28" fmla="*/ 2577 w 2780"/>
                <a:gd name="T29" fmla="*/ 268 h 982"/>
                <a:gd name="T30" fmla="*/ 2691 w 2780"/>
                <a:gd name="T31" fmla="*/ 275 h 982"/>
                <a:gd name="T32" fmla="*/ 2767 w 2780"/>
                <a:gd name="T33" fmla="*/ 361 h 982"/>
                <a:gd name="T34" fmla="*/ 2760 w 2780"/>
                <a:gd name="T35" fmla="*/ 476 h 982"/>
                <a:gd name="T36" fmla="*/ 2674 w 2780"/>
                <a:gd name="T37" fmla="*/ 552 h 982"/>
                <a:gd name="T38" fmla="*/ 2640 w 2780"/>
                <a:gd name="T39" fmla="*/ 565 h 982"/>
                <a:gd name="T40" fmla="*/ 1942 w 2780"/>
                <a:gd name="T41" fmla="*/ 824 h 982"/>
                <a:gd name="T42" fmla="*/ 1518 w 2780"/>
                <a:gd name="T43" fmla="*/ 980 h 982"/>
                <a:gd name="T44" fmla="*/ 1508 w 2780"/>
                <a:gd name="T45" fmla="*/ 982 h 982"/>
                <a:gd name="T46" fmla="*/ 55 w 2780"/>
                <a:gd name="T47" fmla="*/ 687 h 982"/>
                <a:gd name="T48" fmla="*/ 654 w 2780"/>
                <a:gd name="T49" fmla="*/ 687 h 982"/>
                <a:gd name="T50" fmla="*/ 661 w 2780"/>
                <a:gd name="T51" fmla="*/ 688 h 982"/>
                <a:gd name="T52" fmla="*/ 1507 w 2780"/>
                <a:gd name="T53" fmla="*/ 925 h 982"/>
                <a:gd name="T54" fmla="*/ 1923 w 2780"/>
                <a:gd name="T55" fmla="*/ 772 h 982"/>
                <a:gd name="T56" fmla="*/ 2655 w 2780"/>
                <a:gd name="T57" fmla="*/ 500 h 982"/>
                <a:gd name="T58" fmla="*/ 2711 w 2780"/>
                <a:gd name="T59" fmla="*/ 452 h 982"/>
                <a:gd name="T60" fmla="*/ 2715 w 2780"/>
                <a:gd name="T61" fmla="*/ 379 h 982"/>
                <a:gd name="T62" fmla="*/ 2667 w 2780"/>
                <a:gd name="T63" fmla="*/ 325 h 982"/>
                <a:gd name="T64" fmla="*/ 2594 w 2780"/>
                <a:gd name="T65" fmla="*/ 320 h 982"/>
                <a:gd name="T66" fmla="*/ 1966 w 2780"/>
                <a:gd name="T67" fmla="*/ 522 h 982"/>
                <a:gd name="T68" fmla="*/ 1779 w 2780"/>
                <a:gd name="T69" fmla="*/ 584 h 982"/>
                <a:gd name="T70" fmla="*/ 1127 w 2780"/>
                <a:gd name="T71" fmla="*/ 584 h 982"/>
                <a:gd name="T72" fmla="*/ 1100 w 2780"/>
                <a:gd name="T73" fmla="*/ 557 h 982"/>
                <a:gd name="T74" fmla="*/ 1127 w 2780"/>
                <a:gd name="T75" fmla="*/ 529 h 982"/>
                <a:gd name="T76" fmla="*/ 1779 w 2780"/>
                <a:gd name="T77" fmla="*/ 529 h 982"/>
                <a:gd name="T78" fmla="*/ 1930 w 2780"/>
                <a:gd name="T79" fmla="*/ 480 h 982"/>
                <a:gd name="T80" fmla="*/ 1936 w 2780"/>
                <a:gd name="T81" fmla="*/ 474 h 982"/>
                <a:gd name="T82" fmla="*/ 1977 w 2780"/>
                <a:gd name="T83" fmla="*/ 416 h 982"/>
                <a:gd name="T84" fmla="*/ 1968 w 2780"/>
                <a:gd name="T85" fmla="*/ 337 h 982"/>
                <a:gd name="T86" fmla="*/ 1930 w 2780"/>
                <a:gd name="T87" fmla="*/ 316 h 982"/>
                <a:gd name="T88" fmla="*/ 1326 w 2780"/>
                <a:gd name="T89" fmla="*/ 316 h 982"/>
                <a:gd name="T90" fmla="*/ 1326 w 2780"/>
                <a:gd name="T91" fmla="*/ 316 h 982"/>
                <a:gd name="T92" fmla="*/ 1305 w 2780"/>
                <a:gd name="T93" fmla="*/ 306 h 982"/>
                <a:gd name="T94" fmla="*/ 783 w 2780"/>
                <a:gd name="T95" fmla="*/ 56 h 982"/>
                <a:gd name="T96" fmla="*/ 416 w 2780"/>
                <a:gd name="T97" fmla="*/ 165 h 982"/>
                <a:gd name="T98" fmla="*/ 401 w 2780"/>
                <a:gd name="T99" fmla="*/ 170 h 982"/>
                <a:gd name="T100" fmla="*/ 55 w 2780"/>
                <a:gd name="T101" fmla="*/ 170 h 982"/>
                <a:gd name="T102" fmla="*/ 55 w 2780"/>
                <a:gd name="T103" fmla="*/ 687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80" h="982">
                  <a:moveTo>
                    <a:pt x="1508" y="982"/>
                  </a:moveTo>
                  <a:cubicBezTo>
                    <a:pt x="1506" y="982"/>
                    <a:pt x="1503" y="982"/>
                    <a:pt x="1501" y="981"/>
                  </a:cubicBezTo>
                  <a:cubicBezTo>
                    <a:pt x="650" y="742"/>
                    <a:pt x="650" y="742"/>
                    <a:pt x="650" y="742"/>
                  </a:cubicBezTo>
                  <a:cubicBezTo>
                    <a:pt x="27" y="742"/>
                    <a:pt x="27" y="742"/>
                    <a:pt x="27" y="742"/>
                  </a:cubicBezTo>
                  <a:cubicBezTo>
                    <a:pt x="12" y="742"/>
                    <a:pt x="0" y="730"/>
                    <a:pt x="0" y="715"/>
                  </a:cubicBezTo>
                  <a:cubicBezTo>
                    <a:pt x="0" y="142"/>
                    <a:pt x="0" y="142"/>
                    <a:pt x="0" y="142"/>
                  </a:cubicBezTo>
                  <a:cubicBezTo>
                    <a:pt x="0" y="127"/>
                    <a:pt x="12" y="115"/>
                    <a:pt x="27" y="115"/>
                  </a:cubicBezTo>
                  <a:cubicBezTo>
                    <a:pt x="393" y="115"/>
                    <a:pt x="393" y="115"/>
                    <a:pt x="393" y="115"/>
                  </a:cubicBezTo>
                  <a:cubicBezTo>
                    <a:pt x="509" y="40"/>
                    <a:pt x="644" y="0"/>
                    <a:pt x="783" y="0"/>
                  </a:cubicBezTo>
                  <a:cubicBezTo>
                    <a:pt x="1000" y="0"/>
                    <a:pt x="1202" y="95"/>
                    <a:pt x="1340" y="261"/>
                  </a:cubicBezTo>
                  <a:cubicBezTo>
                    <a:pt x="1930" y="261"/>
                    <a:pt x="1930" y="261"/>
                    <a:pt x="1930" y="261"/>
                  </a:cubicBezTo>
                  <a:cubicBezTo>
                    <a:pt x="1964" y="261"/>
                    <a:pt x="1994" y="277"/>
                    <a:pt x="2014" y="306"/>
                  </a:cubicBezTo>
                  <a:cubicBezTo>
                    <a:pt x="2039" y="342"/>
                    <a:pt x="2044" y="396"/>
                    <a:pt x="2028" y="437"/>
                  </a:cubicBezTo>
                  <a:cubicBezTo>
                    <a:pt x="2027" y="439"/>
                    <a:pt x="2025" y="442"/>
                    <a:pt x="2024" y="445"/>
                  </a:cubicBezTo>
                  <a:cubicBezTo>
                    <a:pt x="2577" y="268"/>
                    <a:pt x="2577" y="268"/>
                    <a:pt x="2577" y="268"/>
                  </a:cubicBezTo>
                  <a:cubicBezTo>
                    <a:pt x="2614" y="255"/>
                    <a:pt x="2655" y="257"/>
                    <a:pt x="2691" y="275"/>
                  </a:cubicBezTo>
                  <a:cubicBezTo>
                    <a:pt x="2727" y="293"/>
                    <a:pt x="2754" y="323"/>
                    <a:pt x="2767" y="361"/>
                  </a:cubicBezTo>
                  <a:cubicBezTo>
                    <a:pt x="2780" y="399"/>
                    <a:pt x="2778" y="440"/>
                    <a:pt x="2760" y="476"/>
                  </a:cubicBezTo>
                  <a:cubicBezTo>
                    <a:pt x="2743" y="512"/>
                    <a:pt x="2712" y="539"/>
                    <a:pt x="2674" y="552"/>
                  </a:cubicBezTo>
                  <a:cubicBezTo>
                    <a:pt x="2640" y="565"/>
                    <a:pt x="2640" y="565"/>
                    <a:pt x="2640" y="565"/>
                  </a:cubicBezTo>
                  <a:cubicBezTo>
                    <a:pt x="1942" y="824"/>
                    <a:pt x="1942" y="824"/>
                    <a:pt x="1942" y="824"/>
                  </a:cubicBezTo>
                  <a:cubicBezTo>
                    <a:pt x="1518" y="980"/>
                    <a:pt x="1518" y="980"/>
                    <a:pt x="1518" y="980"/>
                  </a:cubicBezTo>
                  <a:cubicBezTo>
                    <a:pt x="1515" y="981"/>
                    <a:pt x="1511" y="982"/>
                    <a:pt x="1508" y="982"/>
                  </a:cubicBezTo>
                  <a:close/>
                  <a:moveTo>
                    <a:pt x="55" y="687"/>
                  </a:moveTo>
                  <a:cubicBezTo>
                    <a:pt x="654" y="687"/>
                    <a:pt x="654" y="687"/>
                    <a:pt x="654" y="687"/>
                  </a:cubicBezTo>
                  <a:cubicBezTo>
                    <a:pt x="656" y="687"/>
                    <a:pt x="659" y="687"/>
                    <a:pt x="661" y="688"/>
                  </a:cubicBezTo>
                  <a:cubicBezTo>
                    <a:pt x="1507" y="925"/>
                    <a:pt x="1507" y="925"/>
                    <a:pt x="1507" y="925"/>
                  </a:cubicBezTo>
                  <a:cubicBezTo>
                    <a:pt x="1923" y="772"/>
                    <a:pt x="1923" y="772"/>
                    <a:pt x="1923" y="772"/>
                  </a:cubicBezTo>
                  <a:cubicBezTo>
                    <a:pt x="2655" y="500"/>
                    <a:pt x="2655" y="500"/>
                    <a:pt x="2655" y="500"/>
                  </a:cubicBezTo>
                  <a:cubicBezTo>
                    <a:pt x="2680" y="492"/>
                    <a:pt x="2699" y="475"/>
                    <a:pt x="2711" y="452"/>
                  </a:cubicBezTo>
                  <a:cubicBezTo>
                    <a:pt x="2722" y="429"/>
                    <a:pt x="2723" y="403"/>
                    <a:pt x="2715" y="379"/>
                  </a:cubicBezTo>
                  <a:cubicBezTo>
                    <a:pt x="2707" y="355"/>
                    <a:pt x="2690" y="336"/>
                    <a:pt x="2667" y="325"/>
                  </a:cubicBezTo>
                  <a:cubicBezTo>
                    <a:pt x="2644" y="314"/>
                    <a:pt x="2618" y="312"/>
                    <a:pt x="2594" y="320"/>
                  </a:cubicBezTo>
                  <a:cubicBezTo>
                    <a:pt x="1966" y="522"/>
                    <a:pt x="1966" y="522"/>
                    <a:pt x="1966" y="522"/>
                  </a:cubicBezTo>
                  <a:cubicBezTo>
                    <a:pt x="1927" y="555"/>
                    <a:pt x="1868" y="584"/>
                    <a:pt x="1779" y="584"/>
                  </a:cubicBezTo>
                  <a:cubicBezTo>
                    <a:pt x="1127" y="584"/>
                    <a:pt x="1127" y="584"/>
                    <a:pt x="1127" y="584"/>
                  </a:cubicBezTo>
                  <a:cubicBezTo>
                    <a:pt x="1112" y="584"/>
                    <a:pt x="1100" y="572"/>
                    <a:pt x="1100" y="557"/>
                  </a:cubicBezTo>
                  <a:cubicBezTo>
                    <a:pt x="1100" y="542"/>
                    <a:pt x="1112" y="529"/>
                    <a:pt x="1127" y="529"/>
                  </a:cubicBezTo>
                  <a:cubicBezTo>
                    <a:pt x="1779" y="529"/>
                    <a:pt x="1779" y="529"/>
                    <a:pt x="1779" y="529"/>
                  </a:cubicBezTo>
                  <a:cubicBezTo>
                    <a:pt x="1852" y="529"/>
                    <a:pt x="1900" y="506"/>
                    <a:pt x="1930" y="480"/>
                  </a:cubicBezTo>
                  <a:cubicBezTo>
                    <a:pt x="1932" y="478"/>
                    <a:pt x="1934" y="476"/>
                    <a:pt x="1936" y="474"/>
                  </a:cubicBezTo>
                  <a:cubicBezTo>
                    <a:pt x="1959" y="453"/>
                    <a:pt x="1971" y="430"/>
                    <a:pt x="1977" y="416"/>
                  </a:cubicBezTo>
                  <a:cubicBezTo>
                    <a:pt x="1986" y="392"/>
                    <a:pt x="1983" y="358"/>
                    <a:pt x="1968" y="337"/>
                  </a:cubicBezTo>
                  <a:cubicBezTo>
                    <a:pt x="1959" y="323"/>
                    <a:pt x="1946" y="316"/>
                    <a:pt x="1930" y="316"/>
                  </a:cubicBezTo>
                  <a:cubicBezTo>
                    <a:pt x="1326" y="316"/>
                    <a:pt x="1326" y="316"/>
                    <a:pt x="1326" y="316"/>
                  </a:cubicBezTo>
                  <a:cubicBezTo>
                    <a:pt x="1326" y="316"/>
                    <a:pt x="1326" y="316"/>
                    <a:pt x="1326" y="316"/>
                  </a:cubicBezTo>
                  <a:cubicBezTo>
                    <a:pt x="1318" y="316"/>
                    <a:pt x="1310" y="312"/>
                    <a:pt x="1305" y="306"/>
                  </a:cubicBezTo>
                  <a:cubicBezTo>
                    <a:pt x="1177" y="147"/>
                    <a:pt x="987" y="56"/>
                    <a:pt x="783" y="56"/>
                  </a:cubicBezTo>
                  <a:cubicBezTo>
                    <a:pt x="652" y="56"/>
                    <a:pt x="525" y="94"/>
                    <a:pt x="416" y="165"/>
                  </a:cubicBezTo>
                  <a:cubicBezTo>
                    <a:pt x="412" y="168"/>
                    <a:pt x="407" y="170"/>
                    <a:pt x="401" y="170"/>
                  </a:cubicBezTo>
                  <a:cubicBezTo>
                    <a:pt x="55" y="170"/>
                    <a:pt x="55" y="170"/>
                    <a:pt x="55" y="170"/>
                  </a:cubicBezTo>
                  <a:lnTo>
                    <a:pt x="55" y="6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
              <a:extLst>
                <a:ext uri="{FF2B5EF4-FFF2-40B4-BE49-F238E27FC236}">
                  <a16:creationId xmlns:a16="http://schemas.microsoft.com/office/drawing/2014/main" id="{49811A6E-791D-FF49-05FF-3B5E6D803B5A}"/>
                </a:ext>
              </a:extLst>
            </p:cNvPr>
            <p:cNvSpPr>
              <a:spLocks/>
            </p:cNvSpPr>
            <p:nvPr/>
          </p:nvSpPr>
          <p:spPr bwMode="auto">
            <a:xfrm>
              <a:off x="3304" y="3032"/>
              <a:ext cx="594" cy="292"/>
            </a:xfrm>
            <a:custGeom>
              <a:avLst/>
              <a:gdLst>
                <a:gd name="T0" fmla="*/ 16 w 594"/>
                <a:gd name="T1" fmla="*/ 275 h 292"/>
                <a:gd name="T2" fmla="*/ 16 w 594"/>
                <a:gd name="T3" fmla="*/ 17 h 292"/>
                <a:gd name="T4" fmla="*/ 578 w 594"/>
                <a:gd name="T5" fmla="*/ 17 h 292"/>
                <a:gd name="T6" fmla="*/ 578 w 594"/>
                <a:gd name="T7" fmla="*/ 37 h 292"/>
                <a:gd name="T8" fmla="*/ 594 w 594"/>
                <a:gd name="T9" fmla="*/ 37 h 292"/>
                <a:gd name="T10" fmla="*/ 594 w 594"/>
                <a:gd name="T11" fmla="*/ 0 h 292"/>
                <a:gd name="T12" fmla="*/ 0 w 594"/>
                <a:gd name="T13" fmla="*/ 0 h 292"/>
                <a:gd name="T14" fmla="*/ 0 w 594"/>
                <a:gd name="T15" fmla="*/ 292 h 292"/>
                <a:gd name="T16" fmla="*/ 51 w 594"/>
                <a:gd name="T17" fmla="*/ 292 h 292"/>
                <a:gd name="T18" fmla="*/ 51 w 594"/>
                <a:gd name="T19" fmla="*/ 275 h 292"/>
                <a:gd name="T20" fmla="*/ 16 w 594"/>
                <a:gd name="T21" fmla="*/ 27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4" h="292">
                  <a:moveTo>
                    <a:pt x="16" y="275"/>
                  </a:moveTo>
                  <a:lnTo>
                    <a:pt x="16" y="17"/>
                  </a:lnTo>
                  <a:lnTo>
                    <a:pt x="578" y="17"/>
                  </a:lnTo>
                  <a:lnTo>
                    <a:pt x="578" y="37"/>
                  </a:lnTo>
                  <a:lnTo>
                    <a:pt x="594" y="37"/>
                  </a:lnTo>
                  <a:lnTo>
                    <a:pt x="594" y="0"/>
                  </a:lnTo>
                  <a:lnTo>
                    <a:pt x="0" y="0"/>
                  </a:lnTo>
                  <a:lnTo>
                    <a:pt x="0" y="292"/>
                  </a:lnTo>
                  <a:lnTo>
                    <a:pt x="51" y="292"/>
                  </a:lnTo>
                  <a:lnTo>
                    <a:pt x="51" y="275"/>
                  </a:lnTo>
                  <a:lnTo>
                    <a:pt x="16" y="2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a:extLst>
                <a:ext uri="{FF2B5EF4-FFF2-40B4-BE49-F238E27FC236}">
                  <a16:creationId xmlns:a16="http://schemas.microsoft.com/office/drawing/2014/main" id="{27621FEF-D98B-F371-AF88-5C71DEBC92D5}"/>
                </a:ext>
              </a:extLst>
            </p:cNvPr>
            <p:cNvSpPr>
              <a:spLocks/>
            </p:cNvSpPr>
            <p:nvPr/>
          </p:nvSpPr>
          <p:spPr bwMode="auto">
            <a:xfrm>
              <a:off x="3258" y="2998"/>
              <a:ext cx="594" cy="274"/>
            </a:xfrm>
            <a:custGeom>
              <a:avLst/>
              <a:gdLst>
                <a:gd name="T0" fmla="*/ 16 w 594"/>
                <a:gd name="T1" fmla="*/ 259 h 274"/>
                <a:gd name="T2" fmla="*/ 16 w 594"/>
                <a:gd name="T3" fmla="*/ 15 h 274"/>
                <a:gd name="T4" fmla="*/ 578 w 594"/>
                <a:gd name="T5" fmla="*/ 15 h 274"/>
                <a:gd name="T6" fmla="*/ 578 w 594"/>
                <a:gd name="T7" fmla="*/ 43 h 274"/>
                <a:gd name="T8" fmla="*/ 594 w 594"/>
                <a:gd name="T9" fmla="*/ 43 h 274"/>
                <a:gd name="T10" fmla="*/ 594 w 594"/>
                <a:gd name="T11" fmla="*/ 0 h 274"/>
                <a:gd name="T12" fmla="*/ 0 w 594"/>
                <a:gd name="T13" fmla="*/ 0 h 274"/>
                <a:gd name="T14" fmla="*/ 0 w 594"/>
                <a:gd name="T15" fmla="*/ 274 h 274"/>
                <a:gd name="T16" fmla="*/ 51 w 594"/>
                <a:gd name="T17" fmla="*/ 274 h 274"/>
                <a:gd name="T18" fmla="*/ 51 w 594"/>
                <a:gd name="T19" fmla="*/ 259 h 274"/>
                <a:gd name="T20" fmla="*/ 16 w 594"/>
                <a:gd name="T21" fmla="*/ 25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4" h="274">
                  <a:moveTo>
                    <a:pt x="16" y="259"/>
                  </a:moveTo>
                  <a:lnTo>
                    <a:pt x="16" y="15"/>
                  </a:lnTo>
                  <a:lnTo>
                    <a:pt x="578" y="15"/>
                  </a:lnTo>
                  <a:lnTo>
                    <a:pt x="578" y="43"/>
                  </a:lnTo>
                  <a:lnTo>
                    <a:pt x="594" y="43"/>
                  </a:lnTo>
                  <a:lnTo>
                    <a:pt x="594" y="0"/>
                  </a:lnTo>
                  <a:lnTo>
                    <a:pt x="0" y="0"/>
                  </a:lnTo>
                  <a:lnTo>
                    <a:pt x="0" y="274"/>
                  </a:lnTo>
                  <a:lnTo>
                    <a:pt x="51" y="274"/>
                  </a:lnTo>
                  <a:lnTo>
                    <a:pt x="51" y="259"/>
                  </a:lnTo>
                  <a:lnTo>
                    <a:pt x="16" y="2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
              <a:extLst>
                <a:ext uri="{FF2B5EF4-FFF2-40B4-BE49-F238E27FC236}">
                  <a16:creationId xmlns:a16="http://schemas.microsoft.com/office/drawing/2014/main" id="{A3B4D940-5A68-67F2-979D-C1346B4794F7}"/>
                </a:ext>
              </a:extLst>
            </p:cNvPr>
            <p:cNvSpPr>
              <a:spLocks/>
            </p:cNvSpPr>
            <p:nvPr/>
          </p:nvSpPr>
          <p:spPr bwMode="auto">
            <a:xfrm>
              <a:off x="3604" y="3123"/>
              <a:ext cx="86" cy="182"/>
            </a:xfrm>
            <a:custGeom>
              <a:avLst/>
              <a:gdLst>
                <a:gd name="T0" fmla="*/ 117 w 284"/>
                <a:gd name="T1" fmla="*/ 606 h 606"/>
                <a:gd name="T2" fmla="*/ 117 w 284"/>
                <a:gd name="T3" fmla="*/ 564 h 606"/>
                <a:gd name="T4" fmla="*/ 82 w 284"/>
                <a:gd name="T5" fmla="*/ 564 h 606"/>
                <a:gd name="T6" fmla="*/ 0 w 284"/>
                <a:gd name="T7" fmla="*/ 481 h 606"/>
                <a:gd name="T8" fmla="*/ 0 w 284"/>
                <a:gd name="T9" fmla="*/ 438 h 606"/>
                <a:gd name="T10" fmla="*/ 50 w 284"/>
                <a:gd name="T11" fmla="*/ 438 h 606"/>
                <a:gd name="T12" fmla="*/ 50 w 284"/>
                <a:gd name="T13" fmla="*/ 481 h 606"/>
                <a:gd name="T14" fmla="*/ 82 w 284"/>
                <a:gd name="T15" fmla="*/ 513 h 606"/>
                <a:gd name="T16" fmla="*/ 202 w 284"/>
                <a:gd name="T17" fmla="*/ 513 h 606"/>
                <a:gd name="T18" fmla="*/ 234 w 284"/>
                <a:gd name="T19" fmla="*/ 481 h 606"/>
                <a:gd name="T20" fmla="*/ 234 w 284"/>
                <a:gd name="T21" fmla="*/ 362 h 606"/>
                <a:gd name="T22" fmla="*/ 202 w 284"/>
                <a:gd name="T23" fmla="*/ 329 h 606"/>
                <a:gd name="T24" fmla="*/ 82 w 284"/>
                <a:gd name="T25" fmla="*/ 329 h 606"/>
                <a:gd name="T26" fmla="*/ 0 w 284"/>
                <a:gd name="T27" fmla="*/ 247 h 606"/>
                <a:gd name="T28" fmla="*/ 0 w 284"/>
                <a:gd name="T29" fmla="*/ 127 h 606"/>
                <a:gd name="T30" fmla="*/ 82 w 284"/>
                <a:gd name="T31" fmla="*/ 45 h 606"/>
                <a:gd name="T32" fmla="*/ 117 w 284"/>
                <a:gd name="T33" fmla="*/ 45 h 606"/>
                <a:gd name="T34" fmla="*/ 117 w 284"/>
                <a:gd name="T35" fmla="*/ 0 h 606"/>
                <a:gd name="T36" fmla="*/ 167 w 284"/>
                <a:gd name="T37" fmla="*/ 0 h 606"/>
                <a:gd name="T38" fmla="*/ 167 w 284"/>
                <a:gd name="T39" fmla="*/ 45 h 606"/>
                <a:gd name="T40" fmla="*/ 202 w 284"/>
                <a:gd name="T41" fmla="*/ 45 h 606"/>
                <a:gd name="T42" fmla="*/ 284 w 284"/>
                <a:gd name="T43" fmla="*/ 127 h 606"/>
                <a:gd name="T44" fmla="*/ 284 w 284"/>
                <a:gd name="T45" fmla="*/ 170 h 606"/>
                <a:gd name="T46" fmla="*/ 234 w 284"/>
                <a:gd name="T47" fmla="*/ 170 h 606"/>
                <a:gd name="T48" fmla="*/ 234 w 284"/>
                <a:gd name="T49" fmla="*/ 127 h 606"/>
                <a:gd name="T50" fmla="*/ 202 w 284"/>
                <a:gd name="T51" fmla="*/ 95 h 606"/>
                <a:gd name="T52" fmla="*/ 82 w 284"/>
                <a:gd name="T53" fmla="*/ 95 h 606"/>
                <a:gd name="T54" fmla="*/ 50 w 284"/>
                <a:gd name="T55" fmla="*/ 127 h 606"/>
                <a:gd name="T56" fmla="*/ 50 w 284"/>
                <a:gd name="T57" fmla="*/ 247 h 606"/>
                <a:gd name="T58" fmla="*/ 82 w 284"/>
                <a:gd name="T59" fmla="*/ 279 h 606"/>
                <a:gd name="T60" fmla="*/ 202 w 284"/>
                <a:gd name="T61" fmla="*/ 279 h 606"/>
                <a:gd name="T62" fmla="*/ 284 w 284"/>
                <a:gd name="T63" fmla="*/ 362 h 606"/>
                <a:gd name="T64" fmla="*/ 284 w 284"/>
                <a:gd name="T65" fmla="*/ 481 h 606"/>
                <a:gd name="T66" fmla="*/ 202 w 284"/>
                <a:gd name="T67" fmla="*/ 564 h 606"/>
                <a:gd name="T68" fmla="*/ 167 w 284"/>
                <a:gd name="T69" fmla="*/ 564 h 606"/>
                <a:gd name="T70" fmla="*/ 167 w 284"/>
                <a:gd name="T71" fmla="*/ 606 h 606"/>
                <a:gd name="T72" fmla="*/ 117 w 284"/>
                <a:gd name="T73"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606">
                  <a:moveTo>
                    <a:pt x="117" y="606"/>
                  </a:moveTo>
                  <a:cubicBezTo>
                    <a:pt x="117" y="564"/>
                    <a:pt x="117" y="564"/>
                    <a:pt x="117" y="564"/>
                  </a:cubicBezTo>
                  <a:cubicBezTo>
                    <a:pt x="82" y="564"/>
                    <a:pt x="82" y="564"/>
                    <a:pt x="82" y="564"/>
                  </a:cubicBezTo>
                  <a:cubicBezTo>
                    <a:pt x="37" y="564"/>
                    <a:pt x="0" y="526"/>
                    <a:pt x="0" y="481"/>
                  </a:cubicBezTo>
                  <a:cubicBezTo>
                    <a:pt x="0" y="438"/>
                    <a:pt x="0" y="438"/>
                    <a:pt x="0" y="438"/>
                  </a:cubicBezTo>
                  <a:cubicBezTo>
                    <a:pt x="50" y="438"/>
                    <a:pt x="50" y="438"/>
                    <a:pt x="50" y="438"/>
                  </a:cubicBezTo>
                  <a:cubicBezTo>
                    <a:pt x="50" y="481"/>
                    <a:pt x="50" y="481"/>
                    <a:pt x="50" y="481"/>
                  </a:cubicBezTo>
                  <a:cubicBezTo>
                    <a:pt x="50" y="499"/>
                    <a:pt x="64" y="513"/>
                    <a:pt x="82" y="513"/>
                  </a:cubicBezTo>
                  <a:cubicBezTo>
                    <a:pt x="202" y="513"/>
                    <a:pt x="202" y="513"/>
                    <a:pt x="202" y="513"/>
                  </a:cubicBezTo>
                  <a:cubicBezTo>
                    <a:pt x="220" y="513"/>
                    <a:pt x="234" y="499"/>
                    <a:pt x="234" y="481"/>
                  </a:cubicBezTo>
                  <a:cubicBezTo>
                    <a:pt x="234" y="362"/>
                    <a:pt x="234" y="362"/>
                    <a:pt x="234" y="362"/>
                  </a:cubicBezTo>
                  <a:cubicBezTo>
                    <a:pt x="234" y="344"/>
                    <a:pt x="220" y="329"/>
                    <a:pt x="202" y="329"/>
                  </a:cubicBezTo>
                  <a:cubicBezTo>
                    <a:pt x="82" y="329"/>
                    <a:pt x="82" y="329"/>
                    <a:pt x="82" y="329"/>
                  </a:cubicBezTo>
                  <a:cubicBezTo>
                    <a:pt x="37" y="329"/>
                    <a:pt x="0" y="292"/>
                    <a:pt x="0" y="247"/>
                  </a:cubicBezTo>
                  <a:cubicBezTo>
                    <a:pt x="0" y="127"/>
                    <a:pt x="0" y="127"/>
                    <a:pt x="0" y="127"/>
                  </a:cubicBezTo>
                  <a:cubicBezTo>
                    <a:pt x="0" y="82"/>
                    <a:pt x="37" y="45"/>
                    <a:pt x="82" y="45"/>
                  </a:cubicBezTo>
                  <a:cubicBezTo>
                    <a:pt x="117" y="45"/>
                    <a:pt x="117" y="45"/>
                    <a:pt x="117" y="45"/>
                  </a:cubicBezTo>
                  <a:cubicBezTo>
                    <a:pt x="117" y="0"/>
                    <a:pt x="117" y="0"/>
                    <a:pt x="117" y="0"/>
                  </a:cubicBezTo>
                  <a:cubicBezTo>
                    <a:pt x="167" y="0"/>
                    <a:pt x="167" y="0"/>
                    <a:pt x="167" y="0"/>
                  </a:cubicBezTo>
                  <a:cubicBezTo>
                    <a:pt x="167" y="45"/>
                    <a:pt x="167" y="45"/>
                    <a:pt x="167" y="45"/>
                  </a:cubicBezTo>
                  <a:cubicBezTo>
                    <a:pt x="202" y="45"/>
                    <a:pt x="202" y="45"/>
                    <a:pt x="202" y="45"/>
                  </a:cubicBezTo>
                  <a:cubicBezTo>
                    <a:pt x="247" y="45"/>
                    <a:pt x="284" y="82"/>
                    <a:pt x="284" y="127"/>
                  </a:cubicBezTo>
                  <a:cubicBezTo>
                    <a:pt x="284" y="170"/>
                    <a:pt x="284" y="170"/>
                    <a:pt x="284" y="170"/>
                  </a:cubicBezTo>
                  <a:cubicBezTo>
                    <a:pt x="234" y="170"/>
                    <a:pt x="234" y="170"/>
                    <a:pt x="234" y="170"/>
                  </a:cubicBezTo>
                  <a:cubicBezTo>
                    <a:pt x="234" y="127"/>
                    <a:pt x="234" y="127"/>
                    <a:pt x="234" y="127"/>
                  </a:cubicBezTo>
                  <a:cubicBezTo>
                    <a:pt x="234" y="109"/>
                    <a:pt x="220" y="95"/>
                    <a:pt x="202" y="95"/>
                  </a:cubicBezTo>
                  <a:cubicBezTo>
                    <a:pt x="82" y="95"/>
                    <a:pt x="82" y="95"/>
                    <a:pt x="82" y="95"/>
                  </a:cubicBezTo>
                  <a:cubicBezTo>
                    <a:pt x="64" y="95"/>
                    <a:pt x="50" y="109"/>
                    <a:pt x="50" y="127"/>
                  </a:cubicBezTo>
                  <a:cubicBezTo>
                    <a:pt x="50" y="247"/>
                    <a:pt x="50" y="247"/>
                    <a:pt x="50" y="247"/>
                  </a:cubicBezTo>
                  <a:cubicBezTo>
                    <a:pt x="50" y="264"/>
                    <a:pt x="64" y="279"/>
                    <a:pt x="82" y="279"/>
                  </a:cubicBezTo>
                  <a:cubicBezTo>
                    <a:pt x="202" y="279"/>
                    <a:pt x="202" y="279"/>
                    <a:pt x="202" y="279"/>
                  </a:cubicBezTo>
                  <a:cubicBezTo>
                    <a:pt x="247" y="279"/>
                    <a:pt x="284" y="316"/>
                    <a:pt x="284" y="362"/>
                  </a:cubicBezTo>
                  <a:cubicBezTo>
                    <a:pt x="284" y="481"/>
                    <a:pt x="284" y="481"/>
                    <a:pt x="284" y="481"/>
                  </a:cubicBezTo>
                  <a:cubicBezTo>
                    <a:pt x="284" y="526"/>
                    <a:pt x="247" y="564"/>
                    <a:pt x="202" y="564"/>
                  </a:cubicBezTo>
                  <a:cubicBezTo>
                    <a:pt x="167" y="564"/>
                    <a:pt x="167" y="564"/>
                    <a:pt x="167" y="564"/>
                  </a:cubicBezTo>
                  <a:cubicBezTo>
                    <a:pt x="167" y="606"/>
                    <a:pt x="167" y="606"/>
                    <a:pt x="167" y="606"/>
                  </a:cubicBezTo>
                  <a:lnTo>
                    <a:pt x="117" y="6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a:extLst>
                <a:ext uri="{FF2B5EF4-FFF2-40B4-BE49-F238E27FC236}">
                  <a16:creationId xmlns:a16="http://schemas.microsoft.com/office/drawing/2014/main" id="{7349753C-EBE3-FF73-CBCF-56CC1D8788B4}"/>
                </a:ext>
              </a:extLst>
            </p:cNvPr>
            <p:cNvSpPr>
              <a:spLocks noEditPoints="1"/>
            </p:cNvSpPr>
            <p:nvPr/>
          </p:nvSpPr>
          <p:spPr bwMode="auto">
            <a:xfrm>
              <a:off x="3349" y="3068"/>
              <a:ext cx="595" cy="292"/>
            </a:xfrm>
            <a:custGeom>
              <a:avLst/>
              <a:gdLst>
                <a:gd name="T0" fmla="*/ 595 w 595"/>
                <a:gd name="T1" fmla="*/ 292 h 292"/>
                <a:gd name="T2" fmla="*/ 0 w 595"/>
                <a:gd name="T3" fmla="*/ 292 h 292"/>
                <a:gd name="T4" fmla="*/ 0 w 595"/>
                <a:gd name="T5" fmla="*/ 0 h 292"/>
                <a:gd name="T6" fmla="*/ 595 w 595"/>
                <a:gd name="T7" fmla="*/ 0 h 292"/>
                <a:gd name="T8" fmla="*/ 595 w 595"/>
                <a:gd name="T9" fmla="*/ 292 h 292"/>
                <a:gd name="T10" fmla="*/ 17 w 595"/>
                <a:gd name="T11" fmla="*/ 275 h 292"/>
                <a:gd name="T12" fmla="*/ 578 w 595"/>
                <a:gd name="T13" fmla="*/ 275 h 292"/>
                <a:gd name="T14" fmla="*/ 578 w 595"/>
                <a:gd name="T15" fmla="*/ 17 h 292"/>
                <a:gd name="T16" fmla="*/ 17 w 595"/>
                <a:gd name="T17" fmla="*/ 17 h 292"/>
                <a:gd name="T18" fmla="*/ 17 w 595"/>
                <a:gd name="T19" fmla="*/ 27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5" h="292">
                  <a:moveTo>
                    <a:pt x="595" y="292"/>
                  </a:moveTo>
                  <a:lnTo>
                    <a:pt x="0" y="292"/>
                  </a:lnTo>
                  <a:lnTo>
                    <a:pt x="0" y="0"/>
                  </a:lnTo>
                  <a:lnTo>
                    <a:pt x="595" y="0"/>
                  </a:lnTo>
                  <a:lnTo>
                    <a:pt x="595" y="292"/>
                  </a:lnTo>
                  <a:close/>
                  <a:moveTo>
                    <a:pt x="17" y="275"/>
                  </a:moveTo>
                  <a:lnTo>
                    <a:pt x="578" y="275"/>
                  </a:lnTo>
                  <a:lnTo>
                    <a:pt x="578" y="17"/>
                  </a:lnTo>
                  <a:lnTo>
                    <a:pt x="17" y="17"/>
                  </a:lnTo>
                  <a:lnTo>
                    <a:pt x="17" y="2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0">
              <a:extLst>
                <a:ext uri="{FF2B5EF4-FFF2-40B4-BE49-F238E27FC236}">
                  <a16:creationId xmlns:a16="http://schemas.microsoft.com/office/drawing/2014/main" id="{B6D05A37-8CFF-8B76-5A47-299564691353}"/>
                </a:ext>
              </a:extLst>
            </p:cNvPr>
            <p:cNvSpPr>
              <a:spLocks/>
            </p:cNvSpPr>
            <p:nvPr/>
          </p:nvSpPr>
          <p:spPr bwMode="auto">
            <a:xfrm>
              <a:off x="3398" y="3118"/>
              <a:ext cx="118" cy="192"/>
            </a:xfrm>
            <a:custGeom>
              <a:avLst/>
              <a:gdLst>
                <a:gd name="T0" fmla="*/ 391 w 391"/>
                <a:gd name="T1" fmla="*/ 639 h 639"/>
                <a:gd name="T2" fmla="*/ 134 w 391"/>
                <a:gd name="T3" fmla="*/ 639 h 639"/>
                <a:gd name="T4" fmla="*/ 134 w 391"/>
                <a:gd name="T5" fmla="*/ 611 h 639"/>
                <a:gd name="T6" fmla="*/ 28 w 391"/>
                <a:gd name="T7" fmla="*/ 504 h 639"/>
                <a:gd name="T8" fmla="*/ 0 w 391"/>
                <a:gd name="T9" fmla="*/ 504 h 639"/>
                <a:gd name="T10" fmla="*/ 0 w 391"/>
                <a:gd name="T11" fmla="*/ 135 h 639"/>
                <a:gd name="T12" fmla="*/ 28 w 391"/>
                <a:gd name="T13" fmla="*/ 135 h 639"/>
                <a:gd name="T14" fmla="*/ 134 w 391"/>
                <a:gd name="T15" fmla="*/ 28 h 639"/>
                <a:gd name="T16" fmla="*/ 134 w 391"/>
                <a:gd name="T17" fmla="*/ 0 h 639"/>
                <a:gd name="T18" fmla="*/ 391 w 391"/>
                <a:gd name="T19" fmla="*/ 0 h 639"/>
                <a:gd name="T20" fmla="*/ 391 w 391"/>
                <a:gd name="T21" fmla="*/ 55 h 639"/>
                <a:gd name="T22" fmla="*/ 187 w 391"/>
                <a:gd name="T23" fmla="*/ 55 h 639"/>
                <a:gd name="T24" fmla="*/ 55 w 391"/>
                <a:gd name="T25" fmla="*/ 187 h 639"/>
                <a:gd name="T26" fmla="*/ 55 w 391"/>
                <a:gd name="T27" fmla="*/ 451 h 639"/>
                <a:gd name="T28" fmla="*/ 187 w 391"/>
                <a:gd name="T29" fmla="*/ 583 h 639"/>
                <a:gd name="T30" fmla="*/ 391 w 391"/>
                <a:gd name="T31" fmla="*/ 583 h 639"/>
                <a:gd name="T32" fmla="*/ 391 w 391"/>
                <a:gd name="T33" fmla="*/ 63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639">
                  <a:moveTo>
                    <a:pt x="391" y="639"/>
                  </a:moveTo>
                  <a:cubicBezTo>
                    <a:pt x="134" y="639"/>
                    <a:pt x="134" y="639"/>
                    <a:pt x="134" y="639"/>
                  </a:cubicBezTo>
                  <a:cubicBezTo>
                    <a:pt x="134" y="611"/>
                    <a:pt x="134" y="611"/>
                    <a:pt x="134" y="611"/>
                  </a:cubicBezTo>
                  <a:cubicBezTo>
                    <a:pt x="134" y="552"/>
                    <a:pt x="87" y="504"/>
                    <a:pt x="28" y="504"/>
                  </a:cubicBezTo>
                  <a:cubicBezTo>
                    <a:pt x="0" y="504"/>
                    <a:pt x="0" y="504"/>
                    <a:pt x="0" y="504"/>
                  </a:cubicBezTo>
                  <a:cubicBezTo>
                    <a:pt x="0" y="135"/>
                    <a:pt x="0" y="135"/>
                    <a:pt x="0" y="135"/>
                  </a:cubicBezTo>
                  <a:cubicBezTo>
                    <a:pt x="28" y="135"/>
                    <a:pt x="28" y="135"/>
                    <a:pt x="28" y="135"/>
                  </a:cubicBezTo>
                  <a:cubicBezTo>
                    <a:pt x="87" y="135"/>
                    <a:pt x="134" y="87"/>
                    <a:pt x="134" y="28"/>
                  </a:cubicBezTo>
                  <a:cubicBezTo>
                    <a:pt x="134" y="0"/>
                    <a:pt x="134" y="0"/>
                    <a:pt x="134" y="0"/>
                  </a:cubicBezTo>
                  <a:cubicBezTo>
                    <a:pt x="391" y="0"/>
                    <a:pt x="391" y="0"/>
                    <a:pt x="391" y="0"/>
                  </a:cubicBezTo>
                  <a:cubicBezTo>
                    <a:pt x="391" y="55"/>
                    <a:pt x="391" y="55"/>
                    <a:pt x="391" y="55"/>
                  </a:cubicBezTo>
                  <a:cubicBezTo>
                    <a:pt x="187" y="55"/>
                    <a:pt x="187" y="55"/>
                    <a:pt x="187" y="55"/>
                  </a:cubicBezTo>
                  <a:cubicBezTo>
                    <a:pt x="176" y="123"/>
                    <a:pt x="123" y="176"/>
                    <a:pt x="55" y="187"/>
                  </a:cubicBezTo>
                  <a:cubicBezTo>
                    <a:pt x="55" y="451"/>
                    <a:pt x="55" y="451"/>
                    <a:pt x="55" y="451"/>
                  </a:cubicBezTo>
                  <a:cubicBezTo>
                    <a:pt x="123" y="463"/>
                    <a:pt x="176" y="516"/>
                    <a:pt x="187" y="583"/>
                  </a:cubicBezTo>
                  <a:cubicBezTo>
                    <a:pt x="391" y="583"/>
                    <a:pt x="391" y="583"/>
                    <a:pt x="391" y="583"/>
                  </a:cubicBezTo>
                  <a:lnTo>
                    <a:pt x="391" y="6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
              <a:extLst>
                <a:ext uri="{FF2B5EF4-FFF2-40B4-BE49-F238E27FC236}">
                  <a16:creationId xmlns:a16="http://schemas.microsoft.com/office/drawing/2014/main" id="{8F5AAB30-1F5E-EFEB-5464-A0331515C964}"/>
                </a:ext>
              </a:extLst>
            </p:cNvPr>
            <p:cNvSpPr>
              <a:spLocks/>
            </p:cNvSpPr>
            <p:nvPr/>
          </p:nvSpPr>
          <p:spPr bwMode="auto">
            <a:xfrm>
              <a:off x="3777" y="3118"/>
              <a:ext cx="118" cy="192"/>
            </a:xfrm>
            <a:custGeom>
              <a:avLst/>
              <a:gdLst>
                <a:gd name="T0" fmla="*/ 256 w 391"/>
                <a:gd name="T1" fmla="*/ 639 h 639"/>
                <a:gd name="T2" fmla="*/ 0 w 391"/>
                <a:gd name="T3" fmla="*/ 639 h 639"/>
                <a:gd name="T4" fmla="*/ 0 w 391"/>
                <a:gd name="T5" fmla="*/ 583 h 639"/>
                <a:gd name="T6" fmla="*/ 203 w 391"/>
                <a:gd name="T7" fmla="*/ 583 h 639"/>
                <a:gd name="T8" fmla="*/ 335 w 391"/>
                <a:gd name="T9" fmla="*/ 451 h 639"/>
                <a:gd name="T10" fmla="*/ 335 w 391"/>
                <a:gd name="T11" fmla="*/ 187 h 639"/>
                <a:gd name="T12" fmla="*/ 203 w 391"/>
                <a:gd name="T13" fmla="*/ 55 h 639"/>
                <a:gd name="T14" fmla="*/ 0 w 391"/>
                <a:gd name="T15" fmla="*/ 55 h 639"/>
                <a:gd name="T16" fmla="*/ 0 w 391"/>
                <a:gd name="T17" fmla="*/ 0 h 639"/>
                <a:gd name="T18" fmla="*/ 256 w 391"/>
                <a:gd name="T19" fmla="*/ 0 h 639"/>
                <a:gd name="T20" fmla="*/ 256 w 391"/>
                <a:gd name="T21" fmla="*/ 28 h 639"/>
                <a:gd name="T22" fmla="*/ 363 w 391"/>
                <a:gd name="T23" fmla="*/ 135 h 639"/>
                <a:gd name="T24" fmla="*/ 391 w 391"/>
                <a:gd name="T25" fmla="*/ 135 h 639"/>
                <a:gd name="T26" fmla="*/ 391 w 391"/>
                <a:gd name="T27" fmla="*/ 504 h 639"/>
                <a:gd name="T28" fmla="*/ 363 w 391"/>
                <a:gd name="T29" fmla="*/ 504 h 639"/>
                <a:gd name="T30" fmla="*/ 256 w 391"/>
                <a:gd name="T31" fmla="*/ 611 h 639"/>
                <a:gd name="T32" fmla="*/ 256 w 391"/>
                <a:gd name="T33" fmla="*/ 63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639">
                  <a:moveTo>
                    <a:pt x="256" y="639"/>
                  </a:moveTo>
                  <a:cubicBezTo>
                    <a:pt x="0" y="639"/>
                    <a:pt x="0" y="639"/>
                    <a:pt x="0" y="639"/>
                  </a:cubicBezTo>
                  <a:cubicBezTo>
                    <a:pt x="0" y="583"/>
                    <a:pt x="0" y="583"/>
                    <a:pt x="0" y="583"/>
                  </a:cubicBezTo>
                  <a:cubicBezTo>
                    <a:pt x="203" y="583"/>
                    <a:pt x="203" y="583"/>
                    <a:pt x="203" y="583"/>
                  </a:cubicBezTo>
                  <a:cubicBezTo>
                    <a:pt x="215" y="516"/>
                    <a:pt x="268" y="463"/>
                    <a:pt x="335" y="451"/>
                  </a:cubicBezTo>
                  <a:cubicBezTo>
                    <a:pt x="335" y="187"/>
                    <a:pt x="335" y="187"/>
                    <a:pt x="335" y="187"/>
                  </a:cubicBezTo>
                  <a:cubicBezTo>
                    <a:pt x="268" y="176"/>
                    <a:pt x="215" y="123"/>
                    <a:pt x="203" y="55"/>
                  </a:cubicBezTo>
                  <a:cubicBezTo>
                    <a:pt x="0" y="55"/>
                    <a:pt x="0" y="55"/>
                    <a:pt x="0" y="55"/>
                  </a:cubicBezTo>
                  <a:cubicBezTo>
                    <a:pt x="0" y="0"/>
                    <a:pt x="0" y="0"/>
                    <a:pt x="0" y="0"/>
                  </a:cubicBezTo>
                  <a:cubicBezTo>
                    <a:pt x="256" y="0"/>
                    <a:pt x="256" y="0"/>
                    <a:pt x="256" y="0"/>
                  </a:cubicBezTo>
                  <a:cubicBezTo>
                    <a:pt x="256" y="28"/>
                    <a:pt x="256" y="28"/>
                    <a:pt x="256" y="28"/>
                  </a:cubicBezTo>
                  <a:cubicBezTo>
                    <a:pt x="256" y="87"/>
                    <a:pt x="304" y="135"/>
                    <a:pt x="363" y="135"/>
                  </a:cubicBezTo>
                  <a:cubicBezTo>
                    <a:pt x="391" y="135"/>
                    <a:pt x="391" y="135"/>
                    <a:pt x="391" y="135"/>
                  </a:cubicBezTo>
                  <a:cubicBezTo>
                    <a:pt x="391" y="504"/>
                    <a:pt x="391" y="504"/>
                    <a:pt x="391" y="504"/>
                  </a:cubicBezTo>
                  <a:cubicBezTo>
                    <a:pt x="363" y="504"/>
                    <a:pt x="363" y="504"/>
                    <a:pt x="363" y="504"/>
                  </a:cubicBezTo>
                  <a:cubicBezTo>
                    <a:pt x="304" y="504"/>
                    <a:pt x="256" y="552"/>
                    <a:pt x="256" y="611"/>
                  </a:cubicBezTo>
                  <a:lnTo>
                    <a:pt x="256" y="6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a:extLst>
              <a:ext uri="{FF2B5EF4-FFF2-40B4-BE49-F238E27FC236}">
                <a16:creationId xmlns:a16="http://schemas.microsoft.com/office/drawing/2014/main" id="{E9DB697C-22B4-968A-6807-B34F140E6BC9}"/>
              </a:ext>
            </a:extLst>
          </p:cNvPr>
          <p:cNvGrpSpPr>
            <a:grpSpLocks noChangeAspect="1"/>
          </p:cNvGrpSpPr>
          <p:nvPr/>
        </p:nvGrpSpPr>
        <p:grpSpPr>
          <a:xfrm>
            <a:off x="9526769" y="1877934"/>
            <a:ext cx="776786" cy="779119"/>
            <a:chOff x="8399106" y="2493819"/>
            <a:chExt cx="528638" cy="530225"/>
          </a:xfrm>
          <a:noFill/>
        </p:grpSpPr>
        <p:sp>
          <p:nvSpPr>
            <p:cNvPr id="41" name="Freeform 65">
              <a:extLst>
                <a:ext uri="{FF2B5EF4-FFF2-40B4-BE49-F238E27FC236}">
                  <a16:creationId xmlns:a16="http://schemas.microsoft.com/office/drawing/2014/main" id="{42B3016B-15EF-4E0A-C173-7D4158C04CC8}"/>
                </a:ext>
              </a:extLst>
            </p:cNvPr>
            <p:cNvSpPr>
              <a:spLocks/>
            </p:cNvSpPr>
            <p:nvPr/>
          </p:nvSpPr>
          <p:spPr bwMode="auto">
            <a:xfrm>
              <a:off x="8759468" y="2577957"/>
              <a:ext cx="84138" cy="217487"/>
            </a:xfrm>
            <a:custGeom>
              <a:avLst/>
              <a:gdLst>
                <a:gd name="T0" fmla="*/ 53 w 53"/>
                <a:gd name="T1" fmla="*/ 107 h 137"/>
                <a:gd name="T2" fmla="*/ 53 w 53"/>
                <a:gd name="T3" fmla="*/ 0 h 137"/>
                <a:gd name="T4" fmla="*/ 0 w 53"/>
                <a:gd name="T5" fmla="*/ 0 h 137"/>
                <a:gd name="T6" fmla="*/ 0 w 53"/>
                <a:gd name="T7" fmla="*/ 137 h 137"/>
              </a:gdLst>
              <a:ahLst/>
              <a:cxnLst>
                <a:cxn ang="0">
                  <a:pos x="T0" y="T1"/>
                </a:cxn>
                <a:cxn ang="0">
                  <a:pos x="T2" y="T3"/>
                </a:cxn>
                <a:cxn ang="0">
                  <a:pos x="T4" y="T5"/>
                </a:cxn>
                <a:cxn ang="0">
                  <a:pos x="T6" y="T7"/>
                </a:cxn>
              </a:cxnLst>
              <a:rect l="0" t="0" r="r" b="b"/>
              <a:pathLst>
                <a:path w="53" h="137">
                  <a:moveTo>
                    <a:pt x="53" y="107"/>
                  </a:moveTo>
                  <a:lnTo>
                    <a:pt x="53" y="0"/>
                  </a:lnTo>
                  <a:lnTo>
                    <a:pt x="0" y="0"/>
                  </a:lnTo>
                  <a:lnTo>
                    <a:pt x="0" y="137"/>
                  </a:lnTo>
                </a:path>
              </a:pathLst>
            </a:custGeom>
            <a:grpFill/>
            <a:ln w="19050" cap="flat" cmpd="sng" algn="ctr">
              <a:solidFill>
                <a:schemeClr val="tx1"/>
              </a:solidFill>
              <a:prstDash val="solid"/>
              <a:miter lim="800000"/>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42" name="Freeform 66">
              <a:extLst>
                <a:ext uri="{FF2B5EF4-FFF2-40B4-BE49-F238E27FC236}">
                  <a16:creationId xmlns:a16="http://schemas.microsoft.com/office/drawing/2014/main" id="{25583F05-E3D1-C205-D2ED-4AA92BACC651}"/>
                </a:ext>
              </a:extLst>
            </p:cNvPr>
            <p:cNvSpPr>
              <a:spLocks/>
            </p:cNvSpPr>
            <p:nvPr/>
          </p:nvSpPr>
          <p:spPr bwMode="auto">
            <a:xfrm>
              <a:off x="8675331" y="2493819"/>
              <a:ext cx="84138" cy="288925"/>
            </a:xfrm>
            <a:custGeom>
              <a:avLst/>
              <a:gdLst>
                <a:gd name="T0" fmla="*/ 0 w 53"/>
                <a:gd name="T1" fmla="*/ 182 h 182"/>
                <a:gd name="T2" fmla="*/ 0 w 53"/>
                <a:gd name="T3" fmla="*/ 0 h 182"/>
                <a:gd name="T4" fmla="*/ 53 w 53"/>
                <a:gd name="T5" fmla="*/ 0 h 182"/>
                <a:gd name="T6" fmla="*/ 53 w 53"/>
                <a:gd name="T7" fmla="*/ 53 h 182"/>
              </a:gdLst>
              <a:ahLst/>
              <a:cxnLst>
                <a:cxn ang="0">
                  <a:pos x="T0" y="T1"/>
                </a:cxn>
                <a:cxn ang="0">
                  <a:pos x="T2" y="T3"/>
                </a:cxn>
                <a:cxn ang="0">
                  <a:pos x="T4" y="T5"/>
                </a:cxn>
                <a:cxn ang="0">
                  <a:pos x="T6" y="T7"/>
                </a:cxn>
              </a:cxnLst>
              <a:rect l="0" t="0" r="r" b="b"/>
              <a:pathLst>
                <a:path w="53" h="182">
                  <a:moveTo>
                    <a:pt x="0" y="182"/>
                  </a:moveTo>
                  <a:lnTo>
                    <a:pt x="0" y="0"/>
                  </a:lnTo>
                  <a:lnTo>
                    <a:pt x="53" y="0"/>
                  </a:lnTo>
                  <a:lnTo>
                    <a:pt x="53" y="53"/>
                  </a:lnTo>
                </a:path>
              </a:pathLst>
            </a:custGeom>
            <a:grpFill/>
            <a:ln w="19050" cap="flat" cmpd="sng" algn="ctr">
              <a:solidFill>
                <a:schemeClr val="tx1"/>
              </a:solidFill>
              <a:prstDash val="solid"/>
              <a:miter lim="800000"/>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43" name="Freeform 67">
              <a:extLst>
                <a:ext uri="{FF2B5EF4-FFF2-40B4-BE49-F238E27FC236}">
                  <a16:creationId xmlns:a16="http://schemas.microsoft.com/office/drawing/2014/main" id="{C435C8D0-25EF-5001-BD4D-EB7A4BB9B062}"/>
                </a:ext>
              </a:extLst>
            </p:cNvPr>
            <p:cNvSpPr>
              <a:spLocks/>
            </p:cNvSpPr>
            <p:nvPr/>
          </p:nvSpPr>
          <p:spPr bwMode="auto">
            <a:xfrm>
              <a:off x="8591193" y="2662094"/>
              <a:ext cx="84138" cy="109537"/>
            </a:xfrm>
            <a:custGeom>
              <a:avLst/>
              <a:gdLst>
                <a:gd name="T0" fmla="*/ 53 w 53"/>
                <a:gd name="T1" fmla="*/ 0 h 69"/>
                <a:gd name="T2" fmla="*/ 0 w 53"/>
                <a:gd name="T3" fmla="*/ 0 h 69"/>
                <a:gd name="T4" fmla="*/ 0 w 53"/>
                <a:gd name="T5" fmla="*/ 69 h 69"/>
              </a:gdLst>
              <a:ahLst/>
              <a:cxnLst>
                <a:cxn ang="0">
                  <a:pos x="T0" y="T1"/>
                </a:cxn>
                <a:cxn ang="0">
                  <a:pos x="T2" y="T3"/>
                </a:cxn>
                <a:cxn ang="0">
                  <a:pos x="T4" y="T5"/>
                </a:cxn>
              </a:cxnLst>
              <a:rect l="0" t="0" r="r" b="b"/>
              <a:pathLst>
                <a:path w="53" h="69">
                  <a:moveTo>
                    <a:pt x="53" y="0"/>
                  </a:moveTo>
                  <a:lnTo>
                    <a:pt x="0" y="0"/>
                  </a:lnTo>
                  <a:lnTo>
                    <a:pt x="0" y="69"/>
                  </a:lnTo>
                </a:path>
              </a:pathLst>
            </a:custGeom>
            <a:grpFill/>
            <a:ln w="19050" cap="flat" cmpd="sng" algn="ctr">
              <a:solidFill>
                <a:schemeClr val="tx1"/>
              </a:solidFill>
              <a:prstDash val="solid"/>
              <a:miter lim="800000"/>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44" name="Freeform 61">
              <a:extLst>
                <a:ext uri="{FF2B5EF4-FFF2-40B4-BE49-F238E27FC236}">
                  <a16:creationId xmlns:a16="http://schemas.microsoft.com/office/drawing/2014/main" id="{37E2C9C7-0FEC-32D8-F676-0B26B02BF0F0}"/>
                </a:ext>
              </a:extLst>
            </p:cNvPr>
            <p:cNvSpPr>
              <a:spLocks/>
            </p:cNvSpPr>
            <p:nvPr/>
          </p:nvSpPr>
          <p:spPr bwMode="auto">
            <a:xfrm>
              <a:off x="8580081" y="2728769"/>
              <a:ext cx="347663" cy="211137"/>
            </a:xfrm>
            <a:custGeom>
              <a:avLst/>
              <a:gdLst>
                <a:gd name="T0" fmla="*/ 0 w 116"/>
                <a:gd name="T1" fmla="*/ 70 h 70"/>
                <a:gd name="T2" fmla="*/ 8 w 116"/>
                <a:gd name="T3" fmla="*/ 66 h 70"/>
                <a:gd name="T4" fmla="*/ 64 w 116"/>
                <a:gd name="T5" fmla="*/ 66 h 70"/>
                <a:gd name="T6" fmla="*/ 96 w 116"/>
                <a:gd name="T7" fmla="*/ 38 h 70"/>
                <a:gd name="T8" fmla="*/ 116 w 116"/>
                <a:gd name="T9" fmla="*/ 6 h 70"/>
                <a:gd name="T10" fmla="*/ 100 w 116"/>
                <a:gd name="T11" fmla="*/ 2 h 70"/>
                <a:gd name="T12" fmla="*/ 84 w 116"/>
                <a:gd name="T13" fmla="*/ 18 h 70"/>
                <a:gd name="T14" fmla="*/ 66 w 116"/>
                <a:gd name="T15" fmla="*/ 28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70">
                  <a:moveTo>
                    <a:pt x="0" y="70"/>
                  </a:moveTo>
                  <a:cubicBezTo>
                    <a:pt x="2" y="68"/>
                    <a:pt x="3" y="66"/>
                    <a:pt x="8" y="66"/>
                  </a:cubicBezTo>
                  <a:cubicBezTo>
                    <a:pt x="13" y="66"/>
                    <a:pt x="59" y="66"/>
                    <a:pt x="64" y="66"/>
                  </a:cubicBezTo>
                  <a:cubicBezTo>
                    <a:pt x="68" y="66"/>
                    <a:pt x="93" y="41"/>
                    <a:pt x="96" y="38"/>
                  </a:cubicBezTo>
                  <a:cubicBezTo>
                    <a:pt x="99" y="35"/>
                    <a:pt x="112" y="15"/>
                    <a:pt x="116" y="6"/>
                  </a:cubicBezTo>
                  <a:cubicBezTo>
                    <a:pt x="114" y="3"/>
                    <a:pt x="107" y="0"/>
                    <a:pt x="100" y="2"/>
                  </a:cubicBezTo>
                  <a:cubicBezTo>
                    <a:pt x="93" y="4"/>
                    <a:pt x="89" y="9"/>
                    <a:pt x="84" y="18"/>
                  </a:cubicBezTo>
                  <a:cubicBezTo>
                    <a:pt x="66" y="28"/>
                    <a:pt x="66" y="28"/>
                    <a:pt x="66" y="28"/>
                  </a:cubicBezTo>
                </a:path>
              </a:pathLst>
            </a:custGeom>
            <a:grpFill/>
            <a:ln w="19050" cap="flat" cmpd="sng" algn="ctr">
              <a:solidFill>
                <a:schemeClr val="tx1"/>
              </a:solidFill>
              <a:prstDash val="solid"/>
              <a:round/>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45" name="Freeform 62">
              <a:extLst>
                <a:ext uri="{FF2B5EF4-FFF2-40B4-BE49-F238E27FC236}">
                  <a16:creationId xmlns:a16="http://schemas.microsoft.com/office/drawing/2014/main" id="{45BADD56-F89B-9FF2-FD04-72A81A6AB8B7}"/>
                </a:ext>
              </a:extLst>
            </p:cNvPr>
            <p:cNvSpPr>
              <a:spLocks/>
            </p:cNvSpPr>
            <p:nvPr/>
          </p:nvSpPr>
          <p:spPr bwMode="auto">
            <a:xfrm>
              <a:off x="8483243" y="2771632"/>
              <a:ext cx="312738" cy="84137"/>
            </a:xfrm>
            <a:custGeom>
              <a:avLst/>
              <a:gdLst>
                <a:gd name="T0" fmla="*/ 56 w 104"/>
                <a:gd name="T1" fmla="*/ 28 h 28"/>
                <a:gd name="T2" fmla="*/ 88 w 104"/>
                <a:gd name="T3" fmla="*/ 28 h 28"/>
                <a:gd name="T4" fmla="*/ 88 w 104"/>
                <a:gd name="T5" fmla="*/ 8 h 28"/>
                <a:gd name="T6" fmla="*/ 67 w 104"/>
                <a:gd name="T7" fmla="*/ 8 h 28"/>
                <a:gd name="T8" fmla="*/ 52 w 104"/>
                <a:gd name="T9" fmla="*/ 0 h 28"/>
                <a:gd name="T10" fmla="*/ 32 w 104"/>
                <a:gd name="T11" fmla="*/ 0 h 28"/>
                <a:gd name="T12" fmla="*/ 16 w 104"/>
                <a:gd name="T13" fmla="*/ 8 h 28"/>
                <a:gd name="T14" fmla="*/ 0 w 104"/>
                <a:gd name="T15" fmla="*/ 24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28">
                  <a:moveTo>
                    <a:pt x="56" y="28"/>
                  </a:moveTo>
                  <a:cubicBezTo>
                    <a:pt x="56" y="28"/>
                    <a:pt x="84" y="28"/>
                    <a:pt x="88" y="28"/>
                  </a:cubicBezTo>
                  <a:cubicBezTo>
                    <a:pt x="104" y="28"/>
                    <a:pt x="104" y="8"/>
                    <a:pt x="88" y="8"/>
                  </a:cubicBezTo>
                  <a:cubicBezTo>
                    <a:pt x="84" y="8"/>
                    <a:pt x="78" y="8"/>
                    <a:pt x="67" y="8"/>
                  </a:cubicBezTo>
                  <a:cubicBezTo>
                    <a:pt x="64" y="8"/>
                    <a:pt x="57" y="0"/>
                    <a:pt x="52" y="0"/>
                  </a:cubicBezTo>
                  <a:cubicBezTo>
                    <a:pt x="50" y="0"/>
                    <a:pt x="37" y="0"/>
                    <a:pt x="32" y="0"/>
                  </a:cubicBezTo>
                  <a:cubicBezTo>
                    <a:pt x="27" y="0"/>
                    <a:pt x="20" y="4"/>
                    <a:pt x="16" y="8"/>
                  </a:cubicBezTo>
                  <a:cubicBezTo>
                    <a:pt x="10" y="14"/>
                    <a:pt x="0" y="24"/>
                    <a:pt x="0" y="24"/>
                  </a:cubicBezTo>
                </a:path>
              </a:pathLst>
            </a:custGeom>
            <a:grpFill/>
            <a:ln w="19050" cap="flat" cmpd="sng" algn="ctr">
              <a:solidFill>
                <a:schemeClr val="tx1"/>
              </a:solidFill>
              <a:prstDash val="solid"/>
              <a:round/>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46" name="Freeform 63">
              <a:extLst>
                <a:ext uri="{FF2B5EF4-FFF2-40B4-BE49-F238E27FC236}">
                  <a16:creationId xmlns:a16="http://schemas.microsoft.com/office/drawing/2014/main" id="{C7E863D9-FBE5-B65A-3C7A-A84CCEB41B0A}"/>
                </a:ext>
              </a:extLst>
            </p:cNvPr>
            <p:cNvSpPr>
              <a:spLocks/>
            </p:cNvSpPr>
            <p:nvPr/>
          </p:nvSpPr>
          <p:spPr bwMode="auto">
            <a:xfrm>
              <a:off x="8399106" y="2819257"/>
              <a:ext cx="204788" cy="204787"/>
            </a:xfrm>
            <a:custGeom>
              <a:avLst/>
              <a:gdLst>
                <a:gd name="T0" fmla="*/ 91 w 129"/>
                <a:gd name="T1" fmla="*/ 129 h 129"/>
                <a:gd name="T2" fmla="*/ 129 w 129"/>
                <a:gd name="T3" fmla="*/ 91 h 129"/>
                <a:gd name="T4" fmla="*/ 38 w 129"/>
                <a:gd name="T5" fmla="*/ 0 h 129"/>
                <a:gd name="T6" fmla="*/ 0 w 129"/>
                <a:gd name="T7" fmla="*/ 38 h 129"/>
                <a:gd name="T8" fmla="*/ 91 w 129"/>
                <a:gd name="T9" fmla="*/ 129 h 129"/>
              </a:gdLst>
              <a:ahLst/>
              <a:cxnLst>
                <a:cxn ang="0">
                  <a:pos x="T0" y="T1"/>
                </a:cxn>
                <a:cxn ang="0">
                  <a:pos x="T2" y="T3"/>
                </a:cxn>
                <a:cxn ang="0">
                  <a:pos x="T4" y="T5"/>
                </a:cxn>
                <a:cxn ang="0">
                  <a:pos x="T6" y="T7"/>
                </a:cxn>
                <a:cxn ang="0">
                  <a:pos x="T8" y="T9"/>
                </a:cxn>
              </a:cxnLst>
              <a:rect l="0" t="0" r="r" b="b"/>
              <a:pathLst>
                <a:path w="129" h="129">
                  <a:moveTo>
                    <a:pt x="91" y="129"/>
                  </a:moveTo>
                  <a:lnTo>
                    <a:pt x="129" y="91"/>
                  </a:lnTo>
                  <a:lnTo>
                    <a:pt x="38" y="0"/>
                  </a:lnTo>
                  <a:lnTo>
                    <a:pt x="0" y="38"/>
                  </a:lnTo>
                  <a:lnTo>
                    <a:pt x="91" y="129"/>
                  </a:lnTo>
                  <a:close/>
                </a:path>
              </a:pathLst>
            </a:custGeom>
            <a:grpFill/>
            <a:ln w="19050" cap="flat" cmpd="sng" algn="ctr">
              <a:solidFill>
                <a:schemeClr val="tx1"/>
              </a:solidFill>
              <a:prstDash val="solid"/>
              <a:round/>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47" name="Line 64">
              <a:extLst>
                <a:ext uri="{FF2B5EF4-FFF2-40B4-BE49-F238E27FC236}">
                  <a16:creationId xmlns:a16="http://schemas.microsoft.com/office/drawing/2014/main" id="{FE638D9C-CEC8-DEBA-F79C-98DF0D41D596}"/>
                </a:ext>
              </a:extLst>
            </p:cNvPr>
            <p:cNvSpPr>
              <a:spLocks noChangeShapeType="1"/>
            </p:cNvSpPr>
            <p:nvPr/>
          </p:nvSpPr>
          <p:spPr bwMode="auto">
            <a:xfrm>
              <a:off x="8459431" y="2879582"/>
              <a:ext cx="23813" cy="23812"/>
            </a:xfrm>
            <a:prstGeom prst="line">
              <a:avLst/>
            </a:prstGeom>
            <a:grpFill/>
            <a:ln w="19050" cap="flat" cmpd="sng" algn="ctr">
              <a:solidFill>
                <a:schemeClr val="tx1"/>
              </a:solidFill>
              <a:prstDash val="solid"/>
              <a:round/>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grpSp>
      <p:grpSp>
        <p:nvGrpSpPr>
          <p:cNvPr id="48" name="Group 47">
            <a:extLst>
              <a:ext uri="{FF2B5EF4-FFF2-40B4-BE49-F238E27FC236}">
                <a16:creationId xmlns:a16="http://schemas.microsoft.com/office/drawing/2014/main" id="{0AF7127A-841D-59AF-F43C-87B666538049}"/>
              </a:ext>
            </a:extLst>
          </p:cNvPr>
          <p:cNvGrpSpPr>
            <a:grpSpLocks noChangeAspect="1"/>
          </p:cNvGrpSpPr>
          <p:nvPr/>
        </p:nvGrpSpPr>
        <p:grpSpPr>
          <a:xfrm>
            <a:off x="1942669" y="1815232"/>
            <a:ext cx="615177" cy="839309"/>
            <a:chOff x="1644650" y="4389438"/>
            <a:chExt cx="409576" cy="558800"/>
          </a:xfrm>
          <a:noFill/>
        </p:grpSpPr>
        <p:sp>
          <p:nvSpPr>
            <p:cNvPr id="49" name="Freeform 141">
              <a:extLst>
                <a:ext uri="{FF2B5EF4-FFF2-40B4-BE49-F238E27FC236}">
                  <a16:creationId xmlns:a16="http://schemas.microsoft.com/office/drawing/2014/main" id="{985FB53D-745F-341E-F7B6-80EDF4C8A6B0}"/>
                </a:ext>
              </a:extLst>
            </p:cNvPr>
            <p:cNvSpPr>
              <a:spLocks/>
            </p:cNvSpPr>
            <p:nvPr/>
          </p:nvSpPr>
          <p:spPr bwMode="auto">
            <a:xfrm>
              <a:off x="1846263" y="4389438"/>
              <a:ext cx="147638" cy="114300"/>
            </a:xfrm>
            <a:custGeom>
              <a:avLst/>
              <a:gdLst>
                <a:gd name="T0" fmla="*/ 32 w 49"/>
                <a:gd name="T1" fmla="*/ 38 h 38"/>
                <a:gd name="T2" fmla="*/ 47 w 49"/>
                <a:gd name="T3" fmla="*/ 13 h 38"/>
                <a:gd name="T4" fmla="*/ 48 w 49"/>
                <a:gd name="T5" fmla="*/ 9 h 38"/>
                <a:gd name="T6" fmla="*/ 43 w 49"/>
                <a:gd name="T7" fmla="*/ 9 h 38"/>
                <a:gd name="T8" fmla="*/ 30 w 49"/>
                <a:gd name="T9" fmla="*/ 7 h 38"/>
                <a:gd name="T10" fmla="*/ 1 w 49"/>
                <a:gd name="T11" fmla="*/ 11 h 38"/>
                <a:gd name="T12" fmla="*/ 1 w 49"/>
                <a:gd name="T13" fmla="*/ 14 h 38"/>
                <a:gd name="T14" fmla="*/ 16 w 4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8">
                  <a:moveTo>
                    <a:pt x="32" y="38"/>
                  </a:moveTo>
                  <a:cubicBezTo>
                    <a:pt x="37" y="31"/>
                    <a:pt x="45" y="16"/>
                    <a:pt x="47" y="13"/>
                  </a:cubicBezTo>
                  <a:cubicBezTo>
                    <a:pt x="48" y="11"/>
                    <a:pt x="49" y="10"/>
                    <a:pt x="48" y="9"/>
                  </a:cubicBezTo>
                  <a:cubicBezTo>
                    <a:pt x="47" y="8"/>
                    <a:pt x="45" y="8"/>
                    <a:pt x="43" y="9"/>
                  </a:cubicBezTo>
                  <a:cubicBezTo>
                    <a:pt x="40" y="10"/>
                    <a:pt x="35" y="9"/>
                    <a:pt x="30" y="7"/>
                  </a:cubicBezTo>
                  <a:cubicBezTo>
                    <a:pt x="21" y="5"/>
                    <a:pt x="6" y="0"/>
                    <a:pt x="1" y="11"/>
                  </a:cubicBezTo>
                  <a:cubicBezTo>
                    <a:pt x="0" y="12"/>
                    <a:pt x="0" y="12"/>
                    <a:pt x="1" y="14"/>
                  </a:cubicBezTo>
                  <a:cubicBezTo>
                    <a:pt x="4" y="16"/>
                    <a:pt x="11" y="31"/>
                    <a:pt x="16" y="38"/>
                  </a:cubicBezTo>
                </a:path>
              </a:pathLst>
            </a:custGeom>
            <a:grpFill/>
            <a:ln w="19050" cap="flat" cmpd="sng" algn="ctr">
              <a:solidFill>
                <a:schemeClr val="tx1"/>
              </a:solidFill>
              <a:prstDash val="solid"/>
              <a:miter lim="800000"/>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50" name="Freeform 142">
              <a:extLst>
                <a:ext uri="{FF2B5EF4-FFF2-40B4-BE49-F238E27FC236}">
                  <a16:creationId xmlns:a16="http://schemas.microsoft.com/office/drawing/2014/main" id="{742C4870-2990-19D5-8E2C-3AF16DF612C4}"/>
                </a:ext>
              </a:extLst>
            </p:cNvPr>
            <p:cNvSpPr>
              <a:spLocks/>
            </p:cNvSpPr>
            <p:nvPr/>
          </p:nvSpPr>
          <p:spPr bwMode="auto">
            <a:xfrm>
              <a:off x="1741488" y="4456113"/>
              <a:ext cx="120650" cy="47625"/>
            </a:xfrm>
            <a:custGeom>
              <a:avLst/>
              <a:gdLst>
                <a:gd name="T0" fmla="*/ 0 w 40"/>
                <a:gd name="T1" fmla="*/ 16 h 16"/>
                <a:gd name="T2" fmla="*/ 8 w 40"/>
                <a:gd name="T3" fmla="*/ 16 h 16"/>
                <a:gd name="T4" fmla="*/ 19 w 40"/>
                <a:gd name="T5" fmla="*/ 9 h 16"/>
                <a:gd name="T6" fmla="*/ 36 w 40"/>
                <a:gd name="T7" fmla="*/ 0 h 16"/>
                <a:gd name="T8" fmla="*/ 40 w 40"/>
                <a:gd name="T9" fmla="*/ 0 h 16"/>
              </a:gdLst>
              <a:ahLst/>
              <a:cxnLst>
                <a:cxn ang="0">
                  <a:pos x="T0" y="T1"/>
                </a:cxn>
                <a:cxn ang="0">
                  <a:pos x="T2" y="T3"/>
                </a:cxn>
                <a:cxn ang="0">
                  <a:pos x="T4" y="T5"/>
                </a:cxn>
                <a:cxn ang="0">
                  <a:pos x="T6" y="T7"/>
                </a:cxn>
                <a:cxn ang="0">
                  <a:pos x="T8" y="T9"/>
                </a:cxn>
              </a:cxnLst>
              <a:rect l="0" t="0" r="r" b="b"/>
              <a:pathLst>
                <a:path w="40" h="16">
                  <a:moveTo>
                    <a:pt x="0" y="16"/>
                  </a:moveTo>
                  <a:cubicBezTo>
                    <a:pt x="0" y="16"/>
                    <a:pt x="6" y="16"/>
                    <a:pt x="8" y="16"/>
                  </a:cubicBezTo>
                  <a:cubicBezTo>
                    <a:pt x="11" y="16"/>
                    <a:pt x="14" y="15"/>
                    <a:pt x="19" y="9"/>
                  </a:cubicBezTo>
                  <a:cubicBezTo>
                    <a:pt x="23" y="4"/>
                    <a:pt x="29" y="0"/>
                    <a:pt x="36" y="0"/>
                  </a:cubicBezTo>
                  <a:cubicBezTo>
                    <a:pt x="40" y="0"/>
                    <a:pt x="40" y="0"/>
                    <a:pt x="40" y="0"/>
                  </a:cubicBezTo>
                </a:path>
              </a:pathLst>
            </a:custGeom>
            <a:grpFill/>
            <a:ln w="19050" cap="flat" cmpd="sng" algn="ctr">
              <a:solidFill>
                <a:schemeClr val="tx1"/>
              </a:solidFill>
              <a:prstDash val="solid"/>
              <a:miter lim="800000"/>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51" name="Freeform 143">
              <a:extLst>
                <a:ext uri="{FF2B5EF4-FFF2-40B4-BE49-F238E27FC236}">
                  <a16:creationId xmlns:a16="http://schemas.microsoft.com/office/drawing/2014/main" id="{EB2304E7-85E8-B4DA-7DD7-1ADA5571AD8E}"/>
                </a:ext>
              </a:extLst>
            </p:cNvPr>
            <p:cNvSpPr>
              <a:spLocks/>
            </p:cNvSpPr>
            <p:nvPr/>
          </p:nvSpPr>
          <p:spPr bwMode="auto">
            <a:xfrm>
              <a:off x="1741488" y="4503738"/>
              <a:ext cx="252413" cy="144463"/>
            </a:xfrm>
            <a:custGeom>
              <a:avLst/>
              <a:gdLst>
                <a:gd name="T0" fmla="*/ 48 w 84"/>
                <a:gd name="T1" fmla="*/ 0 h 48"/>
                <a:gd name="T2" fmla="*/ 72 w 84"/>
                <a:gd name="T3" fmla="*/ 0 h 48"/>
                <a:gd name="T4" fmla="*/ 84 w 84"/>
                <a:gd name="T5" fmla="*/ 8 h 48"/>
                <a:gd name="T6" fmla="*/ 76 w 84"/>
                <a:gd name="T7" fmla="*/ 48 h 48"/>
                <a:gd name="T8" fmla="*/ 32 w 84"/>
                <a:gd name="T9" fmla="*/ 48 h 48"/>
                <a:gd name="T10" fmla="*/ 11 w 84"/>
                <a:gd name="T11" fmla="*/ 40 h 48"/>
                <a:gd name="T12" fmla="*/ 0 w 84"/>
                <a:gd name="T13" fmla="*/ 40 h 48"/>
              </a:gdLst>
              <a:ahLst/>
              <a:cxnLst>
                <a:cxn ang="0">
                  <a:pos x="T0" y="T1"/>
                </a:cxn>
                <a:cxn ang="0">
                  <a:pos x="T2" y="T3"/>
                </a:cxn>
                <a:cxn ang="0">
                  <a:pos x="T4" y="T5"/>
                </a:cxn>
                <a:cxn ang="0">
                  <a:pos x="T6" y="T7"/>
                </a:cxn>
                <a:cxn ang="0">
                  <a:pos x="T8" y="T9"/>
                </a:cxn>
                <a:cxn ang="0">
                  <a:pos x="T10" y="T11"/>
                </a:cxn>
                <a:cxn ang="0">
                  <a:pos x="T12" y="T13"/>
                </a:cxn>
              </a:cxnLst>
              <a:rect l="0" t="0" r="r" b="b"/>
              <a:pathLst>
                <a:path w="84" h="48">
                  <a:moveTo>
                    <a:pt x="48" y="0"/>
                  </a:moveTo>
                  <a:cubicBezTo>
                    <a:pt x="72" y="0"/>
                    <a:pt x="72" y="0"/>
                    <a:pt x="72" y="0"/>
                  </a:cubicBezTo>
                  <a:cubicBezTo>
                    <a:pt x="77" y="0"/>
                    <a:pt x="84" y="3"/>
                    <a:pt x="84" y="8"/>
                  </a:cubicBezTo>
                  <a:cubicBezTo>
                    <a:pt x="84" y="23"/>
                    <a:pt x="83" y="48"/>
                    <a:pt x="76" y="48"/>
                  </a:cubicBezTo>
                  <a:cubicBezTo>
                    <a:pt x="66" y="48"/>
                    <a:pt x="32" y="48"/>
                    <a:pt x="32" y="48"/>
                  </a:cubicBezTo>
                  <a:cubicBezTo>
                    <a:pt x="23" y="48"/>
                    <a:pt x="15" y="40"/>
                    <a:pt x="11" y="40"/>
                  </a:cubicBezTo>
                  <a:cubicBezTo>
                    <a:pt x="7" y="40"/>
                    <a:pt x="0" y="40"/>
                    <a:pt x="0" y="40"/>
                  </a:cubicBezTo>
                </a:path>
              </a:pathLst>
            </a:custGeom>
            <a:grpFill/>
            <a:ln w="19050" cap="flat" cmpd="sng" algn="ctr">
              <a:solidFill>
                <a:schemeClr val="tx1"/>
              </a:solidFill>
              <a:prstDash val="solid"/>
              <a:miter lim="800000"/>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52" name="Rectangle 144">
              <a:extLst>
                <a:ext uri="{FF2B5EF4-FFF2-40B4-BE49-F238E27FC236}">
                  <a16:creationId xmlns:a16="http://schemas.microsoft.com/office/drawing/2014/main" id="{D847E8E6-9A62-2EFD-E451-C63749467E43}"/>
                </a:ext>
              </a:extLst>
            </p:cNvPr>
            <p:cNvSpPr>
              <a:spLocks noChangeArrowheads="1"/>
            </p:cNvSpPr>
            <p:nvPr/>
          </p:nvSpPr>
          <p:spPr bwMode="auto">
            <a:xfrm>
              <a:off x="1644650" y="4479925"/>
              <a:ext cx="96838" cy="155575"/>
            </a:xfrm>
            <a:prstGeom prst="rect">
              <a:avLst/>
            </a:prstGeom>
            <a:grpFill/>
            <a:ln w="19050" cap="flat" cmpd="sng" algn="ctr">
              <a:solidFill>
                <a:schemeClr val="tx1"/>
              </a:solidFill>
              <a:prstDash val="solid"/>
              <a:miter lim="800000"/>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53" name="Line 145">
              <a:extLst>
                <a:ext uri="{FF2B5EF4-FFF2-40B4-BE49-F238E27FC236}">
                  <a16:creationId xmlns:a16="http://schemas.microsoft.com/office/drawing/2014/main" id="{7776E21C-0DD3-3194-08AC-3B9616E0CFB3}"/>
                </a:ext>
              </a:extLst>
            </p:cNvPr>
            <p:cNvSpPr>
              <a:spLocks noChangeShapeType="1"/>
            </p:cNvSpPr>
            <p:nvPr/>
          </p:nvSpPr>
          <p:spPr bwMode="auto">
            <a:xfrm>
              <a:off x="1693863" y="4516438"/>
              <a:ext cx="0" cy="23813"/>
            </a:xfrm>
            <a:prstGeom prst="line">
              <a:avLst/>
            </a:prstGeom>
            <a:grpFill/>
            <a:ln w="19050" cap="flat" cmpd="sng" algn="ctr">
              <a:solidFill>
                <a:schemeClr val="tx1"/>
              </a:solidFill>
              <a:prstDash val="solid"/>
              <a:miter lim="800000"/>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54" name="Freeform 146">
              <a:extLst>
                <a:ext uri="{FF2B5EF4-FFF2-40B4-BE49-F238E27FC236}">
                  <a16:creationId xmlns:a16="http://schemas.microsoft.com/office/drawing/2014/main" id="{EE5CE30C-54CA-8AFC-1539-631237C0A2E4}"/>
                </a:ext>
              </a:extLst>
            </p:cNvPr>
            <p:cNvSpPr>
              <a:spLocks/>
            </p:cNvSpPr>
            <p:nvPr/>
          </p:nvSpPr>
          <p:spPr bwMode="auto">
            <a:xfrm>
              <a:off x="1754188" y="4648200"/>
              <a:ext cx="300038" cy="300038"/>
            </a:xfrm>
            <a:custGeom>
              <a:avLst/>
              <a:gdLst>
                <a:gd name="T0" fmla="*/ 68 w 100"/>
                <a:gd name="T1" fmla="*/ 0 h 100"/>
                <a:gd name="T2" fmla="*/ 100 w 100"/>
                <a:gd name="T3" fmla="*/ 56 h 100"/>
                <a:gd name="T4" fmla="*/ 50 w 100"/>
                <a:gd name="T5" fmla="*/ 100 h 100"/>
                <a:gd name="T6" fmla="*/ 0 w 100"/>
                <a:gd name="T7" fmla="*/ 56 h 100"/>
                <a:gd name="T8" fmla="*/ 32 w 100"/>
                <a:gd name="T9" fmla="*/ 0 h 100"/>
              </a:gdLst>
              <a:ahLst/>
              <a:cxnLst>
                <a:cxn ang="0">
                  <a:pos x="T0" y="T1"/>
                </a:cxn>
                <a:cxn ang="0">
                  <a:pos x="T2" y="T3"/>
                </a:cxn>
                <a:cxn ang="0">
                  <a:pos x="T4" y="T5"/>
                </a:cxn>
                <a:cxn ang="0">
                  <a:pos x="T6" y="T7"/>
                </a:cxn>
                <a:cxn ang="0">
                  <a:pos x="T8" y="T9"/>
                </a:cxn>
              </a:cxnLst>
              <a:rect l="0" t="0" r="r" b="b"/>
              <a:pathLst>
                <a:path w="100" h="100">
                  <a:moveTo>
                    <a:pt x="68" y="0"/>
                  </a:moveTo>
                  <a:cubicBezTo>
                    <a:pt x="83" y="16"/>
                    <a:pt x="100" y="35"/>
                    <a:pt x="100" y="56"/>
                  </a:cubicBezTo>
                  <a:cubicBezTo>
                    <a:pt x="100" y="83"/>
                    <a:pt x="81" y="100"/>
                    <a:pt x="50" y="100"/>
                  </a:cubicBezTo>
                  <a:cubicBezTo>
                    <a:pt x="19" y="100"/>
                    <a:pt x="0" y="83"/>
                    <a:pt x="0" y="56"/>
                  </a:cubicBezTo>
                  <a:cubicBezTo>
                    <a:pt x="0" y="35"/>
                    <a:pt x="17" y="16"/>
                    <a:pt x="32" y="0"/>
                  </a:cubicBezTo>
                </a:path>
              </a:pathLst>
            </a:custGeom>
            <a:grpFill/>
            <a:ln w="19050" cap="flat" cmpd="sng" algn="ctr">
              <a:solidFill>
                <a:schemeClr val="tx1"/>
              </a:solidFill>
              <a:prstDash val="solid"/>
              <a:miter lim="800000"/>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55" name="Freeform 147">
              <a:extLst>
                <a:ext uri="{FF2B5EF4-FFF2-40B4-BE49-F238E27FC236}">
                  <a16:creationId xmlns:a16="http://schemas.microsoft.com/office/drawing/2014/main" id="{80142651-B3F2-F982-12E6-350B9B359BCB}"/>
                </a:ext>
              </a:extLst>
            </p:cNvPr>
            <p:cNvSpPr>
              <a:spLocks/>
            </p:cNvSpPr>
            <p:nvPr/>
          </p:nvSpPr>
          <p:spPr bwMode="auto">
            <a:xfrm>
              <a:off x="1825625" y="4732338"/>
              <a:ext cx="60325" cy="60325"/>
            </a:xfrm>
            <a:custGeom>
              <a:avLst/>
              <a:gdLst>
                <a:gd name="T0" fmla="*/ 20 w 20"/>
                <a:gd name="T1" fmla="*/ 12 h 20"/>
                <a:gd name="T2" fmla="*/ 12 w 20"/>
                <a:gd name="T3" fmla="*/ 20 h 20"/>
                <a:gd name="T4" fmla="*/ 8 w 20"/>
                <a:gd name="T5" fmla="*/ 20 h 20"/>
                <a:gd name="T6" fmla="*/ 0 w 20"/>
                <a:gd name="T7" fmla="*/ 12 h 20"/>
                <a:gd name="T8" fmla="*/ 0 w 20"/>
                <a:gd name="T9" fmla="*/ 8 h 20"/>
                <a:gd name="T10" fmla="*/ 8 w 20"/>
                <a:gd name="T11" fmla="*/ 0 h 20"/>
                <a:gd name="T12" fmla="*/ 12 w 20"/>
                <a:gd name="T13" fmla="*/ 0 h 20"/>
                <a:gd name="T14" fmla="*/ 20 w 20"/>
                <a:gd name="T15" fmla="*/ 8 h 20"/>
                <a:gd name="T16" fmla="*/ 20 w 20"/>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20" y="12"/>
                  </a:moveTo>
                  <a:cubicBezTo>
                    <a:pt x="20" y="16"/>
                    <a:pt x="16" y="20"/>
                    <a:pt x="12" y="20"/>
                  </a:cubicBezTo>
                  <a:cubicBezTo>
                    <a:pt x="8" y="20"/>
                    <a:pt x="8" y="20"/>
                    <a:pt x="8" y="20"/>
                  </a:cubicBezTo>
                  <a:cubicBezTo>
                    <a:pt x="4" y="20"/>
                    <a:pt x="0" y="16"/>
                    <a:pt x="0" y="12"/>
                  </a:cubicBezTo>
                  <a:cubicBezTo>
                    <a:pt x="0" y="8"/>
                    <a:pt x="0" y="8"/>
                    <a:pt x="0" y="8"/>
                  </a:cubicBezTo>
                  <a:cubicBezTo>
                    <a:pt x="0" y="4"/>
                    <a:pt x="4" y="0"/>
                    <a:pt x="8" y="0"/>
                  </a:cubicBezTo>
                  <a:cubicBezTo>
                    <a:pt x="12" y="0"/>
                    <a:pt x="12" y="0"/>
                    <a:pt x="12" y="0"/>
                  </a:cubicBezTo>
                  <a:cubicBezTo>
                    <a:pt x="16" y="0"/>
                    <a:pt x="20" y="4"/>
                    <a:pt x="20" y="8"/>
                  </a:cubicBezTo>
                  <a:lnTo>
                    <a:pt x="20" y="12"/>
                  </a:lnTo>
                  <a:close/>
                </a:path>
              </a:pathLst>
            </a:custGeom>
            <a:grpFill/>
            <a:ln w="19050" cap="flat" cmpd="sng" algn="ctr">
              <a:solidFill>
                <a:schemeClr val="tx1"/>
              </a:solidFill>
              <a:prstDash val="solid"/>
              <a:miter lim="800000"/>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56" name="Freeform 148">
              <a:extLst>
                <a:ext uri="{FF2B5EF4-FFF2-40B4-BE49-F238E27FC236}">
                  <a16:creationId xmlns:a16="http://schemas.microsoft.com/office/drawing/2014/main" id="{FE48AD46-CFF4-39BD-F6AF-DC15B157372F}"/>
                </a:ext>
              </a:extLst>
            </p:cNvPr>
            <p:cNvSpPr>
              <a:spLocks/>
            </p:cNvSpPr>
            <p:nvPr/>
          </p:nvSpPr>
          <p:spPr bwMode="auto">
            <a:xfrm>
              <a:off x="1933575" y="4816475"/>
              <a:ext cx="60325" cy="60325"/>
            </a:xfrm>
            <a:custGeom>
              <a:avLst/>
              <a:gdLst>
                <a:gd name="T0" fmla="*/ 20 w 20"/>
                <a:gd name="T1" fmla="*/ 12 h 20"/>
                <a:gd name="T2" fmla="*/ 12 w 20"/>
                <a:gd name="T3" fmla="*/ 20 h 20"/>
                <a:gd name="T4" fmla="*/ 8 w 20"/>
                <a:gd name="T5" fmla="*/ 20 h 20"/>
                <a:gd name="T6" fmla="*/ 0 w 20"/>
                <a:gd name="T7" fmla="*/ 12 h 20"/>
                <a:gd name="T8" fmla="*/ 0 w 20"/>
                <a:gd name="T9" fmla="*/ 8 h 20"/>
                <a:gd name="T10" fmla="*/ 8 w 20"/>
                <a:gd name="T11" fmla="*/ 0 h 20"/>
                <a:gd name="T12" fmla="*/ 12 w 20"/>
                <a:gd name="T13" fmla="*/ 0 h 20"/>
                <a:gd name="T14" fmla="*/ 20 w 20"/>
                <a:gd name="T15" fmla="*/ 8 h 20"/>
                <a:gd name="T16" fmla="*/ 20 w 20"/>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20" y="12"/>
                  </a:moveTo>
                  <a:cubicBezTo>
                    <a:pt x="20" y="16"/>
                    <a:pt x="16" y="20"/>
                    <a:pt x="12" y="20"/>
                  </a:cubicBezTo>
                  <a:cubicBezTo>
                    <a:pt x="8" y="20"/>
                    <a:pt x="8" y="20"/>
                    <a:pt x="8" y="20"/>
                  </a:cubicBezTo>
                  <a:cubicBezTo>
                    <a:pt x="4" y="20"/>
                    <a:pt x="0" y="16"/>
                    <a:pt x="0" y="12"/>
                  </a:cubicBezTo>
                  <a:cubicBezTo>
                    <a:pt x="0" y="8"/>
                    <a:pt x="0" y="8"/>
                    <a:pt x="0" y="8"/>
                  </a:cubicBezTo>
                  <a:cubicBezTo>
                    <a:pt x="0" y="4"/>
                    <a:pt x="4" y="0"/>
                    <a:pt x="8" y="0"/>
                  </a:cubicBezTo>
                  <a:cubicBezTo>
                    <a:pt x="12" y="0"/>
                    <a:pt x="12" y="0"/>
                    <a:pt x="12" y="0"/>
                  </a:cubicBezTo>
                  <a:cubicBezTo>
                    <a:pt x="16" y="0"/>
                    <a:pt x="20" y="4"/>
                    <a:pt x="20" y="8"/>
                  </a:cubicBezTo>
                  <a:lnTo>
                    <a:pt x="20" y="12"/>
                  </a:lnTo>
                  <a:close/>
                </a:path>
              </a:pathLst>
            </a:custGeom>
            <a:grpFill/>
            <a:ln w="19050" cap="flat" cmpd="sng" algn="ctr">
              <a:solidFill>
                <a:schemeClr val="tx1"/>
              </a:solidFill>
              <a:prstDash val="solid"/>
              <a:miter lim="800000"/>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sp>
          <p:nvSpPr>
            <p:cNvPr id="57" name="Line 149">
              <a:extLst>
                <a:ext uri="{FF2B5EF4-FFF2-40B4-BE49-F238E27FC236}">
                  <a16:creationId xmlns:a16="http://schemas.microsoft.com/office/drawing/2014/main" id="{53B33825-64B2-C65E-2F35-0953DB604B74}"/>
                </a:ext>
              </a:extLst>
            </p:cNvPr>
            <p:cNvSpPr>
              <a:spLocks noChangeShapeType="1"/>
            </p:cNvSpPr>
            <p:nvPr/>
          </p:nvSpPr>
          <p:spPr bwMode="auto">
            <a:xfrm flipV="1">
              <a:off x="1862138" y="4719638"/>
              <a:ext cx="95250" cy="169863"/>
            </a:xfrm>
            <a:prstGeom prst="line">
              <a:avLst/>
            </a:prstGeom>
            <a:grpFill/>
            <a:ln w="19050" cap="flat" cmpd="sng" algn="ctr">
              <a:solidFill>
                <a:schemeClr val="tx1"/>
              </a:solidFill>
              <a:prstDash val="solid"/>
              <a:miter lim="800000"/>
              <a:headEnd type="none" w="med" len="med"/>
              <a:tailEnd type="none" w="med" len="med"/>
            </a:ln>
          </p:spPr>
          <p:txBody>
            <a:bodyPr vert="horz" wrap="square" lIns="82918" tIns="41459" rIns="82918" bIns="41459" numCol="1" anchor="t" anchorCtr="0" compatLnSpc="1">
              <a:prstTxWarp prst="textNoShape">
                <a:avLst/>
              </a:prstTxWarp>
            </a:bodyPr>
            <a:lstStyle/>
            <a:p>
              <a:endParaRPr lang="en-GB" sz="1632"/>
            </a:p>
          </p:txBody>
        </p:sp>
      </p:grpSp>
    </p:spTree>
    <p:extLst>
      <p:ext uri="{BB962C8B-B14F-4D97-AF65-F5344CB8AC3E}">
        <p14:creationId xmlns:p14="http://schemas.microsoft.com/office/powerpoint/2010/main" val="1040498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C1C98F-D982-6694-40BF-E5DFC654E2BF}"/>
              </a:ext>
            </a:extLst>
          </p:cNvPr>
          <p:cNvSpPr>
            <a:spLocks noGrp="1"/>
          </p:cNvSpPr>
          <p:nvPr>
            <p:ph type="sldNum" sz="quarter" idx="4"/>
          </p:nvPr>
        </p:nvSpPr>
        <p:spPr/>
        <p:txBody>
          <a:bodyPr/>
          <a:lstStyle/>
          <a:p>
            <a:fld id="{38EC2071-0BDE-49F8-A929-1F6A71822F8F}" type="slidenum">
              <a:rPr lang="en-GB" smtClean="0"/>
              <a:pPr/>
              <a:t>4</a:t>
            </a:fld>
            <a:endParaRPr lang="en-GB" dirty="0"/>
          </a:p>
        </p:txBody>
      </p:sp>
      <p:sp>
        <p:nvSpPr>
          <p:cNvPr id="3" name="Title 2">
            <a:extLst>
              <a:ext uri="{FF2B5EF4-FFF2-40B4-BE49-F238E27FC236}">
                <a16:creationId xmlns:a16="http://schemas.microsoft.com/office/drawing/2014/main" id="{9D8BFDE5-9167-A187-8300-3E8CD7B8D7BB}"/>
              </a:ext>
            </a:extLst>
          </p:cNvPr>
          <p:cNvSpPr>
            <a:spLocks noGrp="1"/>
          </p:cNvSpPr>
          <p:nvPr>
            <p:ph type="ctrTitle"/>
          </p:nvPr>
        </p:nvSpPr>
        <p:spPr/>
        <p:txBody>
          <a:bodyPr/>
          <a:lstStyle/>
          <a:p>
            <a:r>
              <a:rPr lang="de-DE" sz="2800" dirty="0" err="1"/>
              <a:t>Lợi</a:t>
            </a:r>
            <a:r>
              <a:rPr lang="de-DE" sz="2800" dirty="0"/>
              <a:t> </a:t>
            </a:r>
            <a:r>
              <a:rPr lang="de-DE" sz="2800" dirty="0" err="1"/>
              <a:t>ích</a:t>
            </a:r>
            <a:r>
              <a:rPr lang="de-DE" sz="2800" dirty="0"/>
              <a:t> </a:t>
            </a:r>
            <a:r>
              <a:rPr lang="de-DE" sz="2800" dirty="0" err="1"/>
              <a:t>của</a:t>
            </a:r>
            <a:r>
              <a:rPr lang="de-DE" sz="2800" dirty="0"/>
              <a:t> </a:t>
            </a:r>
            <a:r>
              <a:rPr lang="de-DE" sz="2800" dirty="0" err="1"/>
              <a:t>tín</a:t>
            </a:r>
            <a:r>
              <a:rPr lang="de-DE" sz="2800" dirty="0"/>
              <a:t> </a:t>
            </a:r>
            <a:r>
              <a:rPr lang="de-DE" sz="2800" dirty="0" err="1"/>
              <a:t>dụng</a:t>
            </a:r>
            <a:r>
              <a:rPr lang="de-DE" sz="2800" dirty="0"/>
              <a:t> </a:t>
            </a:r>
            <a:r>
              <a:rPr lang="de-DE" sz="2800" dirty="0" err="1"/>
              <a:t>xanh</a:t>
            </a:r>
            <a:r>
              <a:rPr lang="de-DE" sz="2800" dirty="0"/>
              <a:t> </a:t>
            </a:r>
            <a:endParaRPr lang="en-VN" dirty="0"/>
          </a:p>
        </p:txBody>
      </p:sp>
      <p:sp>
        <p:nvSpPr>
          <p:cNvPr id="4" name="Text Placeholder 3">
            <a:extLst>
              <a:ext uri="{FF2B5EF4-FFF2-40B4-BE49-F238E27FC236}">
                <a16:creationId xmlns:a16="http://schemas.microsoft.com/office/drawing/2014/main" id="{B2351DE6-2F7E-928C-D4DC-31B0835A6C33}"/>
              </a:ext>
            </a:extLst>
          </p:cNvPr>
          <p:cNvSpPr>
            <a:spLocks noGrp="1"/>
          </p:cNvSpPr>
          <p:nvPr>
            <p:ph type="body" sz="quarter" idx="10"/>
          </p:nvPr>
        </p:nvSpPr>
        <p:spPr/>
        <p:txBody>
          <a:bodyPr/>
          <a:lstStyle/>
          <a:p>
            <a:r>
              <a:rPr lang="vi-VN" b="0" i="0" dirty="0"/>
              <a:t>Khái niệm tín dụng xanh</a:t>
            </a:r>
            <a:endParaRPr lang="en-VN" dirty="0"/>
          </a:p>
        </p:txBody>
      </p:sp>
      <p:sp>
        <p:nvSpPr>
          <p:cNvPr id="6" name="AutoShape 3">
            <a:extLst>
              <a:ext uri="{FF2B5EF4-FFF2-40B4-BE49-F238E27FC236}">
                <a16:creationId xmlns:a16="http://schemas.microsoft.com/office/drawing/2014/main" id="{567B4D68-4525-C1B2-B222-CFBC507CEA35}"/>
              </a:ext>
            </a:extLst>
          </p:cNvPr>
          <p:cNvSpPr>
            <a:spLocks noChangeArrowheads="1"/>
          </p:cNvSpPr>
          <p:nvPr/>
        </p:nvSpPr>
        <p:spPr bwMode="auto">
          <a:xfrm>
            <a:off x="3467308" y="3771256"/>
            <a:ext cx="2543915" cy="2306815"/>
          </a:xfrm>
          <a:prstGeom prst="triangle">
            <a:avLst>
              <a:gd name="adj" fmla="val 50000"/>
            </a:avLst>
          </a:prstGeom>
          <a:solidFill>
            <a:srgbClr val="FFFFFF"/>
          </a:solidFill>
          <a:ln w="9525" cap="flat" cmpd="sng" algn="ctr">
            <a:solidFill>
              <a:srgbClr val="747480"/>
            </a:solidFill>
            <a:prstDash val="solid"/>
            <a:miter lim="800000"/>
            <a:headEnd type="none" w="med" len="med"/>
            <a:tailEnd type="none" w="med" len="med"/>
          </a:ln>
          <a:effectLst/>
        </p:spPr>
        <p:txBody>
          <a:bodyPr wrap="none" lIns="72000" tIns="72000" rIns="72000" bIns="72000" anchor="ctr">
            <a:noAutofit/>
          </a:bodyPr>
          <a:lstStyle/>
          <a:p>
            <a:endParaRPr lang="de-DE" sz="1200"/>
          </a:p>
        </p:txBody>
      </p:sp>
      <p:sp>
        <p:nvSpPr>
          <p:cNvPr id="7" name="AutoShape 4">
            <a:extLst>
              <a:ext uri="{FF2B5EF4-FFF2-40B4-BE49-F238E27FC236}">
                <a16:creationId xmlns:a16="http://schemas.microsoft.com/office/drawing/2014/main" id="{1C4ADFC7-46E0-0D65-6B0C-2259DFD9620F}"/>
              </a:ext>
            </a:extLst>
          </p:cNvPr>
          <p:cNvSpPr>
            <a:spLocks noChangeArrowheads="1"/>
          </p:cNvSpPr>
          <p:nvPr/>
        </p:nvSpPr>
        <p:spPr bwMode="auto">
          <a:xfrm flipV="1">
            <a:off x="4838714" y="3747769"/>
            <a:ext cx="2542191" cy="2306816"/>
          </a:xfrm>
          <a:prstGeom prst="triangle">
            <a:avLst>
              <a:gd name="adj" fmla="val 50000"/>
            </a:avLst>
          </a:prstGeom>
          <a:solidFill>
            <a:srgbClr val="E3F2E7"/>
          </a:solidFill>
          <a:ln w="38100" cap="flat" cmpd="sng" algn="ctr">
            <a:noFill/>
            <a:prstDash val="solid"/>
            <a:miter lim="800000"/>
            <a:headEnd type="none" w="med" len="med"/>
            <a:tailEnd type="none" w="med" len="med"/>
          </a:ln>
          <a:effectLst/>
        </p:spPr>
        <p:txBody>
          <a:bodyPr rot="10800000" wrap="none" lIns="72000" tIns="288000" rIns="72000" bIns="72000" anchor="ctr">
            <a:noAutofit/>
          </a:bodyPr>
          <a:lstStyle/>
          <a:p>
            <a:pPr algn="ctr" eaLnBrk="0" hangingPunct="0">
              <a:lnSpc>
                <a:spcPct val="110000"/>
              </a:lnSpc>
            </a:pPr>
            <a:r>
              <a:rPr lang="de-DE" sz="1600" b="1" dirty="0" err="1">
                <a:solidFill>
                  <a:srgbClr val="133A3E"/>
                </a:solidFill>
                <a:latin typeface="+mj-lt"/>
              </a:rPr>
              <a:t>Lợi</a:t>
            </a:r>
            <a:r>
              <a:rPr lang="de-DE" sz="1600" b="1" dirty="0">
                <a:solidFill>
                  <a:srgbClr val="133A3E"/>
                </a:solidFill>
                <a:latin typeface="+mj-lt"/>
              </a:rPr>
              <a:t> </a:t>
            </a:r>
            <a:r>
              <a:rPr lang="de-DE" sz="1600" b="1" dirty="0" err="1">
                <a:solidFill>
                  <a:srgbClr val="133A3E"/>
                </a:solidFill>
                <a:latin typeface="+mj-lt"/>
              </a:rPr>
              <a:t>ích</a:t>
            </a:r>
            <a:r>
              <a:rPr lang="de-DE" sz="1600" b="1" dirty="0">
                <a:solidFill>
                  <a:srgbClr val="133A3E"/>
                </a:solidFill>
                <a:latin typeface="+mj-lt"/>
              </a:rPr>
              <a:t> </a:t>
            </a:r>
            <a:r>
              <a:rPr lang="de-DE" sz="1600" b="1" dirty="0" err="1">
                <a:solidFill>
                  <a:srgbClr val="133A3E"/>
                </a:solidFill>
                <a:latin typeface="+mj-lt"/>
              </a:rPr>
              <a:t>của</a:t>
            </a:r>
            <a:r>
              <a:rPr lang="de-DE" sz="1600" b="1" dirty="0">
                <a:solidFill>
                  <a:srgbClr val="133A3E"/>
                </a:solidFill>
                <a:latin typeface="+mj-lt"/>
              </a:rPr>
              <a:t> </a:t>
            </a:r>
          </a:p>
          <a:p>
            <a:pPr algn="ctr" eaLnBrk="0" hangingPunct="0">
              <a:lnSpc>
                <a:spcPct val="110000"/>
              </a:lnSpc>
            </a:pPr>
            <a:r>
              <a:rPr lang="de-DE" sz="1600" b="1" dirty="0" err="1">
                <a:solidFill>
                  <a:srgbClr val="133A3E"/>
                </a:solidFill>
                <a:latin typeface="+mj-lt"/>
              </a:rPr>
              <a:t>tín</a:t>
            </a:r>
            <a:r>
              <a:rPr lang="de-DE" sz="1600" b="1" dirty="0">
                <a:solidFill>
                  <a:srgbClr val="133A3E"/>
                </a:solidFill>
                <a:latin typeface="+mj-lt"/>
              </a:rPr>
              <a:t> </a:t>
            </a:r>
            <a:r>
              <a:rPr lang="de-DE" sz="1600" b="1" dirty="0" err="1">
                <a:solidFill>
                  <a:srgbClr val="133A3E"/>
                </a:solidFill>
                <a:latin typeface="+mj-lt"/>
              </a:rPr>
              <a:t>dụng</a:t>
            </a:r>
            <a:r>
              <a:rPr lang="de-DE" sz="1600" b="1" dirty="0">
                <a:solidFill>
                  <a:srgbClr val="133A3E"/>
                </a:solidFill>
                <a:latin typeface="+mj-lt"/>
              </a:rPr>
              <a:t> </a:t>
            </a:r>
            <a:r>
              <a:rPr lang="de-DE" sz="1600" b="1" dirty="0" err="1">
                <a:solidFill>
                  <a:srgbClr val="133A3E"/>
                </a:solidFill>
                <a:latin typeface="+mj-lt"/>
              </a:rPr>
              <a:t>xanh</a:t>
            </a:r>
            <a:endParaRPr lang="de-DE" sz="1600" b="1" dirty="0">
              <a:solidFill>
                <a:srgbClr val="133A3E"/>
              </a:solidFill>
              <a:latin typeface="+mj-lt"/>
            </a:endParaRPr>
          </a:p>
        </p:txBody>
      </p:sp>
      <p:sp>
        <p:nvSpPr>
          <p:cNvPr id="8" name="AutoShape 5">
            <a:extLst>
              <a:ext uri="{FF2B5EF4-FFF2-40B4-BE49-F238E27FC236}">
                <a16:creationId xmlns:a16="http://schemas.microsoft.com/office/drawing/2014/main" id="{EF124FB8-99F2-FF8A-FC14-878CAB050BC4}"/>
              </a:ext>
            </a:extLst>
          </p:cNvPr>
          <p:cNvSpPr>
            <a:spLocks noChangeArrowheads="1"/>
          </p:cNvSpPr>
          <p:nvPr/>
        </p:nvSpPr>
        <p:spPr bwMode="auto">
          <a:xfrm>
            <a:off x="6208396" y="3771256"/>
            <a:ext cx="2543914" cy="2306815"/>
          </a:xfrm>
          <a:prstGeom prst="triangle">
            <a:avLst>
              <a:gd name="adj" fmla="val 50000"/>
            </a:avLst>
          </a:prstGeom>
          <a:solidFill>
            <a:srgbClr val="FFFFFF"/>
          </a:solidFill>
          <a:ln w="9525" cap="flat" cmpd="sng" algn="ctr">
            <a:solidFill>
              <a:srgbClr val="747480"/>
            </a:solidFill>
            <a:prstDash val="solid"/>
            <a:miter lim="800000"/>
            <a:headEnd type="none" w="med" len="med"/>
            <a:tailEnd type="none" w="med" len="med"/>
          </a:ln>
          <a:effectLst/>
        </p:spPr>
        <p:txBody>
          <a:bodyPr wrap="none" lIns="72000" tIns="72000" rIns="72000" bIns="72000" anchor="ctr">
            <a:noAutofit/>
          </a:bodyPr>
          <a:lstStyle/>
          <a:p>
            <a:endParaRPr lang="de-DE" sz="1400"/>
          </a:p>
        </p:txBody>
      </p:sp>
      <p:sp>
        <p:nvSpPr>
          <p:cNvPr id="9" name="AutoShape 6">
            <a:extLst>
              <a:ext uri="{FF2B5EF4-FFF2-40B4-BE49-F238E27FC236}">
                <a16:creationId xmlns:a16="http://schemas.microsoft.com/office/drawing/2014/main" id="{78E65E2A-401A-5264-FC96-6BACA9461464}"/>
              </a:ext>
            </a:extLst>
          </p:cNvPr>
          <p:cNvSpPr>
            <a:spLocks noChangeArrowheads="1"/>
          </p:cNvSpPr>
          <p:nvPr/>
        </p:nvSpPr>
        <p:spPr bwMode="auto">
          <a:xfrm>
            <a:off x="4830239" y="1327149"/>
            <a:ext cx="2542191" cy="2306816"/>
          </a:xfrm>
          <a:prstGeom prst="triangle">
            <a:avLst>
              <a:gd name="adj" fmla="val 50000"/>
            </a:avLst>
          </a:prstGeom>
          <a:solidFill>
            <a:srgbClr val="FFFFFF"/>
          </a:solidFill>
          <a:ln w="9525" cap="flat" cmpd="sng" algn="ctr">
            <a:solidFill>
              <a:srgbClr val="747480"/>
            </a:solidFill>
            <a:prstDash val="solid"/>
            <a:miter lim="800000"/>
            <a:headEnd type="none" w="med" len="med"/>
            <a:tailEnd type="none" w="med" len="med"/>
          </a:ln>
          <a:effectLst/>
        </p:spPr>
        <p:txBody>
          <a:bodyPr wrap="none" lIns="72000" tIns="72000" rIns="72000" bIns="72000" anchor="ctr">
            <a:noAutofit/>
          </a:bodyPr>
          <a:lstStyle/>
          <a:p>
            <a:endParaRPr lang="de-DE" sz="1200"/>
          </a:p>
        </p:txBody>
      </p:sp>
      <p:sp>
        <p:nvSpPr>
          <p:cNvPr id="10" name="Oval 84">
            <a:extLst>
              <a:ext uri="{FF2B5EF4-FFF2-40B4-BE49-F238E27FC236}">
                <a16:creationId xmlns:a16="http://schemas.microsoft.com/office/drawing/2014/main" id="{10E4E4A3-A9F5-C6D8-78DA-9826DA39FF27}"/>
              </a:ext>
            </a:extLst>
          </p:cNvPr>
          <p:cNvSpPr>
            <a:spLocks noChangeArrowheads="1"/>
          </p:cNvSpPr>
          <p:nvPr>
            <p:custDataLst>
              <p:tags r:id="rId1"/>
            </p:custDataLst>
          </p:nvPr>
        </p:nvSpPr>
        <p:spPr bwMode="auto">
          <a:xfrm>
            <a:off x="5852450" y="1923745"/>
            <a:ext cx="497768" cy="497763"/>
          </a:xfrm>
          <a:prstGeom prst="ellipse">
            <a:avLst/>
          </a:prstGeom>
          <a:solidFill>
            <a:srgbClr val="48B95F"/>
          </a:solidFill>
          <a:ln w="19050" cap="flat" cmpd="sng" algn="ctr">
            <a:solidFill>
              <a:srgbClr val="FFFFFF"/>
            </a:solidFill>
            <a:prstDash val="solid"/>
            <a:round/>
            <a:headEnd type="none" w="med" len="med"/>
            <a:tailEnd type="none" w="med" len="med"/>
          </a:ln>
        </p:spPr>
        <p:txBody>
          <a:bodyPr wrap="none" lIns="36000" tIns="36000" rIns="36000" bIns="36000" anchor="ctr">
            <a:noAutofit/>
          </a:bodyPr>
          <a:lstStyle/>
          <a:p>
            <a:pPr algn="ctr" eaLnBrk="0" hangingPunct="0"/>
            <a:r>
              <a:rPr lang="de-DE" sz="1400" b="1">
                <a:solidFill>
                  <a:srgbClr val="FFFFFF"/>
                </a:solidFill>
              </a:rPr>
              <a:t>1</a:t>
            </a:r>
          </a:p>
        </p:txBody>
      </p:sp>
      <p:sp>
        <p:nvSpPr>
          <p:cNvPr id="11" name="Oval 84">
            <a:extLst>
              <a:ext uri="{FF2B5EF4-FFF2-40B4-BE49-F238E27FC236}">
                <a16:creationId xmlns:a16="http://schemas.microsoft.com/office/drawing/2014/main" id="{43D68B8E-9405-64B2-AC6A-C48C3953FE99}"/>
              </a:ext>
            </a:extLst>
          </p:cNvPr>
          <p:cNvSpPr>
            <a:spLocks noChangeArrowheads="1"/>
          </p:cNvSpPr>
          <p:nvPr>
            <p:custDataLst>
              <p:tags r:id="rId2"/>
            </p:custDataLst>
          </p:nvPr>
        </p:nvSpPr>
        <p:spPr bwMode="auto">
          <a:xfrm>
            <a:off x="4490381" y="4372142"/>
            <a:ext cx="497768" cy="497763"/>
          </a:xfrm>
          <a:prstGeom prst="ellipse">
            <a:avLst/>
          </a:prstGeom>
          <a:solidFill>
            <a:srgbClr val="48B95F"/>
          </a:solidFill>
          <a:ln w="19050" cap="flat" cmpd="sng" algn="ctr">
            <a:solidFill>
              <a:srgbClr val="FFFFFF"/>
            </a:solidFill>
            <a:prstDash val="solid"/>
            <a:round/>
            <a:headEnd type="none" w="med" len="med"/>
            <a:tailEnd type="none" w="med" len="med"/>
          </a:ln>
        </p:spPr>
        <p:txBody>
          <a:bodyPr wrap="none" lIns="36000" tIns="36000" rIns="36000" bIns="36000" anchor="ctr">
            <a:noAutofit/>
          </a:bodyPr>
          <a:lstStyle/>
          <a:p>
            <a:pPr algn="ctr" eaLnBrk="0" hangingPunct="0"/>
            <a:r>
              <a:rPr lang="de-DE" sz="1400" b="1">
                <a:solidFill>
                  <a:srgbClr val="FFFFFF"/>
                </a:solidFill>
              </a:rPr>
              <a:t>2</a:t>
            </a:r>
          </a:p>
        </p:txBody>
      </p:sp>
      <p:sp>
        <p:nvSpPr>
          <p:cNvPr id="12" name="Oval 84">
            <a:extLst>
              <a:ext uri="{FF2B5EF4-FFF2-40B4-BE49-F238E27FC236}">
                <a16:creationId xmlns:a16="http://schemas.microsoft.com/office/drawing/2014/main" id="{9B06C11A-50BC-DCAC-E477-1F274C7427C9}"/>
              </a:ext>
            </a:extLst>
          </p:cNvPr>
          <p:cNvSpPr>
            <a:spLocks noChangeArrowheads="1"/>
          </p:cNvSpPr>
          <p:nvPr>
            <p:custDataLst>
              <p:tags r:id="rId3"/>
            </p:custDataLst>
          </p:nvPr>
        </p:nvSpPr>
        <p:spPr bwMode="auto">
          <a:xfrm>
            <a:off x="7231469" y="4372142"/>
            <a:ext cx="497768" cy="497763"/>
          </a:xfrm>
          <a:prstGeom prst="ellipse">
            <a:avLst/>
          </a:prstGeom>
          <a:solidFill>
            <a:srgbClr val="48B95F"/>
          </a:solidFill>
          <a:ln w="19050" cap="flat" cmpd="sng" algn="ctr">
            <a:solidFill>
              <a:srgbClr val="FFFFFF"/>
            </a:solidFill>
            <a:prstDash val="solid"/>
            <a:round/>
            <a:headEnd type="none" w="med" len="med"/>
            <a:tailEnd type="none" w="med" len="med"/>
          </a:ln>
        </p:spPr>
        <p:txBody>
          <a:bodyPr wrap="none" lIns="36000" tIns="36000" rIns="36000" bIns="36000" anchor="ctr">
            <a:noAutofit/>
          </a:bodyPr>
          <a:lstStyle/>
          <a:p>
            <a:pPr algn="ctr" eaLnBrk="0" hangingPunct="0"/>
            <a:r>
              <a:rPr lang="de-DE" sz="1400" b="1">
                <a:solidFill>
                  <a:srgbClr val="FFFFFF"/>
                </a:solidFill>
              </a:rPr>
              <a:t>3</a:t>
            </a:r>
          </a:p>
        </p:txBody>
      </p:sp>
      <p:sp>
        <p:nvSpPr>
          <p:cNvPr id="13" name="txt">
            <a:extLst>
              <a:ext uri="{FF2B5EF4-FFF2-40B4-BE49-F238E27FC236}">
                <a16:creationId xmlns:a16="http://schemas.microsoft.com/office/drawing/2014/main" id="{81724024-D58D-CD18-F5F5-CD6AD5005D57}"/>
              </a:ext>
            </a:extLst>
          </p:cNvPr>
          <p:cNvSpPr>
            <a:spLocks/>
          </p:cNvSpPr>
          <p:nvPr/>
        </p:nvSpPr>
        <p:spPr>
          <a:xfrm>
            <a:off x="5735796" y="2647341"/>
            <a:ext cx="883255" cy="215444"/>
          </a:xfrm>
          <a:prstGeom prst="rect">
            <a:avLst/>
          </a:prstGeom>
          <a:noFill/>
          <a:ln w="9525">
            <a:noFill/>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r>
              <a:rPr lang="en-GB" sz="1400" b="1" dirty="0" err="1">
                <a:solidFill>
                  <a:srgbClr val="2E2E38"/>
                </a:solidFill>
              </a:rPr>
              <a:t>Chính</a:t>
            </a:r>
            <a:r>
              <a:rPr lang="en-GB" sz="1400" b="1" dirty="0">
                <a:solidFill>
                  <a:srgbClr val="2E2E38"/>
                </a:solidFill>
              </a:rPr>
              <a:t> </a:t>
            </a:r>
            <a:r>
              <a:rPr lang="en-GB" sz="1400" b="1" dirty="0" err="1">
                <a:solidFill>
                  <a:srgbClr val="2E2E38"/>
                </a:solidFill>
              </a:rPr>
              <a:t>phủ</a:t>
            </a:r>
            <a:endParaRPr lang="en-GB" sz="1400" b="1" dirty="0">
              <a:solidFill>
                <a:srgbClr val="2E2E38"/>
              </a:solidFill>
            </a:endParaRPr>
          </a:p>
        </p:txBody>
      </p:sp>
      <p:sp>
        <p:nvSpPr>
          <p:cNvPr id="14" name="txt">
            <a:extLst>
              <a:ext uri="{FF2B5EF4-FFF2-40B4-BE49-F238E27FC236}">
                <a16:creationId xmlns:a16="http://schemas.microsoft.com/office/drawing/2014/main" id="{01E55E71-4F44-C0BC-6B4E-E90E7090AB14}"/>
              </a:ext>
            </a:extLst>
          </p:cNvPr>
          <p:cNvSpPr>
            <a:spLocks/>
          </p:cNvSpPr>
          <p:nvPr/>
        </p:nvSpPr>
        <p:spPr>
          <a:xfrm>
            <a:off x="3974548" y="5289062"/>
            <a:ext cx="1538884" cy="215444"/>
          </a:xfrm>
          <a:prstGeom prst="rect">
            <a:avLst/>
          </a:prstGeom>
          <a:noFill/>
          <a:ln w="9525">
            <a:noFill/>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lang="en-GB" sz="1400" b="1" dirty="0" err="1">
                <a:solidFill>
                  <a:srgbClr val="2E2E38"/>
                </a:solidFill>
              </a:rPr>
              <a:t>Định</a:t>
            </a:r>
            <a:r>
              <a:rPr lang="en-GB" sz="1400" b="1" dirty="0">
                <a:solidFill>
                  <a:srgbClr val="2E2E38"/>
                </a:solidFill>
              </a:rPr>
              <a:t> </a:t>
            </a:r>
            <a:r>
              <a:rPr lang="en-GB" sz="1400" b="1" dirty="0" err="1">
                <a:solidFill>
                  <a:srgbClr val="2E2E38"/>
                </a:solidFill>
              </a:rPr>
              <a:t>chế</a:t>
            </a:r>
            <a:r>
              <a:rPr lang="en-GB" sz="1400" b="1" dirty="0">
                <a:solidFill>
                  <a:srgbClr val="2E2E38"/>
                </a:solidFill>
              </a:rPr>
              <a:t> </a:t>
            </a:r>
            <a:r>
              <a:rPr lang="en-GB" sz="1400" b="1" dirty="0" err="1">
                <a:solidFill>
                  <a:srgbClr val="2E2E38"/>
                </a:solidFill>
              </a:rPr>
              <a:t>tài</a:t>
            </a:r>
            <a:r>
              <a:rPr lang="en-GB" sz="1400" b="1" dirty="0">
                <a:solidFill>
                  <a:srgbClr val="2E2E38"/>
                </a:solidFill>
              </a:rPr>
              <a:t> </a:t>
            </a:r>
            <a:r>
              <a:rPr lang="en-GB" sz="1400" b="1" dirty="0" err="1">
                <a:solidFill>
                  <a:srgbClr val="2E2E38"/>
                </a:solidFill>
              </a:rPr>
              <a:t>chính</a:t>
            </a:r>
            <a:endParaRPr lang="en-GB" sz="1400" b="1" dirty="0">
              <a:solidFill>
                <a:srgbClr val="2E2E38"/>
              </a:solidFill>
            </a:endParaRPr>
          </a:p>
        </p:txBody>
      </p:sp>
      <p:sp>
        <p:nvSpPr>
          <p:cNvPr id="15" name="txt">
            <a:extLst>
              <a:ext uri="{FF2B5EF4-FFF2-40B4-BE49-F238E27FC236}">
                <a16:creationId xmlns:a16="http://schemas.microsoft.com/office/drawing/2014/main" id="{DA8DE6AA-A383-3031-A3F3-FB10551D9AF6}"/>
              </a:ext>
            </a:extLst>
          </p:cNvPr>
          <p:cNvSpPr>
            <a:spLocks/>
          </p:cNvSpPr>
          <p:nvPr/>
        </p:nvSpPr>
        <p:spPr>
          <a:xfrm>
            <a:off x="6893135" y="5258544"/>
            <a:ext cx="1191032" cy="215444"/>
          </a:xfrm>
          <a:prstGeom prst="rect">
            <a:avLst/>
          </a:prstGeom>
          <a:noFill/>
          <a:ln w="9525">
            <a:noFill/>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spAutoFit/>
          </a:bodyPr>
          <a:lstStyle/>
          <a:p>
            <a:pPr algn="ctr"/>
            <a:r>
              <a:rPr lang="en-GB" sz="1400" b="1" err="1">
                <a:solidFill>
                  <a:srgbClr val="2E2E38"/>
                </a:solidFill>
              </a:rPr>
              <a:t>Doanh</a:t>
            </a:r>
            <a:r>
              <a:rPr lang="en-GB" sz="1400" b="1">
                <a:solidFill>
                  <a:srgbClr val="2E2E38"/>
                </a:solidFill>
              </a:rPr>
              <a:t> </a:t>
            </a:r>
            <a:r>
              <a:rPr lang="en-GB" sz="1400" b="1" err="1">
                <a:solidFill>
                  <a:srgbClr val="2E2E38"/>
                </a:solidFill>
              </a:rPr>
              <a:t>nghiệp</a:t>
            </a:r>
            <a:endParaRPr lang="en-GB" sz="1400" b="1">
              <a:solidFill>
                <a:srgbClr val="2E2E38"/>
              </a:solidFill>
            </a:endParaRPr>
          </a:p>
        </p:txBody>
      </p:sp>
      <p:grpSp>
        <p:nvGrpSpPr>
          <p:cNvPr id="16" name="dynamictitle__637290413996077069">
            <a:extLst>
              <a:ext uri="{FF2B5EF4-FFF2-40B4-BE49-F238E27FC236}">
                <a16:creationId xmlns:a16="http://schemas.microsoft.com/office/drawing/2014/main" id="{114B5DDF-FF65-6ED6-3110-8102C3F0E5DC}"/>
              </a:ext>
            </a:extLst>
          </p:cNvPr>
          <p:cNvGrpSpPr/>
          <p:nvPr>
            <p:custDataLst>
              <p:tags r:id="rId4"/>
            </p:custDataLst>
          </p:nvPr>
        </p:nvGrpSpPr>
        <p:grpSpPr>
          <a:xfrm>
            <a:off x="637217" y="3747769"/>
            <a:ext cx="3789681" cy="288147"/>
            <a:chOff x="2832361" y="2087941"/>
            <a:chExt cx="3534683" cy="288147"/>
          </a:xfrm>
        </p:grpSpPr>
        <p:sp>
          <p:nvSpPr>
            <p:cNvPr id="17" name="Arrow: Left-Right 25">
              <a:extLst>
                <a:ext uri="{FF2B5EF4-FFF2-40B4-BE49-F238E27FC236}">
                  <a16:creationId xmlns:a16="http://schemas.microsoft.com/office/drawing/2014/main" id="{BBC4BC86-83C1-2D3F-4388-BEB4F122E01A}"/>
                </a:ext>
              </a:extLst>
            </p:cNvPr>
            <p:cNvSpPr/>
            <p:nvPr/>
          </p:nvSpPr>
          <p:spPr>
            <a:xfrm>
              <a:off x="2832361" y="2087941"/>
              <a:ext cx="3534683" cy="288147"/>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t" anchorCtr="0">
              <a:spAutoFit/>
            </a:bodyPr>
            <a:lstStyle/>
            <a:p>
              <a:pPr algn="ctr"/>
              <a:r>
                <a:rPr lang="en-US" sz="1400" b="1" dirty="0" err="1">
                  <a:solidFill>
                    <a:srgbClr val="133A3E"/>
                  </a:solidFill>
                </a:rPr>
                <a:t>Đối</a:t>
              </a:r>
              <a:r>
                <a:rPr lang="en-US" sz="1400" b="1" dirty="0">
                  <a:solidFill>
                    <a:srgbClr val="133A3E"/>
                  </a:solidFill>
                </a:rPr>
                <a:t> </a:t>
              </a:r>
              <a:r>
                <a:rPr lang="en-US" sz="1400" b="1" dirty="0" err="1">
                  <a:solidFill>
                    <a:srgbClr val="133A3E"/>
                  </a:solidFill>
                </a:rPr>
                <a:t>với</a:t>
              </a:r>
              <a:r>
                <a:rPr lang="en-US" sz="1400" b="1" dirty="0">
                  <a:solidFill>
                    <a:srgbClr val="133A3E"/>
                  </a:solidFill>
                </a:rPr>
                <a:t> </a:t>
              </a:r>
              <a:r>
                <a:rPr lang="en-US" sz="1400" b="1" dirty="0" err="1">
                  <a:solidFill>
                    <a:srgbClr val="133A3E"/>
                  </a:solidFill>
                </a:rPr>
                <a:t>các</a:t>
              </a:r>
              <a:r>
                <a:rPr lang="en-US" sz="1400" b="1" dirty="0">
                  <a:solidFill>
                    <a:srgbClr val="133A3E"/>
                  </a:solidFill>
                </a:rPr>
                <a:t> </a:t>
              </a:r>
              <a:r>
                <a:rPr lang="en-US" sz="1400" b="1" dirty="0" err="1">
                  <a:solidFill>
                    <a:srgbClr val="133A3E"/>
                  </a:solidFill>
                </a:rPr>
                <a:t>định</a:t>
              </a:r>
              <a:r>
                <a:rPr lang="en-US" sz="1400" b="1" dirty="0">
                  <a:solidFill>
                    <a:srgbClr val="133A3E"/>
                  </a:solidFill>
                </a:rPr>
                <a:t> </a:t>
              </a:r>
              <a:r>
                <a:rPr lang="en-US" sz="1400" b="1" dirty="0" err="1">
                  <a:solidFill>
                    <a:srgbClr val="133A3E"/>
                  </a:solidFill>
                </a:rPr>
                <a:t>chế</a:t>
              </a:r>
              <a:r>
                <a:rPr lang="en-US" sz="1400" b="1" dirty="0">
                  <a:solidFill>
                    <a:srgbClr val="133A3E"/>
                  </a:solidFill>
                </a:rPr>
                <a:t> </a:t>
              </a:r>
              <a:r>
                <a:rPr lang="en-US" sz="1400" b="1" dirty="0" err="1">
                  <a:solidFill>
                    <a:srgbClr val="133A3E"/>
                  </a:solidFill>
                </a:rPr>
                <a:t>tài</a:t>
              </a:r>
              <a:r>
                <a:rPr lang="en-US" sz="1400" b="1" dirty="0">
                  <a:solidFill>
                    <a:srgbClr val="133A3E"/>
                  </a:solidFill>
                </a:rPr>
                <a:t> </a:t>
              </a:r>
              <a:r>
                <a:rPr lang="en-US" sz="1400" b="1" dirty="0" err="1">
                  <a:solidFill>
                    <a:srgbClr val="133A3E"/>
                  </a:solidFill>
                </a:rPr>
                <a:t>chính</a:t>
              </a:r>
              <a:endParaRPr lang="en-US" sz="1400" dirty="0">
                <a:solidFill>
                  <a:srgbClr val="133A3E"/>
                </a:solidFill>
              </a:endParaRPr>
            </a:p>
          </p:txBody>
        </p:sp>
        <p:cxnSp>
          <p:nvCxnSpPr>
            <p:cNvPr id="18" name="Straight Connector 17">
              <a:extLst>
                <a:ext uri="{FF2B5EF4-FFF2-40B4-BE49-F238E27FC236}">
                  <a16:creationId xmlns:a16="http://schemas.microsoft.com/office/drawing/2014/main" id="{4FC9A334-FB51-3D3A-5B1E-33AC58E059F8}"/>
                </a:ext>
              </a:extLst>
            </p:cNvPr>
            <p:cNvCxnSpPr>
              <a:cxnSpLocks/>
              <a:stCxn id="17" idx="4"/>
              <a:endCxn id="17" idx="6"/>
            </p:cNvCxnSpPr>
            <p:nvPr/>
          </p:nvCxnSpPr>
          <p:spPr>
            <a:xfrm>
              <a:off x="2832361" y="2376088"/>
              <a:ext cx="353468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9" name="dynamictitle__637290413996077069">
            <a:extLst>
              <a:ext uri="{FF2B5EF4-FFF2-40B4-BE49-F238E27FC236}">
                <a16:creationId xmlns:a16="http://schemas.microsoft.com/office/drawing/2014/main" id="{4F320279-493D-F11D-71F9-0B2BA2314827}"/>
              </a:ext>
            </a:extLst>
          </p:cNvPr>
          <p:cNvGrpSpPr/>
          <p:nvPr>
            <p:custDataLst>
              <p:tags r:id="rId5"/>
            </p:custDataLst>
          </p:nvPr>
        </p:nvGrpSpPr>
        <p:grpSpPr>
          <a:xfrm>
            <a:off x="637215" y="1327149"/>
            <a:ext cx="5176561" cy="288147"/>
            <a:chOff x="2832361" y="2087941"/>
            <a:chExt cx="3534683" cy="288147"/>
          </a:xfrm>
        </p:grpSpPr>
        <p:sp>
          <p:nvSpPr>
            <p:cNvPr id="20" name="Arrow: Left-Right 34">
              <a:extLst>
                <a:ext uri="{FF2B5EF4-FFF2-40B4-BE49-F238E27FC236}">
                  <a16:creationId xmlns:a16="http://schemas.microsoft.com/office/drawing/2014/main" id="{B904F5A2-D775-DADD-57EF-AB360DE890EB}"/>
                </a:ext>
              </a:extLst>
            </p:cNvPr>
            <p:cNvSpPr/>
            <p:nvPr/>
          </p:nvSpPr>
          <p:spPr>
            <a:xfrm>
              <a:off x="2832361" y="2087941"/>
              <a:ext cx="3534683" cy="288147"/>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t" anchorCtr="0">
              <a:spAutoFit/>
            </a:bodyPr>
            <a:lstStyle/>
            <a:p>
              <a:pPr algn="ctr"/>
              <a:r>
                <a:rPr lang="en-US" sz="1400" b="1" dirty="0" err="1">
                  <a:solidFill>
                    <a:schemeClr val="bg2">
                      <a:lumMod val="50000"/>
                    </a:schemeClr>
                  </a:solidFill>
                </a:rPr>
                <a:t>Chính</a:t>
              </a:r>
              <a:r>
                <a:rPr lang="en-US" sz="1400" b="1" dirty="0">
                  <a:solidFill>
                    <a:schemeClr val="bg2">
                      <a:lumMod val="50000"/>
                    </a:schemeClr>
                  </a:solidFill>
                </a:rPr>
                <a:t> </a:t>
              </a:r>
              <a:r>
                <a:rPr lang="en-US" sz="1400" b="1" dirty="0" err="1">
                  <a:solidFill>
                    <a:schemeClr val="bg2">
                      <a:lumMod val="50000"/>
                    </a:schemeClr>
                  </a:solidFill>
                </a:rPr>
                <a:t>phủ</a:t>
              </a:r>
              <a:r>
                <a:rPr lang="en-US" sz="1400" b="1" dirty="0">
                  <a:solidFill>
                    <a:schemeClr val="bg2">
                      <a:lumMod val="50000"/>
                    </a:schemeClr>
                  </a:solidFill>
                </a:rPr>
                <a:t> </a:t>
              </a:r>
              <a:r>
                <a:rPr lang="en-US" sz="1400" b="1" dirty="0" err="1">
                  <a:solidFill>
                    <a:schemeClr val="bg2">
                      <a:lumMod val="50000"/>
                    </a:schemeClr>
                  </a:solidFill>
                </a:rPr>
                <a:t>và</a:t>
              </a:r>
              <a:r>
                <a:rPr lang="en-US" sz="1400" b="1" dirty="0">
                  <a:solidFill>
                    <a:schemeClr val="bg2">
                      <a:lumMod val="50000"/>
                    </a:schemeClr>
                  </a:solidFill>
                </a:rPr>
                <a:t> </a:t>
              </a:r>
              <a:r>
                <a:rPr lang="en-US" sz="1400" b="1" dirty="0" err="1">
                  <a:solidFill>
                    <a:schemeClr val="bg2">
                      <a:lumMod val="50000"/>
                    </a:schemeClr>
                  </a:solidFill>
                </a:rPr>
                <a:t>Xã</a:t>
              </a:r>
              <a:r>
                <a:rPr lang="en-US" sz="1400" b="1" dirty="0">
                  <a:solidFill>
                    <a:schemeClr val="bg2">
                      <a:lumMod val="50000"/>
                    </a:schemeClr>
                  </a:solidFill>
                </a:rPr>
                <a:t> </a:t>
              </a:r>
              <a:r>
                <a:rPr lang="en-US" sz="1400" b="1" dirty="0" err="1">
                  <a:solidFill>
                    <a:schemeClr val="bg2">
                      <a:lumMod val="50000"/>
                    </a:schemeClr>
                  </a:solidFill>
                </a:rPr>
                <a:t>hội</a:t>
              </a:r>
              <a:endParaRPr lang="en-US" sz="1400" dirty="0">
                <a:solidFill>
                  <a:schemeClr val="bg2">
                    <a:lumMod val="50000"/>
                  </a:schemeClr>
                </a:solidFill>
              </a:endParaRPr>
            </a:p>
          </p:txBody>
        </p:sp>
        <p:cxnSp>
          <p:nvCxnSpPr>
            <p:cNvPr id="21" name="Straight Connector 20">
              <a:extLst>
                <a:ext uri="{FF2B5EF4-FFF2-40B4-BE49-F238E27FC236}">
                  <a16:creationId xmlns:a16="http://schemas.microsoft.com/office/drawing/2014/main" id="{B69909CD-3E66-3543-C547-25B5D27DDF42}"/>
                </a:ext>
              </a:extLst>
            </p:cNvPr>
            <p:cNvCxnSpPr>
              <a:cxnSpLocks/>
              <a:stCxn id="20" idx="4"/>
              <a:endCxn id="20" idx="6"/>
            </p:cNvCxnSpPr>
            <p:nvPr/>
          </p:nvCxnSpPr>
          <p:spPr>
            <a:xfrm>
              <a:off x="2832361" y="2376088"/>
              <a:ext cx="353468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dynamictitle__637290413996077069">
            <a:extLst>
              <a:ext uri="{FF2B5EF4-FFF2-40B4-BE49-F238E27FC236}">
                <a16:creationId xmlns:a16="http://schemas.microsoft.com/office/drawing/2014/main" id="{E05C9792-E4F8-9F90-5874-7EE727CA3723}"/>
              </a:ext>
            </a:extLst>
          </p:cNvPr>
          <p:cNvGrpSpPr/>
          <p:nvPr>
            <p:custDataLst>
              <p:tags r:id="rId6"/>
            </p:custDataLst>
          </p:nvPr>
        </p:nvGrpSpPr>
        <p:grpSpPr>
          <a:xfrm>
            <a:off x="7792720" y="3747769"/>
            <a:ext cx="3789681" cy="288147"/>
            <a:chOff x="2832361" y="2087941"/>
            <a:chExt cx="3534683" cy="288147"/>
          </a:xfrm>
        </p:grpSpPr>
        <p:sp>
          <p:nvSpPr>
            <p:cNvPr id="23" name="Arrow: Left-Right 37">
              <a:extLst>
                <a:ext uri="{FF2B5EF4-FFF2-40B4-BE49-F238E27FC236}">
                  <a16:creationId xmlns:a16="http://schemas.microsoft.com/office/drawing/2014/main" id="{03654C33-50C9-F0C9-002D-3E767E0F763F}"/>
                </a:ext>
              </a:extLst>
            </p:cNvPr>
            <p:cNvSpPr/>
            <p:nvPr/>
          </p:nvSpPr>
          <p:spPr>
            <a:xfrm>
              <a:off x="2832361" y="2087941"/>
              <a:ext cx="3534683" cy="288147"/>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t" anchorCtr="0">
              <a:spAutoFit/>
            </a:bodyPr>
            <a:lstStyle/>
            <a:p>
              <a:pPr algn="ctr"/>
              <a:r>
                <a:rPr lang="en-US" sz="1400" b="1" dirty="0" err="1">
                  <a:solidFill>
                    <a:srgbClr val="133A3E"/>
                  </a:solidFill>
                </a:rPr>
                <a:t>Đối</a:t>
              </a:r>
              <a:r>
                <a:rPr lang="en-US" sz="1400" b="1" dirty="0">
                  <a:solidFill>
                    <a:srgbClr val="133A3E"/>
                  </a:solidFill>
                </a:rPr>
                <a:t> </a:t>
              </a:r>
              <a:r>
                <a:rPr lang="en-US" sz="1400" b="1" dirty="0" err="1">
                  <a:solidFill>
                    <a:srgbClr val="133A3E"/>
                  </a:solidFill>
                </a:rPr>
                <a:t>với</a:t>
              </a:r>
              <a:r>
                <a:rPr lang="en-US" sz="1400" b="1" dirty="0">
                  <a:solidFill>
                    <a:srgbClr val="133A3E"/>
                  </a:solidFill>
                </a:rPr>
                <a:t> </a:t>
              </a:r>
              <a:r>
                <a:rPr lang="en-US" sz="1400" b="1" dirty="0" err="1">
                  <a:solidFill>
                    <a:srgbClr val="133A3E"/>
                  </a:solidFill>
                </a:rPr>
                <a:t>các</a:t>
              </a:r>
              <a:r>
                <a:rPr lang="en-US" sz="1400" b="1" dirty="0">
                  <a:solidFill>
                    <a:srgbClr val="133A3E"/>
                  </a:solidFill>
                </a:rPr>
                <a:t> </a:t>
              </a:r>
              <a:r>
                <a:rPr lang="en-US" sz="1400" b="1" dirty="0" err="1">
                  <a:solidFill>
                    <a:srgbClr val="133A3E"/>
                  </a:solidFill>
                </a:rPr>
                <a:t>Doanh</a:t>
              </a:r>
              <a:r>
                <a:rPr lang="en-US" sz="1400" b="1" dirty="0">
                  <a:solidFill>
                    <a:srgbClr val="133A3E"/>
                  </a:solidFill>
                </a:rPr>
                <a:t> </a:t>
              </a:r>
              <a:r>
                <a:rPr lang="en-US" sz="1400" b="1" dirty="0" err="1">
                  <a:solidFill>
                    <a:srgbClr val="133A3E"/>
                  </a:solidFill>
                </a:rPr>
                <a:t>nghiệp</a:t>
              </a:r>
              <a:endParaRPr lang="en-US" sz="1400" dirty="0">
                <a:solidFill>
                  <a:srgbClr val="133A3E"/>
                </a:solidFill>
              </a:endParaRPr>
            </a:p>
          </p:txBody>
        </p:sp>
        <p:cxnSp>
          <p:nvCxnSpPr>
            <p:cNvPr id="24" name="Straight Connector 23">
              <a:extLst>
                <a:ext uri="{FF2B5EF4-FFF2-40B4-BE49-F238E27FC236}">
                  <a16:creationId xmlns:a16="http://schemas.microsoft.com/office/drawing/2014/main" id="{66C9FBB8-8398-572B-FC12-0EA3AD70C068}"/>
                </a:ext>
              </a:extLst>
            </p:cNvPr>
            <p:cNvCxnSpPr>
              <a:stCxn id="23" idx="4"/>
              <a:endCxn id="23" idx="6"/>
            </p:cNvCxnSpPr>
            <p:nvPr/>
          </p:nvCxnSpPr>
          <p:spPr>
            <a:xfrm>
              <a:off x="2832361" y="2376088"/>
              <a:ext cx="353468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5" name="Rectangle 12">
            <a:extLst>
              <a:ext uri="{FF2B5EF4-FFF2-40B4-BE49-F238E27FC236}">
                <a16:creationId xmlns:a16="http://schemas.microsoft.com/office/drawing/2014/main" id="{8D238F67-EE36-6414-E136-553077877F7A}"/>
              </a:ext>
            </a:extLst>
          </p:cNvPr>
          <p:cNvSpPr>
            <a:spLocks noChangeArrowheads="1"/>
          </p:cNvSpPr>
          <p:nvPr/>
        </p:nvSpPr>
        <p:spPr bwMode="auto">
          <a:xfrm>
            <a:off x="847165" y="1786077"/>
            <a:ext cx="4475451" cy="1324154"/>
          </a:xfrm>
          <a:prstGeom prst="rect">
            <a:avLst/>
          </a:prstGeom>
          <a:noFill/>
          <a:ln w="9525">
            <a:noFill/>
            <a:miter lim="800000"/>
            <a:headEnd/>
            <a:tailEnd/>
          </a:ln>
          <a:effectLst/>
        </p:spPr>
        <p:txBody>
          <a:bodyPr lIns="0" tIns="0" rIns="0" bIns="0"/>
          <a:lstStyle/>
          <a:p>
            <a:pPr marL="126000" indent="-126000">
              <a:spcBef>
                <a:spcPts val="600"/>
              </a:spcBef>
              <a:spcAft>
                <a:spcPts val="600"/>
              </a:spcAft>
              <a:buClr>
                <a:schemeClr val="bg2">
                  <a:lumMod val="50000"/>
                </a:schemeClr>
              </a:buClr>
              <a:buSzPct val="75000"/>
              <a:buFont typeface="Wingdings 3" panose="05040102010807070707" pitchFamily="18" charset="2"/>
              <a:buChar char=""/>
            </a:pPr>
            <a:endParaRPr lang="en-US" altLang="de-DE" sz="1300" dirty="0">
              <a:solidFill>
                <a:srgbClr val="2E2E38"/>
              </a:solidFill>
            </a:endParaRPr>
          </a:p>
          <a:p>
            <a:pPr marL="126000" indent="-126000">
              <a:spcBef>
                <a:spcPts val="600"/>
              </a:spcBef>
              <a:spcAft>
                <a:spcPts val="600"/>
              </a:spcAft>
              <a:buClr>
                <a:schemeClr val="bg2">
                  <a:lumMod val="50000"/>
                </a:schemeClr>
              </a:buClr>
              <a:buSzPct val="75000"/>
              <a:buFont typeface="Wingdings 3" panose="05040102010807070707" pitchFamily="18" charset="2"/>
              <a:buChar char=""/>
            </a:pPr>
            <a:r>
              <a:rPr lang="en-US" altLang="de-DE" sz="1300" dirty="0" err="1">
                <a:solidFill>
                  <a:srgbClr val="2E2E38"/>
                </a:solidFill>
              </a:rPr>
              <a:t>Thực</a:t>
            </a:r>
            <a:r>
              <a:rPr lang="en-US" altLang="de-DE" sz="1300" dirty="0">
                <a:solidFill>
                  <a:srgbClr val="2E2E38"/>
                </a:solidFill>
              </a:rPr>
              <a:t> </a:t>
            </a:r>
            <a:r>
              <a:rPr lang="en-US" altLang="de-DE" sz="1300" dirty="0" err="1">
                <a:solidFill>
                  <a:srgbClr val="2E2E38"/>
                </a:solidFill>
              </a:rPr>
              <a:t>hiện</a:t>
            </a:r>
            <a:r>
              <a:rPr lang="en-US" altLang="de-DE" sz="1300" dirty="0">
                <a:solidFill>
                  <a:srgbClr val="2E2E38"/>
                </a:solidFill>
              </a:rPr>
              <a:t> </a:t>
            </a:r>
            <a:r>
              <a:rPr lang="en-US" altLang="de-DE" sz="1300" dirty="0" err="1">
                <a:solidFill>
                  <a:srgbClr val="2E2E38"/>
                </a:solidFill>
              </a:rPr>
              <a:t>các</a:t>
            </a:r>
            <a:r>
              <a:rPr lang="en-US" altLang="de-DE" sz="1300" dirty="0">
                <a:solidFill>
                  <a:srgbClr val="2E2E38"/>
                </a:solidFill>
              </a:rPr>
              <a:t> cam </a:t>
            </a:r>
            <a:r>
              <a:rPr lang="en-US" altLang="de-DE" sz="1300" dirty="0" err="1">
                <a:solidFill>
                  <a:srgbClr val="2E2E38"/>
                </a:solidFill>
              </a:rPr>
              <a:t>kết</a:t>
            </a:r>
            <a:r>
              <a:rPr lang="en-US" altLang="de-DE" sz="1300" dirty="0">
                <a:solidFill>
                  <a:srgbClr val="2E2E38"/>
                </a:solidFill>
              </a:rPr>
              <a:t> </a:t>
            </a:r>
            <a:r>
              <a:rPr lang="en-US" altLang="de-DE" sz="1300" dirty="0" err="1">
                <a:solidFill>
                  <a:srgbClr val="2E2E38"/>
                </a:solidFill>
              </a:rPr>
              <a:t>quốc</a:t>
            </a:r>
            <a:r>
              <a:rPr lang="en-US" altLang="de-DE" sz="1300" dirty="0">
                <a:solidFill>
                  <a:srgbClr val="2E2E38"/>
                </a:solidFill>
              </a:rPr>
              <a:t> </a:t>
            </a:r>
            <a:r>
              <a:rPr lang="en-US" altLang="de-DE" sz="1300" dirty="0" err="1">
                <a:solidFill>
                  <a:srgbClr val="2E2E38"/>
                </a:solidFill>
              </a:rPr>
              <a:t>tế</a:t>
            </a:r>
            <a:endParaRPr lang="en-US" altLang="de-DE" sz="1300" dirty="0">
              <a:solidFill>
                <a:srgbClr val="2E2E38"/>
              </a:solidFill>
            </a:endParaRPr>
          </a:p>
          <a:p>
            <a:pPr marL="126000" indent="-126000">
              <a:spcBef>
                <a:spcPts val="600"/>
              </a:spcBef>
              <a:spcAft>
                <a:spcPts val="600"/>
              </a:spcAft>
              <a:buClr>
                <a:schemeClr val="bg2">
                  <a:lumMod val="50000"/>
                </a:schemeClr>
              </a:buClr>
              <a:buSzPct val="75000"/>
              <a:buFont typeface="Wingdings 3" panose="05040102010807070707" pitchFamily="18" charset="2"/>
              <a:buChar char=""/>
            </a:pPr>
            <a:r>
              <a:rPr lang="en-US" altLang="de-DE" sz="1300" dirty="0">
                <a:solidFill>
                  <a:srgbClr val="2E2E38"/>
                </a:solidFill>
              </a:rPr>
              <a:t>Gia </a:t>
            </a:r>
            <a:r>
              <a:rPr lang="en-US" altLang="de-DE" sz="1300" dirty="0" err="1">
                <a:solidFill>
                  <a:srgbClr val="2E2E38"/>
                </a:solidFill>
              </a:rPr>
              <a:t>tăng</a:t>
            </a:r>
            <a:r>
              <a:rPr lang="en-US" altLang="de-DE" sz="1300" dirty="0">
                <a:solidFill>
                  <a:srgbClr val="2E2E38"/>
                </a:solidFill>
              </a:rPr>
              <a:t> </a:t>
            </a:r>
            <a:r>
              <a:rPr lang="en-US" altLang="de-DE" sz="1300" dirty="0" err="1">
                <a:solidFill>
                  <a:srgbClr val="2E2E38"/>
                </a:solidFill>
              </a:rPr>
              <a:t>nguồn</a:t>
            </a:r>
            <a:r>
              <a:rPr lang="en-US" altLang="de-DE" sz="1300" dirty="0">
                <a:solidFill>
                  <a:srgbClr val="2E2E38"/>
                </a:solidFill>
              </a:rPr>
              <a:t> </a:t>
            </a:r>
            <a:r>
              <a:rPr lang="en-US" altLang="de-DE" sz="1300" dirty="0" err="1">
                <a:solidFill>
                  <a:srgbClr val="2E2E38"/>
                </a:solidFill>
              </a:rPr>
              <a:t>thu</a:t>
            </a:r>
            <a:r>
              <a:rPr lang="en-US" altLang="de-DE" sz="1300" dirty="0">
                <a:solidFill>
                  <a:srgbClr val="2E2E38"/>
                </a:solidFill>
              </a:rPr>
              <a:t> </a:t>
            </a:r>
            <a:r>
              <a:rPr lang="en-US" altLang="de-DE" sz="1300" dirty="0" err="1">
                <a:solidFill>
                  <a:srgbClr val="2E2E38"/>
                </a:solidFill>
              </a:rPr>
              <a:t>từ</a:t>
            </a:r>
            <a:r>
              <a:rPr lang="en-US" altLang="de-DE" sz="1300" dirty="0">
                <a:solidFill>
                  <a:srgbClr val="2E2E38"/>
                </a:solidFill>
              </a:rPr>
              <a:t> </a:t>
            </a:r>
            <a:r>
              <a:rPr lang="en-US" altLang="de-DE" sz="1300" dirty="0" err="1">
                <a:solidFill>
                  <a:srgbClr val="2E2E38"/>
                </a:solidFill>
              </a:rPr>
              <a:t>thuế</a:t>
            </a:r>
            <a:endParaRPr lang="en-US" altLang="de-DE" sz="1300" dirty="0">
              <a:solidFill>
                <a:srgbClr val="2E2E38"/>
              </a:solidFill>
            </a:endParaRPr>
          </a:p>
          <a:p>
            <a:pPr marL="126000" indent="-126000">
              <a:spcBef>
                <a:spcPts val="600"/>
              </a:spcBef>
              <a:spcAft>
                <a:spcPts val="600"/>
              </a:spcAft>
              <a:buClr>
                <a:schemeClr val="bg2">
                  <a:lumMod val="50000"/>
                </a:schemeClr>
              </a:buClr>
              <a:buSzPct val="75000"/>
              <a:buFont typeface="Wingdings 3" panose="05040102010807070707" pitchFamily="18" charset="2"/>
              <a:buChar char=""/>
            </a:pPr>
            <a:r>
              <a:rPr lang="en-US" altLang="de-DE" sz="1300" dirty="0" err="1">
                <a:solidFill>
                  <a:srgbClr val="2E2E38"/>
                </a:solidFill>
              </a:rPr>
              <a:t>Nâng</a:t>
            </a:r>
            <a:r>
              <a:rPr lang="en-US" altLang="de-DE" sz="1300" dirty="0">
                <a:solidFill>
                  <a:srgbClr val="2E2E38"/>
                </a:solidFill>
              </a:rPr>
              <a:t> </a:t>
            </a:r>
            <a:r>
              <a:rPr lang="en-US" altLang="de-DE" sz="1300" dirty="0" err="1">
                <a:solidFill>
                  <a:srgbClr val="2E2E38"/>
                </a:solidFill>
              </a:rPr>
              <a:t>cao</a:t>
            </a:r>
            <a:r>
              <a:rPr lang="en-US" altLang="de-DE" sz="1300" dirty="0">
                <a:solidFill>
                  <a:srgbClr val="2E2E38"/>
                </a:solidFill>
              </a:rPr>
              <a:t> </a:t>
            </a:r>
            <a:r>
              <a:rPr lang="en-US" altLang="de-DE" sz="1300" dirty="0" err="1">
                <a:solidFill>
                  <a:srgbClr val="2E2E38"/>
                </a:solidFill>
              </a:rPr>
              <a:t>nhận</a:t>
            </a:r>
            <a:r>
              <a:rPr lang="en-US" altLang="de-DE" sz="1300" dirty="0">
                <a:solidFill>
                  <a:srgbClr val="2E2E38"/>
                </a:solidFill>
              </a:rPr>
              <a:t> </a:t>
            </a:r>
            <a:r>
              <a:rPr lang="en-US" altLang="de-DE" sz="1300" dirty="0" err="1">
                <a:solidFill>
                  <a:srgbClr val="2E2E38"/>
                </a:solidFill>
              </a:rPr>
              <a:t>thức</a:t>
            </a:r>
            <a:r>
              <a:rPr lang="en-US" altLang="de-DE" sz="1300" dirty="0">
                <a:solidFill>
                  <a:srgbClr val="2E2E38"/>
                </a:solidFill>
              </a:rPr>
              <a:t> </a:t>
            </a:r>
            <a:r>
              <a:rPr lang="en-US" altLang="de-DE" sz="1300" dirty="0" err="1">
                <a:solidFill>
                  <a:srgbClr val="2E2E38"/>
                </a:solidFill>
              </a:rPr>
              <a:t>của</a:t>
            </a:r>
            <a:r>
              <a:rPr lang="en-US" altLang="de-DE" sz="1300" dirty="0">
                <a:solidFill>
                  <a:srgbClr val="2E2E38"/>
                </a:solidFill>
              </a:rPr>
              <a:t> </a:t>
            </a:r>
            <a:r>
              <a:rPr lang="en-US" altLang="de-DE" sz="1300" dirty="0" err="1">
                <a:solidFill>
                  <a:srgbClr val="2E2E38"/>
                </a:solidFill>
              </a:rPr>
              <a:t>người</a:t>
            </a:r>
            <a:r>
              <a:rPr lang="en-US" altLang="de-DE" sz="1300" dirty="0">
                <a:solidFill>
                  <a:srgbClr val="2E2E38"/>
                </a:solidFill>
              </a:rPr>
              <a:t> </a:t>
            </a:r>
            <a:r>
              <a:rPr lang="en-US" altLang="de-DE" sz="1300" dirty="0" err="1">
                <a:solidFill>
                  <a:srgbClr val="2E2E38"/>
                </a:solidFill>
              </a:rPr>
              <a:t>dân</a:t>
            </a:r>
            <a:r>
              <a:rPr lang="en-US" altLang="de-DE" sz="1300" dirty="0">
                <a:solidFill>
                  <a:srgbClr val="2E2E38"/>
                </a:solidFill>
              </a:rPr>
              <a:t> </a:t>
            </a:r>
            <a:r>
              <a:rPr lang="en-US" altLang="de-DE" sz="1300" dirty="0" err="1">
                <a:solidFill>
                  <a:srgbClr val="2E2E38"/>
                </a:solidFill>
              </a:rPr>
              <a:t>đối</a:t>
            </a:r>
            <a:r>
              <a:rPr lang="en-US" altLang="de-DE" sz="1300" dirty="0">
                <a:solidFill>
                  <a:srgbClr val="2E2E38"/>
                </a:solidFill>
              </a:rPr>
              <a:t> </a:t>
            </a:r>
            <a:r>
              <a:rPr lang="en-US" altLang="de-DE" sz="1300" dirty="0" err="1">
                <a:solidFill>
                  <a:srgbClr val="2E2E38"/>
                </a:solidFill>
              </a:rPr>
              <a:t>với</a:t>
            </a:r>
            <a:r>
              <a:rPr lang="en-US" altLang="de-DE" sz="1300" dirty="0">
                <a:solidFill>
                  <a:srgbClr val="2E2E38"/>
                </a:solidFill>
              </a:rPr>
              <a:t> </a:t>
            </a:r>
            <a:r>
              <a:rPr lang="en-US" altLang="de-DE" sz="1300" dirty="0" err="1">
                <a:solidFill>
                  <a:srgbClr val="2E2E38"/>
                </a:solidFill>
              </a:rPr>
              <a:t>môi</a:t>
            </a:r>
            <a:r>
              <a:rPr lang="en-US" altLang="de-DE" sz="1300" dirty="0">
                <a:solidFill>
                  <a:srgbClr val="2E2E38"/>
                </a:solidFill>
              </a:rPr>
              <a:t> </a:t>
            </a:r>
            <a:r>
              <a:rPr lang="en-US" altLang="de-DE" sz="1300" dirty="0" err="1">
                <a:solidFill>
                  <a:srgbClr val="2E2E38"/>
                </a:solidFill>
              </a:rPr>
              <a:t>trường</a:t>
            </a:r>
            <a:r>
              <a:rPr lang="en-US" altLang="de-DE" sz="1300" dirty="0">
                <a:solidFill>
                  <a:srgbClr val="2E2E38"/>
                </a:solidFill>
              </a:rPr>
              <a:t> </a:t>
            </a:r>
          </a:p>
        </p:txBody>
      </p:sp>
      <p:sp>
        <p:nvSpPr>
          <p:cNvPr id="26" name="Rectangle 12">
            <a:extLst>
              <a:ext uri="{FF2B5EF4-FFF2-40B4-BE49-F238E27FC236}">
                <a16:creationId xmlns:a16="http://schemas.microsoft.com/office/drawing/2014/main" id="{C98E206F-82E5-3D38-906E-DF7E92793F92}"/>
              </a:ext>
            </a:extLst>
          </p:cNvPr>
          <p:cNvSpPr>
            <a:spLocks noChangeArrowheads="1"/>
          </p:cNvSpPr>
          <p:nvPr/>
        </p:nvSpPr>
        <p:spPr bwMode="auto">
          <a:xfrm>
            <a:off x="8813695" y="4075242"/>
            <a:ext cx="2767297" cy="1973242"/>
          </a:xfrm>
          <a:prstGeom prst="rect">
            <a:avLst/>
          </a:prstGeom>
          <a:noFill/>
          <a:ln w="9525">
            <a:noFill/>
            <a:miter lim="800000"/>
            <a:headEnd/>
            <a:tailEnd/>
          </a:ln>
          <a:effectLst/>
        </p:spPr>
        <p:txBody>
          <a:bodyPr lIns="0" tIns="0" rIns="0" bIns="0"/>
          <a:lstStyle/>
          <a:p>
            <a:pPr>
              <a:spcBef>
                <a:spcPct val="20000"/>
              </a:spcBef>
              <a:buClr>
                <a:srgbClr val="1A9AFA"/>
              </a:buClr>
              <a:buSzPct val="75000"/>
            </a:pPr>
            <a:endParaRPr lang="en-US" altLang="de-DE" sz="1200">
              <a:solidFill>
                <a:srgbClr val="2E2E38"/>
              </a:solidFill>
            </a:endParaRPr>
          </a:p>
        </p:txBody>
      </p:sp>
      <p:sp>
        <p:nvSpPr>
          <p:cNvPr id="27" name="TextBox 26">
            <a:extLst>
              <a:ext uri="{FF2B5EF4-FFF2-40B4-BE49-F238E27FC236}">
                <a16:creationId xmlns:a16="http://schemas.microsoft.com/office/drawing/2014/main" id="{629C5D0C-179E-4576-5876-A0CB35078C47}"/>
              </a:ext>
            </a:extLst>
          </p:cNvPr>
          <p:cNvSpPr txBox="1"/>
          <p:nvPr/>
        </p:nvSpPr>
        <p:spPr>
          <a:xfrm>
            <a:off x="8510573" y="4082760"/>
            <a:ext cx="3057687" cy="1908215"/>
          </a:xfrm>
          <a:prstGeom prst="rect">
            <a:avLst/>
          </a:prstGeom>
          <a:noFill/>
        </p:spPr>
        <p:txBody>
          <a:bodyPr wrap="square" rtlCol="0">
            <a:spAutoFit/>
          </a:bodyPr>
          <a:lstStyle/>
          <a:p>
            <a:pPr marL="126000" indent="-126000">
              <a:spcBef>
                <a:spcPts val="600"/>
              </a:spcBef>
              <a:spcAft>
                <a:spcPts val="600"/>
              </a:spcAft>
              <a:buClr>
                <a:schemeClr val="bg2">
                  <a:lumMod val="50000"/>
                </a:schemeClr>
              </a:buClr>
              <a:buSzPct val="75000"/>
              <a:buFont typeface="Wingdings 3" panose="05040102010807070707" pitchFamily="18" charset="2"/>
              <a:buChar char=""/>
            </a:pPr>
            <a:r>
              <a:rPr lang="en-US" sz="1300" spc="-10" dirty="0" err="1">
                <a:cs typeface="Poppins" pitchFamily="2" charset="77"/>
              </a:rPr>
              <a:t>Cải</a:t>
            </a:r>
            <a:r>
              <a:rPr lang="en-US" sz="1300" spc="-10" dirty="0">
                <a:cs typeface="Poppins" pitchFamily="2" charset="77"/>
              </a:rPr>
              <a:t> </a:t>
            </a:r>
            <a:r>
              <a:rPr lang="en-US" sz="1300" spc="-10" dirty="0" err="1">
                <a:cs typeface="Poppins" pitchFamily="2" charset="77"/>
              </a:rPr>
              <a:t>thiện</a:t>
            </a:r>
            <a:r>
              <a:rPr lang="en-US" sz="1300" spc="-10" dirty="0">
                <a:cs typeface="Poppins" pitchFamily="2" charset="77"/>
              </a:rPr>
              <a:t> </a:t>
            </a:r>
            <a:r>
              <a:rPr lang="en-US" sz="1300" spc="-10" dirty="0" err="1">
                <a:cs typeface="Poppins" pitchFamily="2" charset="77"/>
              </a:rPr>
              <a:t>hình</a:t>
            </a:r>
            <a:r>
              <a:rPr lang="en-US" sz="1300" spc="-10" dirty="0">
                <a:cs typeface="Poppins" pitchFamily="2" charset="77"/>
              </a:rPr>
              <a:t> </a:t>
            </a:r>
            <a:r>
              <a:rPr lang="en-US" sz="1300" spc="-10" dirty="0" err="1">
                <a:cs typeface="Poppins" pitchFamily="2" charset="77"/>
              </a:rPr>
              <a:t>ảnh</a:t>
            </a:r>
            <a:r>
              <a:rPr lang="en-US" sz="1300" spc="-10" dirty="0">
                <a:cs typeface="Poppins" pitchFamily="2" charset="77"/>
              </a:rPr>
              <a:t> </a:t>
            </a:r>
            <a:r>
              <a:rPr lang="en-US" sz="1300" spc="-10" dirty="0" err="1">
                <a:cs typeface="Poppins" pitchFamily="2" charset="77"/>
              </a:rPr>
              <a:t>thương</a:t>
            </a:r>
            <a:r>
              <a:rPr lang="en-US" sz="1300" spc="-10" dirty="0">
                <a:cs typeface="Poppins" pitchFamily="2" charset="77"/>
              </a:rPr>
              <a:t> </a:t>
            </a:r>
            <a:r>
              <a:rPr lang="en-US" sz="1300" spc="-10" dirty="0" err="1">
                <a:cs typeface="Poppins" pitchFamily="2" charset="77"/>
              </a:rPr>
              <a:t>hiệu</a:t>
            </a:r>
            <a:r>
              <a:rPr lang="en-US" sz="1300" spc="-10" dirty="0">
                <a:cs typeface="Poppins" pitchFamily="2" charset="77"/>
              </a:rPr>
              <a:t> </a:t>
            </a:r>
            <a:r>
              <a:rPr lang="en-US" sz="1300" spc="-10" dirty="0" err="1">
                <a:cs typeface="Poppins" pitchFamily="2" charset="77"/>
              </a:rPr>
              <a:t>và</a:t>
            </a:r>
            <a:r>
              <a:rPr lang="en-US" sz="1300" spc="-10" dirty="0">
                <a:cs typeface="Poppins" pitchFamily="2" charset="77"/>
              </a:rPr>
              <a:t> </a:t>
            </a:r>
            <a:r>
              <a:rPr lang="en-US" sz="1300" spc="-10" dirty="0" err="1">
                <a:cs typeface="Poppins" pitchFamily="2" charset="77"/>
              </a:rPr>
              <a:t>quan</a:t>
            </a:r>
            <a:r>
              <a:rPr lang="en-US" sz="1300" spc="-10" dirty="0">
                <a:cs typeface="Poppins" pitchFamily="2" charset="77"/>
              </a:rPr>
              <a:t> </a:t>
            </a:r>
            <a:r>
              <a:rPr lang="en-US" sz="1300" spc="-10" dirty="0" err="1">
                <a:cs typeface="Poppins" pitchFamily="2" charset="77"/>
              </a:rPr>
              <a:t>hệ</a:t>
            </a:r>
            <a:r>
              <a:rPr lang="en-US" sz="1300" spc="-10" dirty="0">
                <a:cs typeface="Poppins" pitchFamily="2" charset="77"/>
              </a:rPr>
              <a:t> </a:t>
            </a:r>
            <a:r>
              <a:rPr lang="en-US" sz="1300" spc="-10" dirty="0" err="1">
                <a:cs typeface="Poppins" pitchFamily="2" charset="77"/>
              </a:rPr>
              <a:t>cổ</a:t>
            </a:r>
            <a:r>
              <a:rPr lang="en-US" sz="1300" spc="-10" dirty="0">
                <a:cs typeface="Poppins" pitchFamily="2" charset="77"/>
              </a:rPr>
              <a:t> </a:t>
            </a:r>
            <a:r>
              <a:rPr lang="en-US" sz="1300" spc="-10" dirty="0" err="1">
                <a:cs typeface="Poppins" pitchFamily="2" charset="77"/>
              </a:rPr>
              <a:t>đông</a:t>
            </a:r>
            <a:endParaRPr lang="en-US" sz="1300" spc="-10" dirty="0">
              <a:cs typeface="Poppins" pitchFamily="2" charset="77"/>
            </a:endParaRPr>
          </a:p>
          <a:p>
            <a:pPr marL="126000" indent="-126000">
              <a:spcBef>
                <a:spcPts val="600"/>
              </a:spcBef>
              <a:spcAft>
                <a:spcPts val="600"/>
              </a:spcAft>
              <a:buClr>
                <a:schemeClr val="bg2">
                  <a:lumMod val="50000"/>
                </a:schemeClr>
              </a:buClr>
              <a:buSzPct val="75000"/>
              <a:buFont typeface="Wingdings 3" panose="05040102010807070707" pitchFamily="18" charset="2"/>
              <a:buChar char=""/>
            </a:pPr>
            <a:r>
              <a:rPr lang="en-US" sz="1300" spc="-10" dirty="0" err="1">
                <a:cs typeface="Poppins" pitchFamily="2" charset="77"/>
              </a:rPr>
              <a:t>Tiếp</a:t>
            </a:r>
            <a:r>
              <a:rPr lang="en-US" sz="1300" spc="-10" dirty="0">
                <a:cs typeface="Poppins" pitchFamily="2" charset="77"/>
              </a:rPr>
              <a:t> </a:t>
            </a:r>
            <a:r>
              <a:rPr lang="en-US" sz="1300" spc="-10" dirty="0" err="1">
                <a:cs typeface="Poppins" pitchFamily="2" charset="77"/>
              </a:rPr>
              <a:t>cận</a:t>
            </a:r>
            <a:r>
              <a:rPr lang="en-US" sz="1300" spc="-10" dirty="0">
                <a:cs typeface="Poppins" pitchFamily="2" charset="77"/>
              </a:rPr>
              <a:t> </a:t>
            </a:r>
            <a:r>
              <a:rPr lang="en-US" sz="1300" spc="-10" dirty="0" err="1">
                <a:cs typeface="Poppins" pitchFamily="2" charset="77"/>
              </a:rPr>
              <a:t>nguồn</a:t>
            </a:r>
            <a:r>
              <a:rPr lang="en-US" sz="1300" spc="-10" dirty="0">
                <a:cs typeface="Poppins" pitchFamily="2" charset="77"/>
              </a:rPr>
              <a:t> </a:t>
            </a:r>
            <a:r>
              <a:rPr lang="en-US" sz="1300" spc="-10" dirty="0" err="1">
                <a:cs typeface="Poppins" pitchFamily="2" charset="77"/>
              </a:rPr>
              <a:t>vốn</a:t>
            </a:r>
            <a:r>
              <a:rPr lang="en-US" sz="1300" spc="-10" dirty="0">
                <a:cs typeface="Poppins" pitchFamily="2" charset="77"/>
              </a:rPr>
              <a:t> </a:t>
            </a:r>
            <a:r>
              <a:rPr lang="en-US" sz="1300" spc="-10" dirty="0" err="1">
                <a:cs typeface="Poppins" pitchFamily="2" charset="77"/>
              </a:rPr>
              <a:t>ưu</a:t>
            </a:r>
            <a:r>
              <a:rPr lang="en-US" sz="1300" spc="-10" dirty="0">
                <a:cs typeface="Poppins" pitchFamily="2" charset="77"/>
              </a:rPr>
              <a:t> </a:t>
            </a:r>
            <a:r>
              <a:rPr lang="en-US" sz="1300" spc="-10" dirty="0" err="1">
                <a:cs typeface="Poppins" pitchFamily="2" charset="77"/>
              </a:rPr>
              <a:t>đãi</a:t>
            </a:r>
            <a:endParaRPr lang="en-US" sz="1300" spc="-10" dirty="0">
              <a:cs typeface="Poppins" pitchFamily="2" charset="77"/>
            </a:endParaRPr>
          </a:p>
          <a:p>
            <a:pPr marL="126000" indent="-126000">
              <a:spcBef>
                <a:spcPts val="600"/>
              </a:spcBef>
              <a:spcAft>
                <a:spcPts val="600"/>
              </a:spcAft>
              <a:buClr>
                <a:schemeClr val="bg2">
                  <a:lumMod val="50000"/>
                </a:schemeClr>
              </a:buClr>
              <a:buSzPct val="75000"/>
              <a:buFont typeface="Wingdings 3" panose="05040102010807070707" pitchFamily="18" charset="2"/>
              <a:buChar char=""/>
            </a:pPr>
            <a:r>
              <a:rPr lang="en-US" sz="1300" spc="-10" dirty="0" err="1">
                <a:cs typeface="Poppins" pitchFamily="2" charset="77"/>
              </a:rPr>
              <a:t>Tối</a:t>
            </a:r>
            <a:r>
              <a:rPr lang="en-US" sz="1300" spc="-10" dirty="0">
                <a:cs typeface="Poppins" pitchFamily="2" charset="77"/>
              </a:rPr>
              <a:t> </a:t>
            </a:r>
            <a:r>
              <a:rPr lang="en-US" sz="1300" spc="-10" dirty="0" err="1">
                <a:cs typeface="Poppins" pitchFamily="2" charset="77"/>
              </a:rPr>
              <a:t>ưu</a:t>
            </a:r>
            <a:r>
              <a:rPr lang="en-US" sz="1300" spc="-10" dirty="0">
                <a:cs typeface="Poppins" pitchFamily="2" charset="77"/>
              </a:rPr>
              <a:t> </a:t>
            </a:r>
            <a:r>
              <a:rPr lang="en-US" sz="1300" spc="-10" dirty="0" err="1">
                <a:cs typeface="Poppins" pitchFamily="2" charset="77"/>
              </a:rPr>
              <a:t>hóa</a:t>
            </a:r>
            <a:r>
              <a:rPr lang="en-US" sz="1300" spc="-10" dirty="0">
                <a:cs typeface="Poppins" pitchFamily="2" charset="77"/>
              </a:rPr>
              <a:t> chi </a:t>
            </a:r>
            <a:r>
              <a:rPr lang="en-US" sz="1300" spc="-10" dirty="0" err="1">
                <a:cs typeface="Poppins" pitchFamily="2" charset="77"/>
              </a:rPr>
              <a:t>phí</a:t>
            </a:r>
            <a:r>
              <a:rPr lang="en-US" sz="1300" spc="-10" dirty="0">
                <a:cs typeface="Poppins" pitchFamily="2" charset="77"/>
              </a:rPr>
              <a:t> </a:t>
            </a:r>
            <a:r>
              <a:rPr lang="en-US" sz="1300" spc="-10" dirty="0" err="1">
                <a:cs typeface="Poppins" pitchFamily="2" charset="77"/>
              </a:rPr>
              <a:t>lãi</a:t>
            </a:r>
            <a:r>
              <a:rPr lang="en-US" sz="1300" spc="-10" dirty="0">
                <a:cs typeface="Poppins" pitchFamily="2" charset="77"/>
              </a:rPr>
              <a:t> </a:t>
            </a:r>
            <a:r>
              <a:rPr lang="en-US" sz="1300" spc="-10" dirty="0" err="1">
                <a:cs typeface="Poppins" pitchFamily="2" charset="77"/>
              </a:rPr>
              <a:t>vay</a:t>
            </a:r>
            <a:endParaRPr lang="en-US" sz="1300" spc="-10" dirty="0">
              <a:cs typeface="Poppins" pitchFamily="2" charset="77"/>
            </a:endParaRPr>
          </a:p>
          <a:p>
            <a:pPr marL="126000" indent="-126000">
              <a:spcBef>
                <a:spcPts val="600"/>
              </a:spcBef>
              <a:spcAft>
                <a:spcPts val="600"/>
              </a:spcAft>
              <a:buClr>
                <a:schemeClr val="bg2">
                  <a:lumMod val="50000"/>
                </a:schemeClr>
              </a:buClr>
              <a:buSzPct val="75000"/>
              <a:buFont typeface="Wingdings 3" panose="05040102010807070707" pitchFamily="18" charset="2"/>
              <a:buChar char=""/>
            </a:pPr>
            <a:endParaRPr lang="en-US" sz="1300" spc="-10" dirty="0">
              <a:cs typeface="Poppins" pitchFamily="2" charset="77"/>
            </a:endParaRPr>
          </a:p>
          <a:p>
            <a:pPr marL="126000" indent="-126000">
              <a:spcBef>
                <a:spcPts val="600"/>
              </a:spcBef>
              <a:spcAft>
                <a:spcPts val="600"/>
              </a:spcAft>
              <a:buClr>
                <a:srgbClr val="1A9AFA"/>
              </a:buClr>
              <a:buSzPct val="75000"/>
              <a:buFont typeface="Wingdings 3" panose="05040102010807070707" pitchFamily="18" charset="2"/>
              <a:buChar char=""/>
            </a:pPr>
            <a:endParaRPr lang="en-US" sz="1300" spc="-10" dirty="0">
              <a:solidFill>
                <a:schemeClr val="bg2"/>
              </a:solidFill>
              <a:cs typeface="Poppins" pitchFamily="2" charset="77"/>
            </a:endParaRPr>
          </a:p>
        </p:txBody>
      </p:sp>
      <p:sp>
        <p:nvSpPr>
          <p:cNvPr id="28" name="Rectangle 12">
            <a:extLst>
              <a:ext uri="{FF2B5EF4-FFF2-40B4-BE49-F238E27FC236}">
                <a16:creationId xmlns:a16="http://schemas.microsoft.com/office/drawing/2014/main" id="{DFA3E7F1-5F2A-B6C3-E5ED-C6331F5DE08F}"/>
              </a:ext>
            </a:extLst>
          </p:cNvPr>
          <p:cNvSpPr>
            <a:spLocks noChangeArrowheads="1"/>
          </p:cNvSpPr>
          <p:nvPr/>
        </p:nvSpPr>
        <p:spPr bwMode="auto">
          <a:xfrm>
            <a:off x="847166" y="4142793"/>
            <a:ext cx="2939954" cy="1973242"/>
          </a:xfrm>
          <a:prstGeom prst="rect">
            <a:avLst/>
          </a:prstGeom>
          <a:noFill/>
          <a:ln w="9525">
            <a:noFill/>
            <a:miter lim="800000"/>
            <a:headEnd/>
            <a:tailEnd/>
          </a:ln>
          <a:effectLst/>
        </p:spPr>
        <p:txBody>
          <a:bodyPr lIns="0" tIns="0" rIns="0" bIns="0"/>
          <a:lstStyle/>
          <a:p>
            <a:pPr marL="126000" indent="-126000">
              <a:spcBef>
                <a:spcPts val="600"/>
              </a:spcBef>
              <a:spcAft>
                <a:spcPts val="600"/>
              </a:spcAft>
              <a:buClr>
                <a:schemeClr val="bg2">
                  <a:lumMod val="50000"/>
                </a:schemeClr>
              </a:buClr>
              <a:buSzPct val="75000"/>
              <a:buFont typeface="Wingdings 3" panose="05040102010807070707" pitchFamily="18" charset="2"/>
              <a:buChar char=""/>
            </a:pPr>
            <a:endParaRPr lang="en-US" altLang="de-DE" sz="1300" dirty="0">
              <a:solidFill>
                <a:srgbClr val="2E2E38"/>
              </a:solidFill>
            </a:endParaRPr>
          </a:p>
          <a:p>
            <a:pPr marL="126000" indent="-126000">
              <a:spcBef>
                <a:spcPts val="600"/>
              </a:spcBef>
              <a:spcAft>
                <a:spcPts val="600"/>
              </a:spcAft>
              <a:buClr>
                <a:schemeClr val="bg2">
                  <a:lumMod val="50000"/>
                </a:schemeClr>
              </a:buClr>
              <a:buSzPct val="75000"/>
              <a:buFont typeface="Wingdings 3" panose="05040102010807070707" pitchFamily="18" charset="2"/>
              <a:buChar char=""/>
            </a:pPr>
            <a:r>
              <a:rPr lang="en-US" altLang="de-DE" sz="1300" dirty="0" err="1">
                <a:solidFill>
                  <a:srgbClr val="2E2E38"/>
                </a:solidFill>
              </a:rPr>
              <a:t>Thêm</a:t>
            </a:r>
            <a:r>
              <a:rPr lang="en-US" altLang="de-DE" sz="1300" dirty="0">
                <a:solidFill>
                  <a:srgbClr val="2E2E38"/>
                </a:solidFill>
              </a:rPr>
              <a:t> </a:t>
            </a:r>
            <a:r>
              <a:rPr lang="en-US" altLang="de-DE" sz="1300" dirty="0" err="1">
                <a:solidFill>
                  <a:srgbClr val="2E2E38"/>
                </a:solidFill>
              </a:rPr>
              <a:t>kênh</a:t>
            </a:r>
            <a:r>
              <a:rPr lang="en-US" altLang="de-DE" sz="1300" dirty="0">
                <a:solidFill>
                  <a:srgbClr val="2E2E38"/>
                </a:solidFill>
              </a:rPr>
              <a:t> </a:t>
            </a:r>
            <a:r>
              <a:rPr lang="en-US" altLang="de-DE" sz="1300" dirty="0" err="1">
                <a:solidFill>
                  <a:srgbClr val="2E2E38"/>
                </a:solidFill>
              </a:rPr>
              <a:t>tín</a:t>
            </a:r>
            <a:r>
              <a:rPr lang="en-US" altLang="de-DE" sz="1300" dirty="0">
                <a:solidFill>
                  <a:srgbClr val="2E2E38"/>
                </a:solidFill>
              </a:rPr>
              <a:t> </a:t>
            </a:r>
            <a:r>
              <a:rPr lang="en-US" altLang="de-DE" sz="1300" dirty="0" err="1">
                <a:solidFill>
                  <a:srgbClr val="2E2E38"/>
                </a:solidFill>
              </a:rPr>
              <a:t>dụng</a:t>
            </a:r>
            <a:r>
              <a:rPr lang="en-US" altLang="de-DE" sz="1300" dirty="0">
                <a:solidFill>
                  <a:srgbClr val="2E2E38"/>
                </a:solidFill>
              </a:rPr>
              <a:t>/</a:t>
            </a:r>
            <a:r>
              <a:rPr lang="en-US" altLang="de-DE" sz="1300" dirty="0" err="1">
                <a:solidFill>
                  <a:srgbClr val="2E2E38"/>
                </a:solidFill>
              </a:rPr>
              <a:t>sản</a:t>
            </a:r>
            <a:r>
              <a:rPr lang="en-US" altLang="de-DE" sz="1300" dirty="0">
                <a:solidFill>
                  <a:srgbClr val="2E2E38"/>
                </a:solidFill>
              </a:rPr>
              <a:t> </a:t>
            </a:r>
            <a:r>
              <a:rPr lang="en-US" altLang="de-DE" sz="1300" dirty="0" err="1">
                <a:solidFill>
                  <a:srgbClr val="2E2E38"/>
                </a:solidFill>
              </a:rPr>
              <a:t>phẩm</a:t>
            </a:r>
            <a:r>
              <a:rPr lang="en-US" altLang="de-DE" sz="1300" dirty="0">
                <a:solidFill>
                  <a:srgbClr val="2E2E38"/>
                </a:solidFill>
              </a:rPr>
              <a:t> </a:t>
            </a:r>
            <a:r>
              <a:rPr lang="en-US" altLang="de-DE" sz="1300" dirty="0" err="1">
                <a:solidFill>
                  <a:srgbClr val="2E2E38"/>
                </a:solidFill>
              </a:rPr>
              <a:t>cho</a:t>
            </a:r>
            <a:r>
              <a:rPr lang="en-US" altLang="de-DE" sz="1300" dirty="0">
                <a:solidFill>
                  <a:srgbClr val="2E2E38"/>
                </a:solidFill>
              </a:rPr>
              <a:t> </a:t>
            </a:r>
            <a:r>
              <a:rPr lang="en-US" altLang="de-DE" sz="1300" dirty="0" err="1">
                <a:solidFill>
                  <a:srgbClr val="2E2E38"/>
                </a:solidFill>
              </a:rPr>
              <a:t>thị</a:t>
            </a:r>
            <a:r>
              <a:rPr lang="en-US" altLang="de-DE" sz="1300" dirty="0">
                <a:solidFill>
                  <a:srgbClr val="2E2E38"/>
                </a:solidFill>
              </a:rPr>
              <a:t> </a:t>
            </a:r>
            <a:r>
              <a:rPr lang="en-US" altLang="de-DE" sz="1300" dirty="0" err="1">
                <a:solidFill>
                  <a:srgbClr val="2E2E38"/>
                </a:solidFill>
              </a:rPr>
              <a:t>trường</a:t>
            </a:r>
            <a:endParaRPr lang="en-US" altLang="de-DE" sz="1300" dirty="0">
              <a:solidFill>
                <a:srgbClr val="2E2E38"/>
              </a:solidFill>
            </a:endParaRPr>
          </a:p>
          <a:p>
            <a:pPr marL="126000" indent="-126000">
              <a:spcBef>
                <a:spcPts val="600"/>
              </a:spcBef>
              <a:spcAft>
                <a:spcPts val="600"/>
              </a:spcAft>
              <a:buClr>
                <a:schemeClr val="bg2">
                  <a:lumMod val="50000"/>
                </a:schemeClr>
              </a:buClr>
              <a:buSzPct val="75000"/>
              <a:buFont typeface="Wingdings 3" panose="05040102010807070707" pitchFamily="18" charset="2"/>
              <a:buChar char=""/>
            </a:pPr>
            <a:r>
              <a:rPr lang="en-US" altLang="de-DE" sz="1300" dirty="0" err="1">
                <a:solidFill>
                  <a:srgbClr val="2E2E38"/>
                </a:solidFill>
              </a:rPr>
              <a:t>Cải</a:t>
            </a:r>
            <a:r>
              <a:rPr lang="en-US" altLang="de-DE" sz="1300" dirty="0">
                <a:solidFill>
                  <a:srgbClr val="2E2E38"/>
                </a:solidFill>
              </a:rPr>
              <a:t> </a:t>
            </a:r>
            <a:r>
              <a:rPr lang="en-US" altLang="de-DE" sz="1300" dirty="0" err="1">
                <a:solidFill>
                  <a:srgbClr val="2E2E38"/>
                </a:solidFill>
              </a:rPr>
              <a:t>thiện</a:t>
            </a:r>
            <a:r>
              <a:rPr lang="en-US" altLang="de-DE" sz="1300" dirty="0">
                <a:solidFill>
                  <a:srgbClr val="2E2E38"/>
                </a:solidFill>
              </a:rPr>
              <a:t> </a:t>
            </a:r>
            <a:r>
              <a:rPr lang="en-US" altLang="de-DE" sz="1300" dirty="0" err="1">
                <a:solidFill>
                  <a:srgbClr val="2E2E38"/>
                </a:solidFill>
              </a:rPr>
              <a:t>hình</a:t>
            </a:r>
            <a:r>
              <a:rPr lang="en-US" altLang="de-DE" sz="1300" dirty="0">
                <a:solidFill>
                  <a:srgbClr val="2E2E38"/>
                </a:solidFill>
              </a:rPr>
              <a:t> </a:t>
            </a:r>
            <a:r>
              <a:rPr lang="en-US" altLang="de-DE" sz="1300" dirty="0" err="1">
                <a:solidFill>
                  <a:srgbClr val="2E2E38"/>
                </a:solidFill>
              </a:rPr>
              <a:t>ảnh</a:t>
            </a:r>
            <a:r>
              <a:rPr lang="en-US" altLang="de-DE" sz="1300" dirty="0">
                <a:solidFill>
                  <a:srgbClr val="2E2E38"/>
                </a:solidFill>
              </a:rPr>
              <a:t> </a:t>
            </a:r>
            <a:r>
              <a:rPr lang="en-US" altLang="de-DE" sz="1300" dirty="0" err="1">
                <a:solidFill>
                  <a:srgbClr val="2E2E38"/>
                </a:solidFill>
              </a:rPr>
              <a:t>thương</a:t>
            </a:r>
            <a:r>
              <a:rPr lang="en-US" altLang="de-DE" sz="1300" dirty="0">
                <a:solidFill>
                  <a:srgbClr val="2E2E38"/>
                </a:solidFill>
              </a:rPr>
              <a:t> </a:t>
            </a:r>
            <a:r>
              <a:rPr lang="en-US" altLang="de-DE" sz="1300" dirty="0" err="1">
                <a:solidFill>
                  <a:srgbClr val="2E2E38"/>
                </a:solidFill>
              </a:rPr>
              <a:t>hiệu</a:t>
            </a:r>
            <a:r>
              <a:rPr lang="en-US" altLang="de-DE" sz="1300" dirty="0">
                <a:solidFill>
                  <a:srgbClr val="2E2E38"/>
                </a:solidFill>
              </a:rPr>
              <a:t> </a:t>
            </a:r>
            <a:r>
              <a:rPr lang="en-US" altLang="de-DE" sz="1300" dirty="0" err="1">
                <a:solidFill>
                  <a:srgbClr val="2E2E38"/>
                </a:solidFill>
              </a:rPr>
              <a:t>và</a:t>
            </a:r>
            <a:r>
              <a:rPr lang="en-US" altLang="de-DE" sz="1300" dirty="0">
                <a:solidFill>
                  <a:srgbClr val="2E2E38"/>
                </a:solidFill>
              </a:rPr>
              <a:t> </a:t>
            </a:r>
            <a:r>
              <a:rPr lang="en-US" altLang="de-DE" sz="1300" dirty="0" err="1">
                <a:solidFill>
                  <a:srgbClr val="2E2E38"/>
                </a:solidFill>
              </a:rPr>
              <a:t>uy</a:t>
            </a:r>
            <a:r>
              <a:rPr lang="en-US" altLang="de-DE" sz="1300" dirty="0">
                <a:solidFill>
                  <a:srgbClr val="2E2E38"/>
                </a:solidFill>
              </a:rPr>
              <a:t> </a:t>
            </a:r>
            <a:r>
              <a:rPr lang="en-US" altLang="de-DE" sz="1300" dirty="0" err="1">
                <a:solidFill>
                  <a:srgbClr val="2E2E38"/>
                </a:solidFill>
              </a:rPr>
              <a:t>tín</a:t>
            </a:r>
            <a:endParaRPr lang="en-US" altLang="de-DE" sz="1300" dirty="0">
              <a:solidFill>
                <a:srgbClr val="2E2E38"/>
              </a:solidFill>
            </a:endParaRPr>
          </a:p>
        </p:txBody>
      </p:sp>
    </p:spTree>
    <p:extLst>
      <p:ext uri="{BB962C8B-B14F-4D97-AF65-F5344CB8AC3E}">
        <p14:creationId xmlns:p14="http://schemas.microsoft.com/office/powerpoint/2010/main" val="239884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09A22B-AB18-4652-8377-8093933A77D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37" imgW="592" imgH="591" progId="TCLayout.ActiveDocument.1">
                  <p:embed/>
                </p:oleObj>
              </mc:Choice>
              <mc:Fallback>
                <p:oleObj name="think-cell Slide" r:id="rId37" imgW="592" imgH="591" progId="TCLayout.ActiveDocument.1">
                  <p:embed/>
                  <p:pic>
                    <p:nvPicPr>
                      <p:cNvPr id="4" name="Object 3" hidden="1">
                        <a:extLst>
                          <a:ext uri="{FF2B5EF4-FFF2-40B4-BE49-F238E27FC236}">
                            <a16:creationId xmlns:a16="http://schemas.microsoft.com/office/drawing/2014/main" id="{B009A22B-AB18-4652-8377-8093933A77D8}"/>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98" name="Title 97">
            <a:extLst>
              <a:ext uri="{FF2B5EF4-FFF2-40B4-BE49-F238E27FC236}">
                <a16:creationId xmlns:a16="http://schemas.microsoft.com/office/drawing/2014/main" id="{FBA15640-A4E5-0111-DF0A-6D4FB356FB4A}"/>
              </a:ext>
            </a:extLst>
          </p:cNvPr>
          <p:cNvSpPr>
            <a:spLocks noGrp="1"/>
          </p:cNvSpPr>
          <p:nvPr>
            <p:ph type="title"/>
          </p:nvPr>
        </p:nvSpPr>
        <p:spPr/>
        <p:txBody>
          <a:bodyPr vert="horz"/>
          <a:lstStyle/>
          <a:p>
            <a:r>
              <a:rPr lang="en-US" sz="2400" dirty="0" err="1"/>
              <a:t>Thị</a:t>
            </a:r>
            <a:r>
              <a:rPr lang="en-US" sz="2400" dirty="0"/>
              <a:t> </a:t>
            </a:r>
            <a:r>
              <a:rPr lang="en-US" sz="2400" dirty="0" err="1"/>
              <a:t>trường</a:t>
            </a:r>
            <a:r>
              <a:rPr lang="en-US" sz="2400" dirty="0"/>
              <a:t> </a:t>
            </a:r>
            <a:r>
              <a:rPr lang="en-US" sz="2400" dirty="0" err="1"/>
              <a:t>tín</a:t>
            </a:r>
            <a:r>
              <a:rPr lang="en-US" sz="2400" dirty="0"/>
              <a:t> </a:t>
            </a:r>
            <a:r>
              <a:rPr lang="en-US" sz="2400" dirty="0" err="1"/>
              <a:t>dụng</a:t>
            </a:r>
            <a:r>
              <a:rPr lang="en-US" sz="2400" dirty="0"/>
              <a:t> </a:t>
            </a:r>
            <a:r>
              <a:rPr lang="en-US" sz="2400" dirty="0" err="1"/>
              <a:t>xanh</a:t>
            </a:r>
            <a:r>
              <a:rPr lang="en-US" sz="2400" dirty="0"/>
              <a:t> </a:t>
            </a:r>
            <a:r>
              <a:rPr lang="en-US" sz="2400" dirty="0" err="1"/>
              <a:t>tại</a:t>
            </a:r>
            <a:r>
              <a:rPr lang="en-US" sz="2400" dirty="0"/>
              <a:t> </a:t>
            </a:r>
            <a:r>
              <a:rPr lang="en-US" sz="2400" dirty="0" err="1"/>
              <a:t>Việt</a:t>
            </a:r>
            <a:r>
              <a:rPr lang="en-US" sz="2400" dirty="0"/>
              <a:t> Nam</a:t>
            </a:r>
            <a:endParaRPr lang="de-DE" dirty="0"/>
          </a:p>
        </p:txBody>
      </p:sp>
      <p:sp>
        <p:nvSpPr>
          <p:cNvPr id="13" name="Freeform 6">
            <a:extLst>
              <a:ext uri="{FF2B5EF4-FFF2-40B4-BE49-F238E27FC236}">
                <a16:creationId xmlns:a16="http://schemas.microsoft.com/office/drawing/2014/main" id="{048DF9F3-E0BB-4F73-8AF6-F92982BB5983}"/>
              </a:ext>
            </a:extLst>
          </p:cNvPr>
          <p:cNvSpPr>
            <a:spLocks noChangeAspect="1"/>
          </p:cNvSpPr>
          <p:nvPr/>
        </p:nvSpPr>
        <p:spPr bwMode="auto">
          <a:xfrm flipH="1">
            <a:off x="603069" y="978384"/>
            <a:ext cx="10974284" cy="2804495"/>
          </a:xfrm>
          <a:custGeom>
            <a:avLst/>
            <a:gdLst>
              <a:gd name="T0" fmla="*/ 2 w 2680"/>
              <a:gd name="T1" fmla="*/ 0 h 1142"/>
              <a:gd name="T2" fmla="*/ 0 w 2680"/>
              <a:gd name="T3" fmla="*/ 0 h 1142"/>
              <a:gd name="T4" fmla="*/ 0 w 2680"/>
              <a:gd name="T5" fmla="*/ 1142 h 1142"/>
              <a:gd name="T6" fmla="*/ 2680 w 2680"/>
              <a:gd name="T7" fmla="*/ 1142 h 1142"/>
              <a:gd name="T8" fmla="*/ 2680 w 2680"/>
              <a:gd name="T9" fmla="*/ 946 h 1142"/>
              <a:gd name="T10" fmla="*/ 2432 w 2680"/>
              <a:gd name="T11" fmla="*/ 942 h 1142"/>
              <a:gd name="T12" fmla="*/ 2 w 2680"/>
              <a:gd name="T13" fmla="*/ 0 h 1142"/>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9075 w 10000"/>
              <a:gd name="connsiteY5" fmla="*/ 8249 h 10000"/>
              <a:gd name="connsiteX6" fmla="*/ 7 w 10000"/>
              <a:gd name="connsiteY6" fmla="*/ 0 h 10000"/>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9075 w 10000"/>
              <a:gd name="connsiteY5" fmla="*/ 8249 h 10000"/>
              <a:gd name="connsiteX6" fmla="*/ 7 w 10000"/>
              <a:gd name="connsiteY6" fmla="*/ 0 h 10000"/>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8791 w 10000"/>
              <a:gd name="connsiteY5" fmla="*/ 8031 h 10000"/>
              <a:gd name="connsiteX6" fmla="*/ 7 w 10000"/>
              <a:gd name="connsiteY6" fmla="*/ 0 h 10000"/>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8030 w 10000"/>
              <a:gd name="connsiteY5" fmla="*/ 7575 h 10000"/>
              <a:gd name="connsiteX6" fmla="*/ 7 w 10000"/>
              <a:gd name="connsiteY6" fmla="*/ 0 h 10000"/>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7851 w 10000"/>
              <a:gd name="connsiteY5" fmla="*/ 7773 h 10000"/>
              <a:gd name="connsiteX6" fmla="*/ 7 w 10000"/>
              <a:gd name="connsiteY6" fmla="*/ 0 h 10000"/>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8052 w 10000"/>
              <a:gd name="connsiteY5" fmla="*/ 7951 h 10000"/>
              <a:gd name="connsiteX6" fmla="*/ 7 w 10000"/>
              <a:gd name="connsiteY6" fmla="*/ 0 h 10000"/>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8851 w 10000"/>
              <a:gd name="connsiteY5" fmla="*/ 8229 h 10000"/>
              <a:gd name="connsiteX6" fmla="*/ 7 w 10000"/>
              <a:gd name="connsiteY6" fmla="*/ 0 h 10000"/>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8993 w 10000"/>
              <a:gd name="connsiteY5" fmla="*/ 8090 h 10000"/>
              <a:gd name="connsiteX6" fmla="*/ 7 w 10000"/>
              <a:gd name="connsiteY6" fmla="*/ 0 h 10000"/>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8993 w 10000"/>
              <a:gd name="connsiteY5" fmla="*/ 8090 h 10000"/>
              <a:gd name="connsiteX6" fmla="*/ 7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7" y="0"/>
                </a:moveTo>
                <a:lnTo>
                  <a:pt x="0" y="0"/>
                </a:lnTo>
                <a:lnTo>
                  <a:pt x="0" y="10000"/>
                </a:lnTo>
                <a:lnTo>
                  <a:pt x="10000" y="10000"/>
                </a:lnTo>
                <a:lnTo>
                  <a:pt x="10000" y="8284"/>
                </a:lnTo>
                <a:lnTo>
                  <a:pt x="8993" y="8090"/>
                </a:lnTo>
                <a:cubicBezTo>
                  <a:pt x="5258" y="7265"/>
                  <a:pt x="2340" y="5105"/>
                  <a:pt x="7" y="0"/>
                </a:cubicBezTo>
                <a:close/>
              </a:path>
            </a:pathLst>
          </a:custGeom>
          <a:solidFill>
            <a:srgbClr val="76C2FC"/>
          </a:solidFill>
          <a:ln w="28575" cap="flat" cmpd="sng" algn="ctr">
            <a:solidFill>
              <a:srgbClr val="FFFFFF"/>
            </a:solidFill>
            <a:prstDash val="solid"/>
            <a:round/>
            <a:headEnd type="none" w="med" len="med"/>
            <a:tailEnd type="none" w="med" len="med"/>
          </a:ln>
          <a:effectLst/>
        </p:spPr>
        <p:txBody>
          <a:bodyPr vert="wordArtVert"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2E2E38"/>
              </a:solidFill>
              <a:effectLst/>
              <a:highlight>
                <a:srgbClr val="FFFF00"/>
              </a:highlight>
              <a:uLnTx/>
              <a:uFillTx/>
              <a:ea typeface="+mn-ea"/>
              <a:cs typeface="+mn-cs"/>
            </a:endParaRPr>
          </a:p>
        </p:txBody>
      </p:sp>
      <p:sp>
        <p:nvSpPr>
          <p:cNvPr id="108" name="Rectangle 107">
            <a:extLst>
              <a:ext uri="{FF2B5EF4-FFF2-40B4-BE49-F238E27FC236}">
                <a16:creationId xmlns:a16="http://schemas.microsoft.com/office/drawing/2014/main" id="{F2366383-CE23-5171-DEB4-727A77C51C84}"/>
              </a:ext>
            </a:extLst>
          </p:cNvPr>
          <p:cNvSpPr/>
          <p:nvPr/>
        </p:nvSpPr>
        <p:spPr>
          <a:xfrm>
            <a:off x="9684698" y="815385"/>
            <a:ext cx="1442571"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kumimoji="0" lang="en-US" sz="1200" i="0" u="none" strike="noStrike" kern="1200" cap="none" spc="0" normalizeH="0" baseline="0" noProof="0" dirty="0" err="1">
                <a:ln>
                  <a:noFill/>
                </a:ln>
                <a:solidFill>
                  <a:schemeClr val="accent3"/>
                </a:solidFill>
                <a:effectLst/>
                <a:uLnTx/>
                <a:uFillTx/>
              </a:rPr>
              <a:t>Danh</a:t>
            </a:r>
            <a:r>
              <a:rPr kumimoji="0" lang="en-US" sz="1200" i="0" u="none" strike="noStrike" kern="1200" cap="none" spc="0" normalizeH="0" baseline="0" noProof="0" dirty="0">
                <a:ln>
                  <a:noFill/>
                </a:ln>
                <a:solidFill>
                  <a:schemeClr val="accent3"/>
                </a:solidFill>
                <a:effectLst/>
                <a:uLnTx/>
                <a:uFillTx/>
              </a:rPr>
              <a:t> m</a:t>
            </a:r>
            <a:r>
              <a:rPr lang="en-US" sz="1200" dirty="0" err="1">
                <a:solidFill>
                  <a:schemeClr val="accent3"/>
                </a:solidFill>
              </a:rPr>
              <a:t>ục</a:t>
            </a:r>
            <a:r>
              <a:rPr lang="en-US" sz="1200" dirty="0">
                <a:solidFill>
                  <a:schemeClr val="accent3"/>
                </a:solidFill>
              </a:rPr>
              <a:t> </a:t>
            </a:r>
            <a:r>
              <a:rPr kumimoji="0" lang="vi-VN" sz="1200" i="0" u="none" strike="noStrike" kern="1200" cap="none" spc="0" normalizeH="0" baseline="0" noProof="0" dirty="0">
                <a:ln>
                  <a:noFill/>
                </a:ln>
                <a:solidFill>
                  <a:schemeClr val="accent3"/>
                </a:solidFill>
                <a:effectLst/>
                <a:uLnTx/>
                <a:uFillTx/>
              </a:rPr>
              <a:t>dự án được cấp </a:t>
            </a:r>
            <a:r>
              <a:rPr kumimoji="0" lang="en-US" sz="1200" i="0" u="none" strike="noStrike" kern="1200" cap="none" spc="0" normalizeH="0" baseline="0" noProof="0" dirty="0">
                <a:ln>
                  <a:noFill/>
                </a:ln>
                <a:solidFill>
                  <a:schemeClr val="accent3"/>
                </a:solidFill>
                <a:effectLst/>
                <a:uLnTx/>
                <a:uFillTx/>
              </a:rPr>
              <a:t>TDX</a:t>
            </a:r>
            <a:r>
              <a:rPr kumimoji="0" lang="vi-VN" sz="1200" i="0" u="none" strike="noStrike" kern="1200" cap="none" spc="0" normalizeH="0" baseline="0" noProof="0" dirty="0">
                <a:ln>
                  <a:noFill/>
                </a:ln>
                <a:solidFill>
                  <a:schemeClr val="accent3"/>
                </a:solidFill>
                <a:effectLst/>
                <a:uLnTx/>
                <a:uFillTx/>
              </a:rPr>
              <a:t>, phát hành </a:t>
            </a:r>
            <a:r>
              <a:rPr kumimoji="0" lang="en-US" sz="1200" i="0" u="none" strike="noStrike" kern="1200" cap="none" spc="0" normalizeH="0" baseline="0" noProof="0" dirty="0">
                <a:ln>
                  <a:noFill/>
                </a:ln>
                <a:solidFill>
                  <a:schemeClr val="accent3"/>
                </a:solidFill>
                <a:effectLst/>
                <a:uLnTx/>
                <a:uFillTx/>
              </a:rPr>
              <a:t>TPX</a:t>
            </a:r>
            <a:endParaRPr kumimoji="0" lang="vi-VN" sz="1200" i="0" u="none" strike="noStrike" kern="1200" cap="none" spc="0" normalizeH="0" baseline="0" noProof="0" dirty="0">
              <a:ln>
                <a:noFill/>
              </a:ln>
              <a:solidFill>
                <a:schemeClr val="accent3"/>
              </a:solidFill>
              <a:effectLst/>
              <a:uLnTx/>
              <a:uFillTx/>
            </a:endParaRPr>
          </a:p>
        </p:txBody>
      </p:sp>
      <p:sp>
        <p:nvSpPr>
          <p:cNvPr id="14" name="Freeform 6">
            <a:extLst>
              <a:ext uri="{FF2B5EF4-FFF2-40B4-BE49-F238E27FC236}">
                <a16:creationId xmlns:a16="http://schemas.microsoft.com/office/drawing/2014/main" id="{318C03F9-E2E6-411B-90BB-A2E49C7FE4DA}"/>
              </a:ext>
            </a:extLst>
          </p:cNvPr>
          <p:cNvSpPr>
            <a:spLocks noChangeAspect="1"/>
          </p:cNvSpPr>
          <p:nvPr/>
        </p:nvSpPr>
        <p:spPr bwMode="auto">
          <a:xfrm flipH="1">
            <a:off x="603069" y="1240904"/>
            <a:ext cx="10974284" cy="2707028"/>
          </a:xfrm>
          <a:custGeom>
            <a:avLst/>
            <a:gdLst>
              <a:gd name="T0" fmla="*/ 2 w 2680"/>
              <a:gd name="T1" fmla="*/ 0 h 1142"/>
              <a:gd name="T2" fmla="*/ 0 w 2680"/>
              <a:gd name="T3" fmla="*/ 0 h 1142"/>
              <a:gd name="T4" fmla="*/ 0 w 2680"/>
              <a:gd name="T5" fmla="*/ 1142 h 1142"/>
              <a:gd name="T6" fmla="*/ 2680 w 2680"/>
              <a:gd name="T7" fmla="*/ 1142 h 1142"/>
              <a:gd name="T8" fmla="*/ 2680 w 2680"/>
              <a:gd name="T9" fmla="*/ 946 h 1142"/>
              <a:gd name="T10" fmla="*/ 2432 w 2680"/>
              <a:gd name="T11" fmla="*/ 942 h 1142"/>
              <a:gd name="T12" fmla="*/ 2 w 2680"/>
              <a:gd name="T13" fmla="*/ 0 h 1142"/>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9075 w 10000"/>
              <a:gd name="connsiteY5" fmla="*/ 8249 h 10000"/>
              <a:gd name="connsiteX6" fmla="*/ 7 w 10000"/>
              <a:gd name="connsiteY6" fmla="*/ 0 h 10000"/>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9075 w 10000"/>
              <a:gd name="connsiteY5" fmla="*/ 8249 h 10000"/>
              <a:gd name="connsiteX6" fmla="*/ 7 w 10000"/>
              <a:gd name="connsiteY6" fmla="*/ 0 h 10000"/>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8791 w 10000"/>
              <a:gd name="connsiteY5" fmla="*/ 8031 h 10000"/>
              <a:gd name="connsiteX6" fmla="*/ 7 w 10000"/>
              <a:gd name="connsiteY6" fmla="*/ 0 h 10000"/>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8030 w 10000"/>
              <a:gd name="connsiteY5" fmla="*/ 7575 h 10000"/>
              <a:gd name="connsiteX6" fmla="*/ 7 w 10000"/>
              <a:gd name="connsiteY6" fmla="*/ 0 h 10000"/>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7851 w 10000"/>
              <a:gd name="connsiteY5" fmla="*/ 7773 h 10000"/>
              <a:gd name="connsiteX6" fmla="*/ 7 w 10000"/>
              <a:gd name="connsiteY6" fmla="*/ 0 h 10000"/>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8052 w 10000"/>
              <a:gd name="connsiteY5" fmla="*/ 7951 h 10000"/>
              <a:gd name="connsiteX6" fmla="*/ 7 w 10000"/>
              <a:gd name="connsiteY6" fmla="*/ 0 h 10000"/>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8851 w 10000"/>
              <a:gd name="connsiteY5" fmla="*/ 8229 h 10000"/>
              <a:gd name="connsiteX6" fmla="*/ 7 w 10000"/>
              <a:gd name="connsiteY6" fmla="*/ 0 h 10000"/>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8993 w 10000"/>
              <a:gd name="connsiteY5" fmla="*/ 8090 h 10000"/>
              <a:gd name="connsiteX6" fmla="*/ 7 w 10000"/>
              <a:gd name="connsiteY6" fmla="*/ 0 h 10000"/>
              <a:gd name="connsiteX0" fmla="*/ 7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8284 h 10000"/>
              <a:gd name="connsiteX5" fmla="*/ 8993 w 10000"/>
              <a:gd name="connsiteY5" fmla="*/ 8090 h 10000"/>
              <a:gd name="connsiteX6" fmla="*/ 7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7" y="0"/>
                </a:moveTo>
                <a:lnTo>
                  <a:pt x="0" y="0"/>
                </a:lnTo>
                <a:lnTo>
                  <a:pt x="0" y="10000"/>
                </a:lnTo>
                <a:lnTo>
                  <a:pt x="10000" y="10000"/>
                </a:lnTo>
                <a:lnTo>
                  <a:pt x="10000" y="8284"/>
                </a:lnTo>
                <a:lnTo>
                  <a:pt x="8993" y="8090"/>
                </a:lnTo>
                <a:cubicBezTo>
                  <a:pt x="5258" y="7265"/>
                  <a:pt x="2340" y="5105"/>
                  <a:pt x="7" y="0"/>
                </a:cubicBezTo>
                <a:close/>
              </a:path>
            </a:pathLst>
          </a:custGeom>
          <a:solidFill>
            <a:srgbClr val="F3F3F5"/>
          </a:solidFill>
          <a:ln w="28575" cap="flat" cmpd="sng" algn="ctr">
            <a:solidFill>
              <a:srgbClr val="FFFFFF"/>
            </a:solidFill>
            <a:prstDash val="solid"/>
            <a:round/>
            <a:headEnd type="none" w="med" len="med"/>
            <a:tailEnd type="none" w="med" len="med"/>
          </a:ln>
          <a:effectLst/>
        </p:spPr>
        <p:txBody>
          <a:bodyPr vert="wordArtVert"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2E2E38"/>
              </a:solidFill>
              <a:effectLst/>
              <a:highlight>
                <a:srgbClr val="FFFF00"/>
              </a:highlight>
              <a:uLnTx/>
              <a:uFillTx/>
              <a:ea typeface="+mn-ea"/>
              <a:cs typeface="+mn-cs"/>
            </a:endParaRPr>
          </a:p>
        </p:txBody>
      </p:sp>
      <p:sp>
        <p:nvSpPr>
          <p:cNvPr id="15" name="Oval 14">
            <a:extLst>
              <a:ext uri="{FF2B5EF4-FFF2-40B4-BE49-F238E27FC236}">
                <a16:creationId xmlns:a16="http://schemas.microsoft.com/office/drawing/2014/main" id="{DFE210D8-5C04-4A8F-ACA1-17F78C3F77F7}"/>
              </a:ext>
            </a:extLst>
          </p:cNvPr>
          <p:cNvSpPr>
            <a:spLocks noChangeAspect="1"/>
          </p:cNvSpPr>
          <p:nvPr/>
        </p:nvSpPr>
        <p:spPr>
          <a:xfrm>
            <a:off x="8745720" y="1916024"/>
            <a:ext cx="540000" cy="540000"/>
          </a:xfrm>
          <a:prstGeom prst="ellipse">
            <a:avLst/>
          </a:prstGeom>
          <a:solidFill>
            <a:srgbClr val="FFFFFF"/>
          </a:solidFill>
          <a:ln w="19050" cap="flat" cmpd="sng" algn="ctr">
            <a:solidFill>
              <a:srgbClr val="1A9AF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14000"/>
              </a:lnSpc>
              <a:spcBef>
                <a:spcPts val="0"/>
              </a:spcBef>
              <a:spcAft>
                <a:spcPts val="600"/>
              </a:spcAft>
              <a:buClr>
                <a:srgbClr val="FFFFFF"/>
              </a:buClr>
              <a:buSzPct val="100000"/>
              <a:buFontTx/>
              <a:buNone/>
              <a:tabLst/>
              <a:defRPr/>
            </a:pPr>
            <a:endParaRPr kumimoji="0" lang="en-US" sz="1200" b="1" i="0" u="none" strike="noStrike" kern="1200" cap="none" spc="0" normalizeH="0" baseline="0" noProof="0">
              <a:ln>
                <a:noFill/>
              </a:ln>
              <a:solidFill>
                <a:srgbClr val="FFFFFF"/>
              </a:solidFill>
              <a:effectLst/>
              <a:uLnTx/>
              <a:uFillTx/>
              <a:ea typeface="+mn-ea"/>
              <a:cs typeface="+mn-cs"/>
            </a:endParaRPr>
          </a:p>
        </p:txBody>
      </p:sp>
      <p:sp>
        <p:nvSpPr>
          <p:cNvPr id="19" name="Oval 18">
            <a:extLst>
              <a:ext uri="{FF2B5EF4-FFF2-40B4-BE49-F238E27FC236}">
                <a16:creationId xmlns:a16="http://schemas.microsoft.com/office/drawing/2014/main" id="{22E78B6F-516E-487D-AAF9-04723922057E}"/>
              </a:ext>
            </a:extLst>
          </p:cNvPr>
          <p:cNvSpPr>
            <a:spLocks noChangeAspect="1"/>
          </p:cNvSpPr>
          <p:nvPr/>
        </p:nvSpPr>
        <p:spPr>
          <a:xfrm>
            <a:off x="6582564" y="2494218"/>
            <a:ext cx="540000" cy="540000"/>
          </a:xfrm>
          <a:prstGeom prst="ellipse">
            <a:avLst/>
          </a:prstGeom>
          <a:solidFill>
            <a:srgbClr val="FFFFFF"/>
          </a:solidFill>
          <a:ln w="19050" cap="flat" cmpd="sng" algn="ctr">
            <a:solidFill>
              <a:srgbClr val="1A9AF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14000"/>
              </a:lnSpc>
              <a:spcBef>
                <a:spcPts val="0"/>
              </a:spcBef>
              <a:spcAft>
                <a:spcPts val="600"/>
              </a:spcAft>
              <a:buClr>
                <a:srgbClr val="FFFFFF"/>
              </a:buClr>
              <a:buSzPct val="100000"/>
              <a:buFontTx/>
              <a:buNone/>
              <a:tabLst/>
              <a:defRPr/>
            </a:pPr>
            <a:endParaRPr kumimoji="0" lang="en-US" sz="1200" b="1" i="0" u="none" strike="noStrike" kern="1200" cap="none" spc="0" normalizeH="0" baseline="0" noProof="0">
              <a:ln>
                <a:noFill/>
              </a:ln>
              <a:solidFill>
                <a:srgbClr val="FFFFFF"/>
              </a:solidFill>
              <a:effectLst/>
              <a:uLnTx/>
              <a:uFillTx/>
              <a:ea typeface="+mn-ea"/>
              <a:cs typeface="+mn-cs"/>
            </a:endParaRPr>
          </a:p>
        </p:txBody>
      </p:sp>
      <p:pic>
        <p:nvPicPr>
          <p:cNvPr id="20" name="Graphic 19">
            <a:extLst>
              <a:ext uri="{FF2B5EF4-FFF2-40B4-BE49-F238E27FC236}">
                <a16:creationId xmlns:a16="http://schemas.microsoft.com/office/drawing/2014/main" id="{565D8D71-215E-4CC3-A349-56AB47191339}"/>
              </a:ext>
            </a:extLst>
          </p:cNvPr>
          <p:cNvPicPr>
            <a:picLocks noChangeAspect="1"/>
          </p:cNvPicPr>
          <p:nvPr/>
        </p:nvPicPr>
        <p:blipFill rotWithShape="1">
          <a:blip r:embed="rId39">
            <a:extLst>
              <a:ext uri="{96DAC541-7B7A-43D3-8B79-37D633B846F1}">
                <asvg:svgBlip xmlns="" xmlns:asvg="http://schemas.microsoft.com/office/drawing/2016/SVG/main" r:embed="rId40"/>
              </a:ext>
            </a:extLst>
          </a:blip>
          <a:srcRect l="16317" r="16497" b="21884"/>
          <a:stretch/>
        </p:blipFill>
        <p:spPr>
          <a:xfrm>
            <a:off x="6676836" y="2559901"/>
            <a:ext cx="351456" cy="408634"/>
          </a:xfrm>
          <a:prstGeom prst="rect">
            <a:avLst/>
          </a:prstGeom>
        </p:spPr>
      </p:pic>
      <p:sp>
        <p:nvSpPr>
          <p:cNvPr id="18" name="Rectangle 17">
            <a:extLst>
              <a:ext uri="{FF2B5EF4-FFF2-40B4-BE49-F238E27FC236}">
                <a16:creationId xmlns:a16="http://schemas.microsoft.com/office/drawing/2014/main" id="{4D458464-A615-43E0-9943-E1CAF26B0E05}"/>
              </a:ext>
            </a:extLst>
          </p:cNvPr>
          <p:cNvSpPr/>
          <p:nvPr/>
        </p:nvSpPr>
        <p:spPr>
          <a:xfrm>
            <a:off x="6028415" y="1602490"/>
            <a:ext cx="1691617"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kumimoji="0" lang="en-US" sz="1200" b="0" i="0" u="none" strike="noStrike" kern="1200" cap="none" spc="0" normalizeH="0" baseline="0" noProof="0" err="1">
                <a:ln>
                  <a:noFill/>
                </a:ln>
                <a:solidFill>
                  <a:schemeClr val="accent3"/>
                </a:solidFill>
                <a:effectLst/>
                <a:uLnTx/>
                <a:uFillTx/>
                <a:ea typeface="+mn-ea"/>
                <a:cs typeface="+mn-cs"/>
              </a:rPr>
              <a:t>Sổ</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tay</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hướng</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dẫn</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đánh</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giá</a:t>
            </a:r>
            <a:r>
              <a:rPr kumimoji="0" lang="en-US" sz="1200" b="0" i="0" u="none" strike="noStrike" kern="1200" cap="none" spc="0" normalizeH="0" baseline="0" noProof="0">
                <a:ln>
                  <a:noFill/>
                </a:ln>
                <a:solidFill>
                  <a:schemeClr val="accent3"/>
                </a:solidFill>
                <a:effectLst/>
                <a:uLnTx/>
                <a:uFillTx/>
                <a:ea typeface="+mn-ea"/>
                <a:cs typeface="+mn-cs"/>
              </a:rPr>
              <a:t> RRMT-XH </a:t>
            </a:r>
            <a:r>
              <a:rPr kumimoji="0" lang="en-US" sz="1200" b="0" i="0" u="none" strike="noStrike" kern="1200" cap="none" spc="0" normalizeH="0" baseline="0" noProof="0" err="1">
                <a:ln>
                  <a:noFill/>
                </a:ln>
                <a:solidFill>
                  <a:schemeClr val="accent3"/>
                </a:solidFill>
                <a:effectLst/>
                <a:uLnTx/>
                <a:uFillTx/>
                <a:ea typeface="+mn-ea"/>
                <a:cs typeface="+mn-cs"/>
              </a:rPr>
              <a:t>trong</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hoạt</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động</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cấp</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tín</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dụng</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cho</a:t>
            </a:r>
            <a:r>
              <a:rPr kumimoji="0" lang="en-US" sz="1200" b="0" i="0" u="none" strike="noStrike" kern="1200" cap="none" spc="0" normalizeH="0" baseline="0" noProof="0">
                <a:ln>
                  <a:noFill/>
                </a:ln>
                <a:solidFill>
                  <a:schemeClr val="accent3"/>
                </a:solidFill>
                <a:effectLst/>
                <a:uLnTx/>
                <a:uFillTx/>
                <a:ea typeface="+mn-ea"/>
                <a:cs typeface="+mn-cs"/>
              </a:rPr>
              <a:t> 15 </a:t>
            </a:r>
            <a:r>
              <a:rPr kumimoji="0" lang="en-US" sz="1200" b="0" i="0" u="none" strike="noStrike" kern="1200" cap="none" spc="0" normalizeH="0" baseline="0" noProof="0" err="1">
                <a:ln>
                  <a:noFill/>
                </a:ln>
                <a:solidFill>
                  <a:schemeClr val="accent3"/>
                </a:solidFill>
                <a:effectLst/>
                <a:uLnTx/>
                <a:uFillTx/>
                <a:ea typeface="+mn-ea"/>
                <a:cs typeface="+mn-cs"/>
              </a:rPr>
              <a:t>ngành</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kinh</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tế</a:t>
            </a:r>
            <a:endParaRPr kumimoji="0" lang="en-US" sz="1200" b="0" i="0" u="none" strike="noStrike" kern="1200" cap="none" spc="0" normalizeH="0" baseline="0" noProof="0">
              <a:ln>
                <a:noFill/>
              </a:ln>
              <a:solidFill>
                <a:schemeClr val="accent3"/>
              </a:solidFill>
              <a:effectLst/>
              <a:uLnTx/>
              <a:uFillTx/>
              <a:ea typeface="+mn-ea"/>
              <a:cs typeface="+mn-cs"/>
            </a:endParaRPr>
          </a:p>
        </p:txBody>
      </p:sp>
      <p:sp>
        <p:nvSpPr>
          <p:cNvPr id="24" name="Oval 23">
            <a:extLst>
              <a:ext uri="{FF2B5EF4-FFF2-40B4-BE49-F238E27FC236}">
                <a16:creationId xmlns:a16="http://schemas.microsoft.com/office/drawing/2014/main" id="{2663F4E3-4907-43DC-B418-F677EDEE25B7}"/>
              </a:ext>
            </a:extLst>
          </p:cNvPr>
          <p:cNvSpPr>
            <a:spLocks noChangeAspect="1"/>
          </p:cNvSpPr>
          <p:nvPr/>
        </p:nvSpPr>
        <p:spPr>
          <a:xfrm>
            <a:off x="4705286" y="2816855"/>
            <a:ext cx="540000" cy="540000"/>
          </a:xfrm>
          <a:prstGeom prst="ellipse">
            <a:avLst/>
          </a:prstGeom>
          <a:solidFill>
            <a:srgbClr val="FFFFFF"/>
          </a:solidFill>
          <a:ln w="19050" cap="flat" cmpd="sng" algn="ctr">
            <a:solidFill>
              <a:srgbClr val="1A9AF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14000"/>
              </a:lnSpc>
              <a:spcBef>
                <a:spcPts val="0"/>
              </a:spcBef>
              <a:spcAft>
                <a:spcPts val="600"/>
              </a:spcAft>
              <a:buClr>
                <a:srgbClr val="FFFFFF"/>
              </a:buClr>
              <a:buSzPct val="100000"/>
              <a:buFontTx/>
              <a:buNone/>
              <a:tabLst/>
              <a:defRPr/>
            </a:pPr>
            <a:endParaRPr kumimoji="0" lang="en-US" sz="1200" b="1" i="0" u="none" strike="noStrike" kern="1200" cap="none" spc="0" normalizeH="0" baseline="0" noProof="0">
              <a:ln>
                <a:noFill/>
              </a:ln>
              <a:solidFill>
                <a:srgbClr val="FFFFFF"/>
              </a:solidFill>
              <a:effectLst/>
              <a:uLnTx/>
              <a:uFillTx/>
              <a:ea typeface="+mn-ea"/>
              <a:cs typeface="+mn-cs"/>
            </a:endParaRPr>
          </a:p>
        </p:txBody>
      </p:sp>
      <p:pic>
        <p:nvPicPr>
          <p:cNvPr id="25" name="Graphic 24">
            <a:extLst>
              <a:ext uri="{FF2B5EF4-FFF2-40B4-BE49-F238E27FC236}">
                <a16:creationId xmlns:a16="http://schemas.microsoft.com/office/drawing/2014/main" id="{04201AF3-649B-439E-95DA-CABB00B34EE1}"/>
              </a:ext>
            </a:extLst>
          </p:cNvPr>
          <p:cNvPicPr>
            <a:picLocks noChangeAspect="1"/>
          </p:cNvPicPr>
          <p:nvPr/>
        </p:nvPicPr>
        <p:blipFill rotWithShape="1">
          <a:blip r:embed="rId41">
            <a:extLst>
              <a:ext uri="{96DAC541-7B7A-43D3-8B79-37D633B846F1}">
                <asvg:svgBlip xmlns="" xmlns:asvg="http://schemas.microsoft.com/office/drawing/2016/SVG/main" r:embed="rId42"/>
              </a:ext>
            </a:extLst>
          </a:blip>
          <a:srcRect l="12083" t="2361" r="12083" b="22083"/>
          <a:stretch/>
        </p:blipFill>
        <p:spPr>
          <a:xfrm>
            <a:off x="4794970" y="2907200"/>
            <a:ext cx="360632" cy="359310"/>
          </a:xfrm>
          <a:prstGeom prst="rect">
            <a:avLst/>
          </a:prstGeom>
        </p:spPr>
      </p:pic>
      <p:sp>
        <p:nvSpPr>
          <p:cNvPr id="27" name="Rectangle 26">
            <a:extLst>
              <a:ext uri="{FF2B5EF4-FFF2-40B4-BE49-F238E27FC236}">
                <a16:creationId xmlns:a16="http://schemas.microsoft.com/office/drawing/2014/main" id="{D2EA05BD-A158-4B08-969B-AD1E6790DA3F}"/>
              </a:ext>
            </a:extLst>
          </p:cNvPr>
          <p:cNvSpPr/>
          <p:nvPr/>
        </p:nvSpPr>
        <p:spPr>
          <a:xfrm>
            <a:off x="2425348" y="2228183"/>
            <a:ext cx="1476000"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kumimoji="0" lang="en-US" sz="1200" b="0" i="0" u="none" strike="noStrike" kern="1200" cap="none" spc="0" normalizeH="0" baseline="0" noProof="0" err="1">
                <a:ln>
                  <a:noFill/>
                </a:ln>
                <a:solidFill>
                  <a:schemeClr val="accent3"/>
                </a:solidFill>
                <a:effectLst/>
                <a:uLnTx/>
                <a:uFillTx/>
                <a:ea typeface="+mn-ea"/>
                <a:cs typeface="+mn-cs"/>
              </a:rPr>
              <a:t>Thúc</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đẩy</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tăng</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trưởng</a:t>
            </a:r>
            <a:r>
              <a:rPr kumimoji="0" lang="en-US" sz="1200" b="0" i="0" u="none" strike="noStrike" kern="1200" cap="none" spc="0" normalizeH="0" baseline="0" noProof="0">
                <a:ln>
                  <a:noFill/>
                </a:ln>
                <a:solidFill>
                  <a:schemeClr val="accent3"/>
                </a:solidFill>
                <a:effectLst/>
                <a:uLnTx/>
                <a:uFillTx/>
                <a:ea typeface="+mn-ea"/>
                <a:cs typeface="+mn-cs"/>
              </a:rPr>
              <a:t>  TDX và </a:t>
            </a:r>
            <a:r>
              <a:rPr kumimoji="0" lang="en-US" sz="1200" b="0" i="0" u="none" strike="noStrike" kern="1200" cap="none" spc="0" normalizeH="0" baseline="0" noProof="0" err="1">
                <a:ln>
                  <a:noFill/>
                </a:ln>
                <a:solidFill>
                  <a:schemeClr val="accent3"/>
                </a:solidFill>
                <a:effectLst/>
                <a:uLnTx/>
                <a:uFillTx/>
                <a:ea typeface="+mn-ea"/>
                <a:cs typeface="+mn-cs"/>
              </a:rPr>
              <a:t>quả</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lý</a:t>
            </a:r>
            <a:r>
              <a:rPr kumimoji="0" lang="en-US" sz="1200" b="0" i="0" u="none" strike="noStrike" kern="1200" cap="none" spc="0" normalizeH="0" baseline="0" noProof="0">
                <a:ln>
                  <a:noFill/>
                </a:ln>
                <a:solidFill>
                  <a:schemeClr val="accent3"/>
                </a:solidFill>
                <a:effectLst/>
                <a:uLnTx/>
                <a:uFillTx/>
                <a:ea typeface="+mn-ea"/>
                <a:cs typeface="+mn-cs"/>
              </a:rPr>
              <a:t> RRMT-XH </a:t>
            </a:r>
            <a:r>
              <a:rPr kumimoji="0" lang="en-US" sz="1200" b="0" i="0" u="none" strike="noStrike" kern="1200" cap="none" spc="0" normalizeH="0" baseline="0" noProof="0" err="1">
                <a:ln>
                  <a:noFill/>
                </a:ln>
                <a:solidFill>
                  <a:schemeClr val="accent3"/>
                </a:solidFill>
                <a:effectLst/>
                <a:uLnTx/>
                <a:uFillTx/>
                <a:ea typeface="+mn-ea"/>
                <a:cs typeface="+mn-cs"/>
              </a:rPr>
              <a:t>trong</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cấp</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tín</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dụng</a:t>
            </a:r>
            <a:endParaRPr kumimoji="0" lang="en-US" sz="1200" b="0" i="0" u="none" strike="noStrike" kern="1200" cap="none" spc="0" normalizeH="0" baseline="0" noProof="0">
              <a:ln>
                <a:noFill/>
              </a:ln>
              <a:solidFill>
                <a:schemeClr val="accent3"/>
              </a:solidFill>
              <a:effectLst/>
              <a:uLnTx/>
              <a:uFillTx/>
              <a:ea typeface="+mn-ea"/>
              <a:cs typeface="+mn-cs"/>
            </a:endParaRPr>
          </a:p>
        </p:txBody>
      </p:sp>
      <p:sp>
        <p:nvSpPr>
          <p:cNvPr id="29" name="Oval 28">
            <a:extLst>
              <a:ext uri="{FF2B5EF4-FFF2-40B4-BE49-F238E27FC236}">
                <a16:creationId xmlns:a16="http://schemas.microsoft.com/office/drawing/2014/main" id="{088D19C9-9903-4E57-971C-562FD30ED2D2}"/>
              </a:ext>
            </a:extLst>
          </p:cNvPr>
          <p:cNvSpPr>
            <a:spLocks noChangeAspect="1"/>
          </p:cNvSpPr>
          <p:nvPr/>
        </p:nvSpPr>
        <p:spPr>
          <a:xfrm>
            <a:off x="2893348" y="2990564"/>
            <a:ext cx="540000" cy="540000"/>
          </a:xfrm>
          <a:prstGeom prst="ellipse">
            <a:avLst/>
          </a:prstGeom>
          <a:solidFill>
            <a:srgbClr val="FFFFFF"/>
          </a:solidFill>
          <a:ln w="19050" cap="flat" cmpd="sng" algn="ctr">
            <a:solidFill>
              <a:srgbClr val="1A9AF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14000"/>
              </a:lnSpc>
              <a:spcBef>
                <a:spcPts val="0"/>
              </a:spcBef>
              <a:spcAft>
                <a:spcPts val="600"/>
              </a:spcAft>
              <a:buClr>
                <a:srgbClr val="FFFFFF"/>
              </a:buClr>
              <a:buSzPct val="100000"/>
              <a:buFontTx/>
              <a:buNone/>
              <a:tabLst/>
              <a:defRPr/>
            </a:pPr>
            <a:endParaRPr kumimoji="0" lang="en-US" sz="1200" b="1" i="0" u="none" strike="noStrike" kern="1200" cap="none" spc="0" normalizeH="0" baseline="0" noProof="0">
              <a:ln>
                <a:noFill/>
              </a:ln>
              <a:solidFill>
                <a:srgbClr val="FFFFFF"/>
              </a:solidFill>
              <a:effectLst/>
              <a:uLnTx/>
              <a:uFillTx/>
              <a:ea typeface="+mn-ea"/>
              <a:cs typeface="+mn-cs"/>
            </a:endParaRPr>
          </a:p>
        </p:txBody>
      </p:sp>
      <p:sp>
        <p:nvSpPr>
          <p:cNvPr id="22" name="Rectangle 21">
            <a:extLst>
              <a:ext uri="{FF2B5EF4-FFF2-40B4-BE49-F238E27FC236}">
                <a16:creationId xmlns:a16="http://schemas.microsoft.com/office/drawing/2014/main" id="{560136B7-5690-4672-A725-8168BE2B9902}"/>
              </a:ext>
            </a:extLst>
          </p:cNvPr>
          <p:cNvSpPr/>
          <p:nvPr/>
        </p:nvSpPr>
        <p:spPr>
          <a:xfrm>
            <a:off x="4187861" y="2058944"/>
            <a:ext cx="1643748"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kumimoji="0" lang="en-US" sz="1200" b="0" i="0" u="none" strike="noStrike" kern="1200" cap="none" spc="0" normalizeH="0" baseline="0" noProof="0" err="1">
                <a:ln>
                  <a:noFill/>
                </a:ln>
                <a:solidFill>
                  <a:schemeClr val="accent3"/>
                </a:solidFill>
                <a:effectLst/>
                <a:uLnTx/>
                <a:uFillTx/>
                <a:ea typeface="+mn-ea"/>
                <a:cs typeface="+mn-cs"/>
              </a:rPr>
              <a:t>Chiến</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lược</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phát</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triển</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ngành</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Ngân</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hàng</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đến</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năm</a:t>
            </a:r>
            <a:r>
              <a:rPr kumimoji="0" lang="en-US" sz="1200" b="0" i="0" u="none" strike="noStrike" kern="1200" cap="none" spc="0" normalizeH="0" baseline="0" noProof="0">
                <a:ln>
                  <a:noFill/>
                </a:ln>
                <a:solidFill>
                  <a:schemeClr val="accent3"/>
                </a:solidFill>
                <a:effectLst/>
                <a:uLnTx/>
                <a:uFillTx/>
                <a:ea typeface="+mn-ea"/>
                <a:cs typeface="+mn-cs"/>
              </a:rPr>
              <a:t> 2025, </a:t>
            </a:r>
            <a:r>
              <a:rPr kumimoji="0" lang="en-US" sz="1200" b="0" i="0" u="none" strike="noStrike" kern="1200" cap="none" spc="0" normalizeH="0" baseline="0" noProof="0" err="1">
                <a:ln>
                  <a:noFill/>
                </a:ln>
                <a:solidFill>
                  <a:schemeClr val="accent3"/>
                </a:solidFill>
                <a:effectLst/>
                <a:uLnTx/>
                <a:uFillTx/>
                <a:ea typeface="+mn-ea"/>
                <a:cs typeface="+mn-cs"/>
              </a:rPr>
              <a:t>định</a:t>
            </a:r>
            <a:r>
              <a:rPr kumimoji="0" lang="en-US" sz="1200" b="0" i="0" u="none" strike="noStrike" kern="1200" cap="none" spc="0" normalizeH="0" baseline="0" noProof="0">
                <a:ln>
                  <a:noFill/>
                </a:ln>
                <a:solidFill>
                  <a:schemeClr val="accent3"/>
                </a:solidFill>
                <a:effectLst/>
                <a:uLnTx/>
                <a:uFillTx/>
                <a:ea typeface="+mn-ea"/>
                <a:cs typeface="+mn-cs"/>
              </a:rPr>
              <a:t> </a:t>
            </a:r>
            <a:r>
              <a:rPr kumimoji="0" lang="en-US" sz="1200" b="0" i="0" u="none" strike="noStrike" kern="1200" cap="none" spc="0" normalizeH="0" baseline="0" noProof="0" err="1">
                <a:ln>
                  <a:noFill/>
                </a:ln>
                <a:solidFill>
                  <a:schemeClr val="accent3"/>
                </a:solidFill>
                <a:effectLst/>
                <a:uLnTx/>
                <a:uFillTx/>
                <a:ea typeface="+mn-ea"/>
                <a:cs typeface="+mn-cs"/>
              </a:rPr>
              <a:t>hướng</a:t>
            </a:r>
            <a:r>
              <a:rPr kumimoji="0" lang="en-US" sz="1200" b="0" i="0" u="none" strike="noStrike" kern="1200" cap="none" spc="0" normalizeH="0" baseline="0" noProof="0">
                <a:ln>
                  <a:noFill/>
                </a:ln>
                <a:solidFill>
                  <a:schemeClr val="accent3"/>
                </a:solidFill>
                <a:effectLst/>
                <a:uLnTx/>
                <a:uFillTx/>
                <a:ea typeface="+mn-ea"/>
                <a:cs typeface="+mn-cs"/>
              </a:rPr>
              <a:t> 2030</a:t>
            </a:r>
          </a:p>
        </p:txBody>
      </p:sp>
      <p:sp>
        <p:nvSpPr>
          <p:cNvPr id="38" name="Rectangle 37">
            <a:extLst>
              <a:ext uri="{FF2B5EF4-FFF2-40B4-BE49-F238E27FC236}">
                <a16:creationId xmlns:a16="http://schemas.microsoft.com/office/drawing/2014/main" id="{42AEF51D-F7F0-4D99-8F89-6390EB2EC32A}"/>
              </a:ext>
            </a:extLst>
          </p:cNvPr>
          <p:cNvSpPr/>
          <p:nvPr/>
        </p:nvSpPr>
        <p:spPr>
          <a:xfrm>
            <a:off x="599428" y="2335004"/>
            <a:ext cx="1625884"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kumimoji="0" lang="en-US" sz="1200" b="0" i="0" u="none" strike="noStrike" kern="1200" cap="none" spc="0" normalizeH="0" baseline="0" noProof="0" dirty="0" err="1">
                <a:ln>
                  <a:noFill/>
                </a:ln>
                <a:solidFill>
                  <a:schemeClr val="accent3"/>
                </a:solidFill>
                <a:effectLst/>
                <a:uLnTx/>
                <a:uFillTx/>
              </a:rPr>
              <a:t>Chiến</a:t>
            </a:r>
            <a:r>
              <a:rPr kumimoji="0" lang="en-US" sz="1200" b="0" i="0" u="none" strike="noStrike" kern="1200" cap="none" spc="0" normalizeH="0" baseline="0" noProof="0" dirty="0">
                <a:ln>
                  <a:noFill/>
                </a:ln>
                <a:solidFill>
                  <a:schemeClr val="accent3"/>
                </a:solidFill>
                <a:effectLst/>
                <a:uLnTx/>
                <a:uFillTx/>
              </a:rPr>
              <a:t> </a:t>
            </a:r>
            <a:r>
              <a:rPr kumimoji="0" lang="en-US" sz="1200" b="0" i="0" u="none" strike="noStrike" kern="1200" cap="none" spc="0" normalizeH="0" baseline="0" noProof="0" dirty="0" err="1">
                <a:ln>
                  <a:noFill/>
                </a:ln>
                <a:solidFill>
                  <a:schemeClr val="accent3"/>
                </a:solidFill>
                <a:effectLst/>
                <a:uLnTx/>
                <a:uFillTx/>
              </a:rPr>
              <a:t>lược</a:t>
            </a:r>
            <a:r>
              <a:rPr kumimoji="0" lang="en-US" sz="1200" b="0" i="0" u="none" strike="noStrike" kern="1200" cap="none" spc="0" normalizeH="0" baseline="0" noProof="0" dirty="0">
                <a:ln>
                  <a:noFill/>
                </a:ln>
                <a:solidFill>
                  <a:schemeClr val="accent3"/>
                </a:solidFill>
                <a:effectLst/>
                <a:uLnTx/>
                <a:uFillTx/>
              </a:rPr>
              <a:t> </a:t>
            </a:r>
            <a:r>
              <a:rPr kumimoji="0" lang="en-US" sz="1200" b="0" i="0" u="none" strike="noStrike" kern="1200" cap="none" spc="0" normalizeH="0" baseline="0" noProof="0" dirty="0" err="1">
                <a:ln>
                  <a:noFill/>
                </a:ln>
                <a:solidFill>
                  <a:schemeClr val="accent3"/>
                </a:solidFill>
                <a:effectLst/>
                <a:uLnTx/>
                <a:uFillTx/>
              </a:rPr>
              <a:t>quốc</a:t>
            </a:r>
            <a:r>
              <a:rPr kumimoji="0" lang="en-US" sz="1200" b="0" i="0" u="none" strike="noStrike" kern="1200" cap="none" spc="0" normalizeH="0" baseline="0" noProof="0" dirty="0">
                <a:ln>
                  <a:noFill/>
                </a:ln>
                <a:solidFill>
                  <a:schemeClr val="accent3"/>
                </a:solidFill>
                <a:effectLst/>
                <a:uLnTx/>
                <a:uFillTx/>
              </a:rPr>
              <a:t> </a:t>
            </a:r>
            <a:r>
              <a:rPr kumimoji="0" lang="en-US" sz="1200" b="0" i="0" u="none" strike="noStrike" kern="1200" cap="none" spc="0" normalizeH="0" baseline="0" noProof="0" dirty="0" err="1">
                <a:ln>
                  <a:noFill/>
                </a:ln>
                <a:solidFill>
                  <a:schemeClr val="accent3"/>
                </a:solidFill>
                <a:effectLst/>
                <a:uLnTx/>
                <a:uFillTx/>
              </a:rPr>
              <a:t>gia</a:t>
            </a:r>
            <a:r>
              <a:rPr kumimoji="0" lang="en-US" sz="1200" b="0" i="0" u="none" strike="noStrike" kern="1200" cap="none" spc="0" normalizeH="0" baseline="0" noProof="0" dirty="0">
                <a:ln>
                  <a:noFill/>
                </a:ln>
                <a:solidFill>
                  <a:schemeClr val="accent3"/>
                </a:solidFill>
                <a:effectLst/>
                <a:uLnTx/>
                <a:uFillTx/>
              </a:rPr>
              <a:t> </a:t>
            </a:r>
            <a:r>
              <a:rPr kumimoji="0" lang="en-US" sz="1200" b="0" i="0" u="none" strike="noStrike" kern="1200" cap="none" spc="0" normalizeH="0" baseline="0" noProof="0" dirty="0" err="1">
                <a:ln>
                  <a:noFill/>
                </a:ln>
                <a:solidFill>
                  <a:schemeClr val="accent3"/>
                </a:solidFill>
                <a:effectLst/>
                <a:uLnTx/>
                <a:uFillTx/>
              </a:rPr>
              <a:t>về</a:t>
            </a:r>
            <a:r>
              <a:rPr kumimoji="0" lang="en-US" sz="1200" b="0" i="0" u="none" strike="noStrike" kern="1200" cap="none" spc="0" normalizeH="0" baseline="0" noProof="0" dirty="0">
                <a:ln>
                  <a:noFill/>
                </a:ln>
                <a:solidFill>
                  <a:schemeClr val="accent3"/>
                </a:solidFill>
                <a:effectLst/>
                <a:uLnTx/>
                <a:uFillTx/>
              </a:rPr>
              <a:t> </a:t>
            </a:r>
            <a:r>
              <a:rPr kumimoji="0" lang="en-US" sz="1200" b="0" i="0" u="none" strike="noStrike" kern="1200" cap="none" spc="0" normalizeH="0" baseline="0" noProof="0" dirty="0" err="1">
                <a:ln>
                  <a:noFill/>
                </a:ln>
                <a:solidFill>
                  <a:schemeClr val="accent3"/>
                </a:solidFill>
                <a:effectLst/>
                <a:uLnTx/>
                <a:uFillTx/>
              </a:rPr>
              <a:t>tăng</a:t>
            </a:r>
            <a:r>
              <a:rPr kumimoji="0" lang="en-US" sz="1200" b="0" i="0" u="none" strike="noStrike" kern="1200" cap="none" spc="0" normalizeH="0" baseline="0" noProof="0" dirty="0">
                <a:ln>
                  <a:noFill/>
                </a:ln>
                <a:solidFill>
                  <a:schemeClr val="accent3"/>
                </a:solidFill>
                <a:effectLst/>
                <a:uLnTx/>
                <a:uFillTx/>
              </a:rPr>
              <a:t> </a:t>
            </a:r>
            <a:r>
              <a:rPr kumimoji="0" lang="en-US" sz="1200" b="0" i="0" u="none" strike="noStrike" kern="1200" cap="none" spc="0" normalizeH="0" baseline="0" noProof="0" dirty="0" err="1">
                <a:ln>
                  <a:noFill/>
                </a:ln>
                <a:solidFill>
                  <a:schemeClr val="accent3"/>
                </a:solidFill>
                <a:effectLst/>
                <a:uLnTx/>
                <a:uFillTx/>
              </a:rPr>
              <a:t>trưởng</a:t>
            </a:r>
            <a:r>
              <a:rPr lang="en-US" sz="1200" dirty="0">
                <a:solidFill>
                  <a:schemeClr val="accent3"/>
                </a:solidFill>
              </a:rPr>
              <a:t> </a:t>
            </a:r>
            <a:r>
              <a:rPr lang="en-US" sz="1200" dirty="0" err="1">
                <a:solidFill>
                  <a:schemeClr val="accent3"/>
                </a:solidFill>
              </a:rPr>
              <a:t>xanh</a:t>
            </a:r>
            <a:r>
              <a:rPr lang="en-US" sz="1200" dirty="0">
                <a:solidFill>
                  <a:schemeClr val="accent3"/>
                </a:solidFill>
              </a:rPr>
              <a:t> 2011 – 2020, </a:t>
            </a:r>
            <a:r>
              <a:rPr lang="en-US" sz="1200" dirty="0" err="1">
                <a:solidFill>
                  <a:schemeClr val="accent3"/>
                </a:solidFill>
              </a:rPr>
              <a:t>tầm</a:t>
            </a:r>
            <a:r>
              <a:rPr lang="en-US" sz="1200" dirty="0">
                <a:solidFill>
                  <a:schemeClr val="accent3"/>
                </a:solidFill>
              </a:rPr>
              <a:t> </a:t>
            </a:r>
            <a:r>
              <a:rPr lang="en-US" sz="1200" dirty="0" err="1">
                <a:solidFill>
                  <a:schemeClr val="accent3"/>
                </a:solidFill>
              </a:rPr>
              <a:t>nhìn</a:t>
            </a:r>
            <a:r>
              <a:rPr lang="en-US" sz="1200" dirty="0">
                <a:solidFill>
                  <a:schemeClr val="accent3"/>
                </a:solidFill>
              </a:rPr>
              <a:t> 2050</a:t>
            </a:r>
            <a:endParaRPr kumimoji="0" lang="en-US" sz="1200" b="0" i="0" u="none" strike="noStrike" kern="1200" cap="none" spc="0" normalizeH="0" baseline="0" noProof="0" dirty="0">
              <a:ln>
                <a:noFill/>
              </a:ln>
              <a:solidFill>
                <a:schemeClr val="accent3"/>
              </a:solidFill>
              <a:effectLst/>
              <a:uLnTx/>
              <a:uFillTx/>
            </a:endParaRPr>
          </a:p>
        </p:txBody>
      </p:sp>
      <p:sp>
        <p:nvSpPr>
          <p:cNvPr id="40" name="Oval 39">
            <a:extLst>
              <a:ext uri="{FF2B5EF4-FFF2-40B4-BE49-F238E27FC236}">
                <a16:creationId xmlns:a16="http://schemas.microsoft.com/office/drawing/2014/main" id="{7BEBF525-5F03-45C4-A73A-A539B5AF1A33}"/>
              </a:ext>
            </a:extLst>
          </p:cNvPr>
          <p:cNvSpPr>
            <a:spLocks noChangeAspect="1"/>
          </p:cNvSpPr>
          <p:nvPr/>
        </p:nvSpPr>
        <p:spPr>
          <a:xfrm>
            <a:off x="1142370" y="3083389"/>
            <a:ext cx="540000" cy="540000"/>
          </a:xfrm>
          <a:prstGeom prst="ellipse">
            <a:avLst/>
          </a:prstGeom>
          <a:solidFill>
            <a:srgbClr val="FFFFFF"/>
          </a:solidFill>
          <a:ln w="19050" cap="flat" cmpd="sng" algn="ctr">
            <a:solidFill>
              <a:srgbClr val="1A9AF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14000"/>
              </a:lnSpc>
              <a:spcBef>
                <a:spcPts val="0"/>
              </a:spcBef>
              <a:spcAft>
                <a:spcPts val="600"/>
              </a:spcAft>
              <a:buClr>
                <a:srgbClr val="FFFFFF"/>
              </a:buClr>
              <a:buSzPct val="100000"/>
              <a:buFontTx/>
              <a:buNone/>
              <a:tabLst/>
              <a:defRPr/>
            </a:pPr>
            <a:endParaRPr kumimoji="0" lang="en-US" sz="1200" b="1" i="0" u="none" strike="noStrike" kern="1200" cap="none" spc="0" normalizeH="0" baseline="0" noProof="0">
              <a:ln>
                <a:noFill/>
              </a:ln>
              <a:solidFill>
                <a:srgbClr val="FFFFFF"/>
              </a:solidFill>
              <a:effectLst/>
              <a:uLnTx/>
              <a:uFillTx/>
              <a:ea typeface="+mn-ea"/>
              <a:cs typeface="+mn-cs"/>
            </a:endParaRPr>
          </a:p>
        </p:txBody>
      </p:sp>
      <p:pic>
        <p:nvPicPr>
          <p:cNvPr id="41" name="Graphic 40">
            <a:extLst>
              <a:ext uri="{FF2B5EF4-FFF2-40B4-BE49-F238E27FC236}">
                <a16:creationId xmlns:a16="http://schemas.microsoft.com/office/drawing/2014/main" id="{763489F0-6D19-45B4-A1B1-7C798E6E6D4E}"/>
              </a:ext>
            </a:extLst>
          </p:cNvPr>
          <p:cNvPicPr>
            <a:picLocks noChangeAspect="1"/>
          </p:cNvPicPr>
          <p:nvPr/>
        </p:nvPicPr>
        <p:blipFill rotWithShape="1">
          <a:blip r:embed="rId43">
            <a:extLst>
              <a:ext uri="{96DAC541-7B7A-43D3-8B79-37D633B846F1}">
                <asvg:svgBlip xmlns="" xmlns:asvg="http://schemas.microsoft.com/office/drawing/2016/SVG/main" r:embed="rId44"/>
              </a:ext>
            </a:extLst>
          </a:blip>
          <a:srcRect l="17988" t="2666" r="17409" b="22195"/>
          <a:stretch/>
        </p:blipFill>
        <p:spPr>
          <a:xfrm>
            <a:off x="1258759" y="3165300"/>
            <a:ext cx="307223" cy="357325"/>
          </a:xfrm>
          <a:prstGeom prst="rect">
            <a:avLst/>
          </a:prstGeom>
        </p:spPr>
      </p:pic>
      <p:pic>
        <p:nvPicPr>
          <p:cNvPr id="44" name="Graphic 43">
            <a:extLst>
              <a:ext uri="{FF2B5EF4-FFF2-40B4-BE49-F238E27FC236}">
                <a16:creationId xmlns:a16="http://schemas.microsoft.com/office/drawing/2014/main" id="{5A291CC1-8AE3-40DF-A6B4-755E5EB0CCA4}"/>
              </a:ext>
            </a:extLst>
          </p:cNvPr>
          <p:cNvPicPr>
            <a:picLocks noChangeAspect="1"/>
          </p:cNvPicPr>
          <p:nvPr/>
        </p:nvPicPr>
        <p:blipFill rotWithShape="1">
          <a:blip r:embed="rId45">
            <a:extLst>
              <a:ext uri="{96DAC541-7B7A-43D3-8B79-37D633B846F1}">
                <asvg:svgBlip xmlns="" xmlns:asvg="http://schemas.microsoft.com/office/drawing/2016/SVG/main" r:embed="rId46"/>
              </a:ext>
            </a:extLst>
          </a:blip>
          <a:srcRect l="14028" t="3611" r="14306" b="24167"/>
          <a:stretch/>
        </p:blipFill>
        <p:spPr>
          <a:xfrm>
            <a:off x="8874887" y="2044100"/>
            <a:ext cx="281665" cy="283849"/>
          </a:xfrm>
          <a:prstGeom prst="rect">
            <a:avLst/>
          </a:prstGeom>
        </p:spPr>
      </p:pic>
      <p:sp>
        <p:nvSpPr>
          <p:cNvPr id="46" name="Rectangle 45">
            <a:extLst>
              <a:ext uri="{FF2B5EF4-FFF2-40B4-BE49-F238E27FC236}">
                <a16:creationId xmlns:a16="http://schemas.microsoft.com/office/drawing/2014/main" id="{B4D22D0E-1B32-4510-943F-5E3AA863912A}"/>
              </a:ext>
            </a:extLst>
          </p:cNvPr>
          <p:cNvSpPr/>
          <p:nvPr/>
        </p:nvSpPr>
        <p:spPr>
          <a:xfrm>
            <a:off x="9208875" y="3076149"/>
            <a:ext cx="2413320" cy="841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14000"/>
              </a:lnSpc>
              <a:spcBef>
                <a:spcPts val="0"/>
              </a:spcBef>
              <a:spcAft>
                <a:spcPts val="600"/>
              </a:spcAft>
              <a:buClr>
                <a:srgbClr val="FFFFFF"/>
              </a:buClr>
              <a:buSzPct val="100000"/>
              <a:buFontTx/>
              <a:buNone/>
              <a:tabLst/>
              <a:defRPr/>
            </a:pPr>
            <a:r>
              <a:rPr lang="en-US" sz="1200" b="1" i="0" err="1">
                <a:solidFill>
                  <a:srgbClr val="333333"/>
                </a:solidFill>
                <a:effectLst/>
              </a:rPr>
              <a:t>Mục</a:t>
            </a:r>
            <a:r>
              <a:rPr lang="en-US" sz="1200" b="1" i="0">
                <a:solidFill>
                  <a:srgbClr val="333333"/>
                </a:solidFill>
                <a:effectLst/>
              </a:rPr>
              <a:t> </a:t>
            </a:r>
            <a:r>
              <a:rPr lang="en-US" sz="1200" b="1" i="0" err="1">
                <a:solidFill>
                  <a:srgbClr val="333333"/>
                </a:solidFill>
                <a:effectLst/>
              </a:rPr>
              <a:t>tiêu</a:t>
            </a:r>
            <a:r>
              <a:rPr lang="en-US" sz="1200" b="1" i="0">
                <a:solidFill>
                  <a:srgbClr val="333333"/>
                </a:solidFill>
                <a:effectLst/>
              </a:rPr>
              <a:t> </a:t>
            </a:r>
            <a:r>
              <a:rPr lang="vi-VN" sz="1200" b="1" i="0">
                <a:solidFill>
                  <a:srgbClr val="333333"/>
                </a:solidFill>
                <a:effectLst/>
              </a:rPr>
              <a:t>2025</a:t>
            </a:r>
            <a:endParaRPr lang="en-US" sz="1200" b="0" i="0">
              <a:solidFill>
                <a:srgbClr val="333333"/>
              </a:solidFill>
              <a:effectLst/>
            </a:endParaRPr>
          </a:p>
          <a:p>
            <a:pPr marL="0" marR="0" lvl="0" indent="0" algn="ctr" defTabSz="914400" rtl="0" eaLnBrk="1" fontAlgn="auto" latinLnBrk="0" hangingPunct="1">
              <a:spcBef>
                <a:spcPts val="0"/>
              </a:spcBef>
              <a:spcAft>
                <a:spcPts val="600"/>
              </a:spcAft>
              <a:buClr>
                <a:srgbClr val="FFFFFF"/>
              </a:buClr>
              <a:buSzPct val="100000"/>
              <a:buFontTx/>
              <a:buNone/>
              <a:tabLst/>
              <a:defRPr/>
            </a:pPr>
            <a:r>
              <a:rPr lang="vi-VN" sz="1200" b="0" i="0">
                <a:solidFill>
                  <a:srgbClr val="333333"/>
                </a:solidFill>
                <a:effectLst/>
              </a:rPr>
              <a:t>100% ngân hàng xây dựng được quy định nội bộ về quản lý </a:t>
            </a:r>
            <a:r>
              <a:rPr lang="en-US" sz="1200" b="0" i="0">
                <a:solidFill>
                  <a:srgbClr val="333333"/>
                </a:solidFill>
                <a:effectLst/>
              </a:rPr>
              <a:t>RRMT-XH</a:t>
            </a:r>
            <a:r>
              <a:rPr lang="vi-VN" sz="1200" b="0" i="0">
                <a:solidFill>
                  <a:srgbClr val="333333"/>
                </a:solidFill>
                <a:effectLst/>
              </a:rPr>
              <a:t> trong hoạt động cấp tín dụng</a:t>
            </a:r>
            <a:endParaRPr kumimoji="0" lang="en-US" sz="1200" b="1" i="0" u="none" strike="noStrike" kern="1200" cap="none" spc="0" normalizeH="0" baseline="0" noProof="0">
              <a:ln>
                <a:noFill/>
              </a:ln>
              <a:solidFill>
                <a:srgbClr val="2E2E38"/>
              </a:solidFill>
              <a:effectLst/>
              <a:uLnTx/>
              <a:uFillTx/>
            </a:endParaRPr>
          </a:p>
        </p:txBody>
      </p:sp>
      <p:pic>
        <p:nvPicPr>
          <p:cNvPr id="47" name="Graphic 46">
            <a:extLst>
              <a:ext uri="{FF2B5EF4-FFF2-40B4-BE49-F238E27FC236}">
                <a16:creationId xmlns:a16="http://schemas.microsoft.com/office/drawing/2014/main" id="{F3D65CF4-6ABB-46F3-AE51-AA481FAF1D3A}"/>
              </a:ext>
            </a:extLst>
          </p:cNvPr>
          <p:cNvPicPr>
            <a:picLocks noChangeAspect="1"/>
          </p:cNvPicPr>
          <p:nvPr/>
        </p:nvPicPr>
        <p:blipFill rotWithShape="1">
          <a:blip r:embed="rId47">
            <a:extLst>
              <a:ext uri="{96DAC541-7B7A-43D3-8B79-37D633B846F1}">
                <asvg:svgBlip xmlns="" xmlns:asvg="http://schemas.microsoft.com/office/drawing/2016/SVG/main" r:embed="rId48"/>
              </a:ext>
            </a:extLst>
          </a:blip>
          <a:srcRect l="26250" r="26250" b="20972"/>
          <a:stretch/>
        </p:blipFill>
        <p:spPr>
          <a:xfrm rot="2500325">
            <a:off x="10254889" y="2382546"/>
            <a:ext cx="447747" cy="744938"/>
          </a:xfrm>
          <a:prstGeom prst="rect">
            <a:avLst/>
          </a:prstGeom>
        </p:spPr>
      </p:pic>
      <p:sp>
        <p:nvSpPr>
          <p:cNvPr id="99" name="Rectangle 98">
            <a:extLst>
              <a:ext uri="{FF2B5EF4-FFF2-40B4-BE49-F238E27FC236}">
                <a16:creationId xmlns:a16="http://schemas.microsoft.com/office/drawing/2014/main" id="{27EC1BC8-5867-5023-89B6-E646128F6982}"/>
              </a:ext>
            </a:extLst>
          </p:cNvPr>
          <p:cNvSpPr/>
          <p:nvPr/>
        </p:nvSpPr>
        <p:spPr>
          <a:xfrm>
            <a:off x="621819" y="3524089"/>
            <a:ext cx="1625884"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kumimoji="0" lang="en-US" sz="1200" b="0" i="0" u="none" strike="noStrike" kern="1200" cap="none" spc="0" normalizeH="0" baseline="0" noProof="0" err="1">
                <a:ln>
                  <a:noFill/>
                </a:ln>
                <a:solidFill>
                  <a:srgbClr val="2E2E38"/>
                </a:solidFill>
                <a:effectLst/>
                <a:uLnTx/>
                <a:uFillTx/>
              </a:rPr>
              <a:t>Quyết</a:t>
            </a:r>
            <a:r>
              <a:rPr kumimoji="0" lang="en-US" sz="1200" b="0" i="0" u="none" strike="noStrike" kern="1200" cap="none" spc="0" normalizeH="0" baseline="0" noProof="0">
                <a:ln>
                  <a:noFill/>
                </a:ln>
                <a:solidFill>
                  <a:srgbClr val="2E2E38"/>
                </a:solidFill>
                <a:effectLst/>
                <a:uLnTx/>
                <a:uFillTx/>
              </a:rPr>
              <a:t> </a:t>
            </a:r>
            <a:r>
              <a:rPr kumimoji="0" lang="en-US" sz="1200" b="0" i="0" u="none" strike="noStrike" kern="1200" cap="none" spc="0" normalizeH="0" baseline="0" noProof="0" err="1">
                <a:ln>
                  <a:noFill/>
                </a:ln>
                <a:solidFill>
                  <a:srgbClr val="2E2E38"/>
                </a:solidFill>
                <a:effectLst/>
                <a:uLnTx/>
                <a:uFillTx/>
              </a:rPr>
              <a:t>định</a:t>
            </a:r>
            <a:r>
              <a:rPr kumimoji="0" lang="en-US" sz="1200" b="0" i="0" u="none" strike="noStrike" kern="1200" cap="none" spc="0" normalizeH="0" baseline="0" noProof="0">
                <a:ln>
                  <a:noFill/>
                </a:ln>
                <a:solidFill>
                  <a:srgbClr val="2E2E38"/>
                </a:solidFill>
                <a:effectLst/>
                <a:uLnTx/>
                <a:uFillTx/>
              </a:rPr>
              <a:t> </a:t>
            </a:r>
            <a:r>
              <a:rPr kumimoji="0" lang="en-US" sz="1200" b="0" i="0" u="none" strike="noStrike" kern="1200" cap="none" spc="0" normalizeH="0" baseline="0" noProof="0" err="1">
                <a:ln>
                  <a:noFill/>
                </a:ln>
                <a:solidFill>
                  <a:srgbClr val="2E2E38"/>
                </a:solidFill>
                <a:effectLst/>
                <a:uLnTx/>
                <a:uFillTx/>
              </a:rPr>
              <a:t>số</a:t>
            </a:r>
            <a:r>
              <a:rPr kumimoji="0" lang="en-US" sz="1200" b="0" i="0" u="none" strike="noStrike" kern="1200" cap="none" spc="0" normalizeH="0" baseline="0" noProof="0">
                <a:ln>
                  <a:noFill/>
                </a:ln>
                <a:solidFill>
                  <a:srgbClr val="2E2E38"/>
                </a:solidFill>
                <a:effectLst/>
                <a:uLnTx/>
                <a:uFillTx/>
              </a:rPr>
              <a:t> 1393/QĐ-</a:t>
            </a:r>
            <a:r>
              <a:rPr kumimoji="0" lang="en-US" sz="1200" b="0" i="0" u="none" strike="noStrike" kern="1200" cap="none" spc="0" normalizeH="0" baseline="0" noProof="0" err="1">
                <a:ln>
                  <a:noFill/>
                </a:ln>
                <a:solidFill>
                  <a:srgbClr val="2E2E38"/>
                </a:solidFill>
                <a:effectLst/>
                <a:uLnTx/>
                <a:uFillTx/>
              </a:rPr>
              <a:t>TTg</a:t>
            </a:r>
            <a:endParaRPr kumimoji="0" lang="en-US" sz="1200" b="0" i="0" u="none" strike="noStrike" kern="1200" cap="none" spc="0" normalizeH="0" baseline="0" noProof="0">
              <a:ln>
                <a:noFill/>
              </a:ln>
              <a:solidFill>
                <a:srgbClr val="2E2E38"/>
              </a:solidFill>
              <a:effectLst/>
              <a:uLnTx/>
              <a:uFillTx/>
            </a:endParaRPr>
          </a:p>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lang="en-US" sz="1200" b="1">
                <a:solidFill>
                  <a:srgbClr val="2E2E38"/>
                </a:solidFill>
              </a:rPr>
              <a:t>9/2012</a:t>
            </a:r>
            <a:endParaRPr kumimoji="0" lang="en-US" sz="1200" b="1" i="0" u="none" strike="noStrike" kern="1200" cap="none" spc="0" normalizeH="0" baseline="0" noProof="0">
              <a:ln>
                <a:noFill/>
              </a:ln>
              <a:solidFill>
                <a:srgbClr val="2E2E38"/>
              </a:solidFill>
              <a:effectLst/>
              <a:uLnTx/>
              <a:uFillTx/>
            </a:endParaRPr>
          </a:p>
        </p:txBody>
      </p:sp>
      <p:sp>
        <p:nvSpPr>
          <p:cNvPr id="100" name="Rectangle 99">
            <a:extLst>
              <a:ext uri="{FF2B5EF4-FFF2-40B4-BE49-F238E27FC236}">
                <a16:creationId xmlns:a16="http://schemas.microsoft.com/office/drawing/2014/main" id="{EAE0C6D8-5C4B-6B63-8AA3-7D7C1E232021}"/>
              </a:ext>
            </a:extLst>
          </p:cNvPr>
          <p:cNvSpPr/>
          <p:nvPr/>
        </p:nvSpPr>
        <p:spPr>
          <a:xfrm>
            <a:off x="2483073" y="3612240"/>
            <a:ext cx="162588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kumimoji="0" lang="en-US" sz="1200" b="0" i="0" u="none" strike="noStrike" kern="1200" cap="none" spc="0" normalizeH="0" baseline="0" noProof="0" err="1">
                <a:ln>
                  <a:noFill/>
                </a:ln>
                <a:solidFill>
                  <a:srgbClr val="2E2E38"/>
                </a:solidFill>
                <a:effectLst/>
                <a:uLnTx/>
                <a:uFillTx/>
              </a:rPr>
              <a:t>Chỉ</a:t>
            </a:r>
            <a:r>
              <a:rPr kumimoji="0" lang="en-US" sz="1200" b="0" i="0" u="none" strike="noStrike" kern="1200" cap="none" spc="0" normalizeH="0" baseline="0" noProof="0">
                <a:ln>
                  <a:noFill/>
                </a:ln>
                <a:solidFill>
                  <a:srgbClr val="2E2E38"/>
                </a:solidFill>
                <a:effectLst/>
                <a:uLnTx/>
                <a:uFillTx/>
              </a:rPr>
              <a:t> </a:t>
            </a:r>
            <a:r>
              <a:rPr kumimoji="0" lang="en-US" sz="1200" b="0" i="0" u="none" strike="noStrike" kern="1200" cap="none" spc="0" normalizeH="0" baseline="0" noProof="0" err="1">
                <a:ln>
                  <a:noFill/>
                </a:ln>
                <a:solidFill>
                  <a:srgbClr val="2E2E38"/>
                </a:solidFill>
                <a:effectLst/>
                <a:uLnTx/>
                <a:uFillTx/>
              </a:rPr>
              <a:t>thị</a:t>
            </a:r>
            <a:r>
              <a:rPr kumimoji="0" lang="en-US" sz="1200" b="0" i="0" u="none" strike="noStrike" kern="1200" cap="none" spc="0" normalizeH="0" baseline="0" noProof="0">
                <a:ln>
                  <a:noFill/>
                </a:ln>
                <a:solidFill>
                  <a:srgbClr val="2E2E38"/>
                </a:solidFill>
                <a:effectLst/>
                <a:uLnTx/>
                <a:uFillTx/>
              </a:rPr>
              <a:t> </a:t>
            </a:r>
            <a:r>
              <a:rPr kumimoji="0" lang="en-US" sz="1200" b="0" i="0" u="none" strike="noStrike" kern="1200" cap="none" spc="0" normalizeH="0" baseline="0" noProof="0" err="1">
                <a:ln>
                  <a:noFill/>
                </a:ln>
                <a:solidFill>
                  <a:srgbClr val="2E2E38"/>
                </a:solidFill>
                <a:effectLst/>
                <a:uLnTx/>
                <a:uFillTx/>
              </a:rPr>
              <a:t>số</a:t>
            </a:r>
            <a:r>
              <a:rPr kumimoji="0" lang="en-US" sz="1200" b="0" i="0" u="none" strike="noStrike" kern="1200" cap="none" spc="0" normalizeH="0" baseline="0" noProof="0">
                <a:ln>
                  <a:noFill/>
                </a:ln>
                <a:solidFill>
                  <a:srgbClr val="2E2E38"/>
                </a:solidFill>
                <a:effectLst/>
                <a:uLnTx/>
                <a:uFillTx/>
              </a:rPr>
              <a:t> 03/CT-NHNN</a:t>
            </a:r>
          </a:p>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lang="en-US" sz="1200" b="1">
                <a:solidFill>
                  <a:srgbClr val="2E2E38"/>
                </a:solidFill>
              </a:rPr>
              <a:t>3/2015</a:t>
            </a:r>
            <a:endParaRPr kumimoji="0" lang="en-US" sz="1200" b="1" i="0" u="none" strike="noStrike" kern="1200" cap="none" spc="0" normalizeH="0" baseline="0" noProof="0">
              <a:ln>
                <a:noFill/>
              </a:ln>
              <a:solidFill>
                <a:srgbClr val="2E2E38"/>
              </a:solidFill>
              <a:effectLst/>
              <a:uLnTx/>
              <a:uFillTx/>
            </a:endParaRPr>
          </a:p>
        </p:txBody>
      </p:sp>
      <p:sp>
        <p:nvSpPr>
          <p:cNvPr id="101" name="Rectangle 100">
            <a:extLst>
              <a:ext uri="{FF2B5EF4-FFF2-40B4-BE49-F238E27FC236}">
                <a16:creationId xmlns:a16="http://schemas.microsoft.com/office/drawing/2014/main" id="{ECFB3585-2265-7C0F-29A6-BD5ECA884F77}"/>
              </a:ext>
            </a:extLst>
          </p:cNvPr>
          <p:cNvSpPr/>
          <p:nvPr/>
        </p:nvSpPr>
        <p:spPr>
          <a:xfrm>
            <a:off x="4241605" y="3362725"/>
            <a:ext cx="1625884"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lang="en-US" sz="1200" err="1">
                <a:solidFill>
                  <a:srgbClr val="2E2E38"/>
                </a:solidFill>
              </a:rPr>
              <a:t>Quyết</a:t>
            </a:r>
            <a:r>
              <a:rPr lang="en-US" sz="1200">
                <a:solidFill>
                  <a:srgbClr val="2E2E38"/>
                </a:solidFill>
              </a:rPr>
              <a:t> </a:t>
            </a:r>
            <a:r>
              <a:rPr lang="en-US" sz="1200" err="1">
                <a:solidFill>
                  <a:srgbClr val="2E2E38"/>
                </a:solidFill>
              </a:rPr>
              <a:t>định</a:t>
            </a:r>
            <a:r>
              <a:rPr lang="en-US" sz="1200">
                <a:solidFill>
                  <a:srgbClr val="2E2E38"/>
                </a:solidFill>
              </a:rPr>
              <a:t> </a:t>
            </a:r>
            <a:r>
              <a:rPr lang="en-US" sz="1200" err="1">
                <a:solidFill>
                  <a:srgbClr val="2E2E38"/>
                </a:solidFill>
              </a:rPr>
              <a:t>số</a:t>
            </a:r>
            <a:r>
              <a:rPr lang="en-US" sz="1200">
                <a:solidFill>
                  <a:srgbClr val="2E2E38"/>
                </a:solidFill>
              </a:rPr>
              <a:t> 986/QĐ-</a:t>
            </a:r>
            <a:r>
              <a:rPr lang="en-US" sz="1200" err="1">
                <a:solidFill>
                  <a:srgbClr val="2E2E38"/>
                </a:solidFill>
              </a:rPr>
              <a:t>TTg</a:t>
            </a:r>
            <a:endParaRPr lang="en-US" sz="1200">
              <a:solidFill>
                <a:srgbClr val="2E2E38"/>
              </a:solidFill>
            </a:endParaRPr>
          </a:p>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lang="en-US" sz="1200" b="1">
                <a:solidFill>
                  <a:srgbClr val="2E2E38"/>
                </a:solidFill>
              </a:rPr>
              <a:t>8/2018</a:t>
            </a:r>
            <a:endParaRPr kumimoji="0" lang="en-US" sz="1200" b="1" i="0" u="none" strike="noStrike" kern="1200" cap="none" spc="0" normalizeH="0" baseline="0" noProof="0">
              <a:ln>
                <a:noFill/>
              </a:ln>
              <a:solidFill>
                <a:srgbClr val="2E2E38"/>
              </a:solidFill>
              <a:effectLst/>
              <a:uLnTx/>
              <a:uFillTx/>
            </a:endParaRPr>
          </a:p>
        </p:txBody>
      </p:sp>
      <p:sp>
        <p:nvSpPr>
          <p:cNvPr id="102" name="Rectangle 101">
            <a:extLst>
              <a:ext uri="{FF2B5EF4-FFF2-40B4-BE49-F238E27FC236}">
                <a16:creationId xmlns:a16="http://schemas.microsoft.com/office/drawing/2014/main" id="{0C5F218A-2678-3D2F-5EDF-779CF378945D}"/>
              </a:ext>
            </a:extLst>
          </p:cNvPr>
          <p:cNvSpPr/>
          <p:nvPr/>
        </p:nvSpPr>
        <p:spPr>
          <a:xfrm>
            <a:off x="6034187" y="2988084"/>
            <a:ext cx="16258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lang="en-US" sz="1200">
                <a:solidFill>
                  <a:srgbClr val="2E2E38"/>
                </a:solidFill>
              </a:rPr>
              <a:t>NHNN </a:t>
            </a:r>
            <a:r>
              <a:rPr lang="en-US" sz="1200" err="1">
                <a:solidFill>
                  <a:srgbClr val="2E2E38"/>
                </a:solidFill>
              </a:rPr>
              <a:t>phối</a:t>
            </a:r>
            <a:r>
              <a:rPr lang="en-US" sz="1200">
                <a:solidFill>
                  <a:srgbClr val="2E2E38"/>
                </a:solidFill>
              </a:rPr>
              <a:t> </a:t>
            </a:r>
            <a:r>
              <a:rPr lang="en-US" sz="1200" err="1">
                <a:solidFill>
                  <a:srgbClr val="2E2E38"/>
                </a:solidFill>
              </a:rPr>
              <a:t>hợp</a:t>
            </a:r>
            <a:r>
              <a:rPr lang="en-US" sz="1200">
                <a:solidFill>
                  <a:srgbClr val="2E2E38"/>
                </a:solidFill>
              </a:rPr>
              <a:t> </a:t>
            </a:r>
            <a:r>
              <a:rPr lang="en-US" sz="1200" err="1">
                <a:solidFill>
                  <a:srgbClr val="2E2E38"/>
                </a:solidFill>
              </a:rPr>
              <a:t>với</a:t>
            </a:r>
            <a:r>
              <a:rPr lang="en-US" sz="1200">
                <a:solidFill>
                  <a:srgbClr val="2E2E38"/>
                </a:solidFill>
              </a:rPr>
              <a:t> </a:t>
            </a:r>
            <a:r>
              <a:rPr lang="en-US" sz="1200" err="1">
                <a:solidFill>
                  <a:srgbClr val="2E2E38"/>
                </a:solidFill>
              </a:rPr>
              <a:t>Tổ</a:t>
            </a:r>
            <a:r>
              <a:rPr lang="en-US" sz="1200">
                <a:solidFill>
                  <a:srgbClr val="2E2E38"/>
                </a:solidFill>
              </a:rPr>
              <a:t> </a:t>
            </a:r>
            <a:r>
              <a:rPr lang="en-US" sz="1200" err="1">
                <a:solidFill>
                  <a:srgbClr val="2E2E38"/>
                </a:solidFill>
              </a:rPr>
              <a:t>chức</a:t>
            </a:r>
            <a:r>
              <a:rPr lang="en-US" sz="1200">
                <a:solidFill>
                  <a:srgbClr val="2E2E38"/>
                </a:solidFill>
              </a:rPr>
              <a:t> </a:t>
            </a:r>
            <a:r>
              <a:rPr lang="en-US" sz="1200" err="1">
                <a:solidFill>
                  <a:srgbClr val="2E2E38"/>
                </a:solidFill>
              </a:rPr>
              <a:t>Tài</a:t>
            </a:r>
            <a:r>
              <a:rPr lang="en-US" sz="1200">
                <a:solidFill>
                  <a:srgbClr val="2E2E38"/>
                </a:solidFill>
              </a:rPr>
              <a:t> </a:t>
            </a:r>
            <a:r>
              <a:rPr lang="en-US" sz="1200" err="1">
                <a:solidFill>
                  <a:srgbClr val="2E2E38"/>
                </a:solidFill>
              </a:rPr>
              <a:t>chính</a:t>
            </a:r>
            <a:r>
              <a:rPr lang="en-US" sz="1200">
                <a:solidFill>
                  <a:srgbClr val="2E2E38"/>
                </a:solidFill>
              </a:rPr>
              <a:t> </a:t>
            </a:r>
            <a:r>
              <a:rPr lang="en-US" sz="1200" err="1">
                <a:solidFill>
                  <a:srgbClr val="2E2E38"/>
                </a:solidFill>
              </a:rPr>
              <a:t>quốc</a:t>
            </a:r>
            <a:r>
              <a:rPr lang="en-US" sz="1200">
                <a:solidFill>
                  <a:srgbClr val="2E2E38"/>
                </a:solidFill>
              </a:rPr>
              <a:t> </a:t>
            </a:r>
            <a:r>
              <a:rPr lang="en-US" sz="1200" err="1">
                <a:solidFill>
                  <a:srgbClr val="2E2E38"/>
                </a:solidFill>
              </a:rPr>
              <a:t>tế</a:t>
            </a:r>
            <a:r>
              <a:rPr lang="en-US" sz="1200">
                <a:solidFill>
                  <a:srgbClr val="2E2E38"/>
                </a:solidFill>
              </a:rPr>
              <a:t> (IFC)</a:t>
            </a:r>
          </a:p>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kumimoji="0" lang="en-US" sz="1200" b="1" i="0" u="none" strike="noStrike" kern="1200" cap="none" spc="0" normalizeH="0" baseline="0" noProof="0">
                <a:ln>
                  <a:noFill/>
                </a:ln>
                <a:solidFill>
                  <a:srgbClr val="2E2E38"/>
                </a:solidFill>
                <a:effectLst/>
                <a:uLnTx/>
                <a:uFillTx/>
              </a:rPr>
              <a:t>2019</a:t>
            </a:r>
          </a:p>
        </p:txBody>
      </p:sp>
      <p:sp>
        <p:nvSpPr>
          <p:cNvPr id="103" name="Rectangle 102">
            <a:extLst>
              <a:ext uri="{FF2B5EF4-FFF2-40B4-BE49-F238E27FC236}">
                <a16:creationId xmlns:a16="http://schemas.microsoft.com/office/drawing/2014/main" id="{95476B33-71CC-CAA9-38A1-DE2EA766BDCB}"/>
              </a:ext>
            </a:extLst>
          </p:cNvPr>
          <p:cNvSpPr/>
          <p:nvPr/>
        </p:nvSpPr>
        <p:spPr>
          <a:xfrm>
            <a:off x="8321201" y="2538302"/>
            <a:ext cx="1625884"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lang="en-US" sz="1200">
                <a:solidFill>
                  <a:srgbClr val="2E2E38"/>
                </a:solidFill>
              </a:rPr>
              <a:t>Thông </a:t>
            </a:r>
            <a:r>
              <a:rPr lang="en-US" sz="1200" err="1">
                <a:solidFill>
                  <a:srgbClr val="2E2E38"/>
                </a:solidFill>
              </a:rPr>
              <a:t>tư</a:t>
            </a:r>
            <a:r>
              <a:rPr lang="en-US" sz="1200">
                <a:solidFill>
                  <a:srgbClr val="2E2E38"/>
                </a:solidFill>
              </a:rPr>
              <a:t> </a:t>
            </a:r>
            <a:r>
              <a:rPr lang="en-US" sz="1200" err="1">
                <a:solidFill>
                  <a:srgbClr val="2E2E38"/>
                </a:solidFill>
              </a:rPr>
              <a:t>số</a:t>
            </a:r>
            <a:r>
              <a:rPr lang="en-US" sz="1200">
                <a:solidFill>
                  <a:srgbClr val="2E2E38"/>
                </a:solidFill>
              </a:rPr>
              <a:t> 17/2022/TT-NHNN</a:t>
            </a:r>
          </a:p>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lang="en-US" sz="1200" b="1">
                <a:solidFill>
                  <a:srgbClr val="2E2E38"/>
                </a:solidFill>
              </a:rPr>
              <a:t>12/2022</a:t>
            </a:r>
            <a:endParaRPr kumimoji="0" lang="en-US" sz="1200" b="1" i="0" u="none" strike="noStrike" kern="1200" cap="none" spc="0" normalizeH="0" baseline="0" noProof="0">
              <a:ln>
                <a:noFill/>
              </a:ln>
              <a:solidFill>
                <a:srgbClr val="2E2E38"/>
              </a:solidFill>
              <a:effectLst/>
              <a:uLnTx/>
              <a:uFillTx/>
            </a:endParaRPr>
          </a:p>
        </p:txBody>
      </p:sp>
      <p:sp>
        <p:nvSpPr>
          <p:cNvPr id="105" name="Rectangle 104">
            <a:extLst>
              <a:ext uri="{FF2B5EF4-FFF2-40B4-BE49-F238E27FC236}">
                <a16:creationId xmlns:a16="http://schemas.microsoft.com/office/drawing/2014/main" id="{682F6F32-B43E-F58A-021D-57CFF6666B80}"/>
              </a:ext>
            </a:extLst>
          </p:cNvPr>
          <p:cNvSpPr/>
          <p:nvPr/>
        </p:nvSpPr>
        <p:spPr>
          <a:xfrm>
            <a:off x="8169910" y="1238398"/>
            <a:ext cx="1691617"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kumimoji="0" lang="en-US" sz="1200" i="0" u="none" strike="noStrike" kern="1200" cap="none" spc="0" normalizeH="0" baseline="0" noProof="0">
                <a:ln>
                  <a:noFill/>
                </a:ln>
                <a:solidFill>
                  <a:schemeClr val="accent3"/>
                </a:solidFill>
                <a:effectLst/>
                <a:uLnTx/>
                <a:uFillTx/>
                <a:ea typeface="+mn-ea"/>
                <a:cs typeface="+mn-cs"/>
              </a:rPr>
              <a:t>HD </a:t>
            </a:r>
            <a:r>
              <a:rPr kumimoji="0" lang="en-US" sz="1200" i="0" u="none" strike="noStrike" kern="1200" cap="none" spc="0" normalizeH="0" baseline="0" noProof="0" err="1">
                <a:ln>
                  <a:noFill/>
                </a:ln>
                <a:solidFill>
                  <a:schemeClr val="accent3"/>
                </a:solidFill>
                <a:effectLst/>
                <a:uLnTx/>
                <a:uFillTx/>
                <a:ea typeface="+mn-ea"/>
                <a:cs typeface="+mn-cs"/>
              </a:rPr>
              <a:t>thực</a:t>
            </a:r>
            <a:r>
              <a:rPr kumimoji="0" lang="en-US" sz="1200" i="0" u="none" strike="noStrike" kern="1200" cap="none" spc="0" normalizeH="0" baseline="0" noProof="0">
                <a:ln>
                  <a:noFill/>
                </a:ln>
                <a:solidFill>
                  <a:schemeClr val="accent3"/>
                </a:solidFill>
                <a:effectLst/>
                <a:uLnTx/>
                <a:uFillTx/>
                <a:ea typeface="+mn-ea"/>
                <a:cs typeface="+mn-cs"/>
              </a:rPr>
              <a:t> </a:t>
            </a:r>
            <a:r>
              <a:rPr kumimoji="0" lang="en-US" sz="1200" i="0" u="none" strike="noStrike" kern="1200" cap="none" spc="0" normalizeH="0" baseline="0" noProof="0" err="1">
                <a:ln>
                  <a:noFill/>
                </a:ln>
                <a:solidFill>
                  <a:schemeClr val="accent3"/>
                </a:solidFill>
                <a:effectLst/>
                <a:uLnTx/>
                <a:uFillTx/>
                <a:ea typeface="+mn-ea"/>
                <a:cs typeface="+mn-cs"/>
              </a:rPr>
              <a:t>hiện</a:t>
            </a:r>
            <a:r>
              <a:rPr kumimoji="0" lang="en-US" sz="1200" i="0" u="none" strike="noStrike" kern="1200" cap="none" spc="0" normalizeH="0" baseline="0" noProof="0">
                <a:ln>
                  <a:noFill/>
                </a:ln>
                <a:solidFill>
                  <a:schemeClr val="accent3"/>
                </a:solidFill>
                <a:effectLst/>
                <a:uLnTx/>
                <a:uFillTx/>
                <a:ea typeface="+mn-ea"/>
                <a:cs typeface="+mn-cs"/>
              </a:rPr>
              <a:t> </a:t>
            </a:r>
            <a:r>
              <a:rPr kumimoji="0" lang="en-US" sz="1200" i="0" u="none" strike="noStrike" kern="1200" cap="none" spc="0" normalizeH="0" baseline="0" noProof="0" err="1">
                <a:ln>
                  <a:noFill/>
                </a:ln>
                <a:solidFill>
                  <a:schemeClr val="accent3"/>
                </a:solidFill>
                <a:effectLst/>
                <a:uLnTx/>
                <a:uFillTx/>
                <a:ea typeface="+mn-ea"/>
                <a:cs typeface="+mn-cs"/>
              </a:rPr>
              <a:t>quản</a:t>
            </a:r>
            <a:r>
              <a:rPr kumimoji="0" lang="en-US" sz="1200" i="0" u="none" strike="noStrike" kern="1200" cap="none" spc="0" normalizeH="0" baseline="0" noProof="0">
                <a:ln>
                  <a:noFill/>
                </a:ln>
                <a:solidFill>
                  <a:schemeClr val="accent3"/>
                </a:solidFill>
                <a:effectLst/>
                <a:uLnTx/>
                <a:uFillTx/>
                <a:ea typeface="+mn-ea"/>
                <a:cs typeface="+mn-cs"/>
              </a:rPr>
              <a:t> </a:t>
            </a:r>
            <a:r>
              <a:rPr kumimoji="0" lang="en-US" sz="1200" i="0" u="none" strike="noStrike" kern="1200" cap="none" spc="0" normalizeH="0" baseline="0" noProof="0" err="1">
                <a:ln>
                  <a:noFill/>
                </a:ln>
                <a:solidFill>
                  <a:schemeClr val="accent3"/>
                </a:solidFill>
                <a:effectLst/>
                <a:uLnTx/>
                <a:uFillTx/>
                <a:ea typeface="+mn-ea"/>
                <a:cs typeface="+mn-cs"/>
              </a:rPr>
              <a:t>lý</a:t>
            </a:r>
            <a:r>
              <a:rPr kumimoji="0" lang="en-US" sz="1200" i="0" u="none" strike="noStrike" kern="1200" cap="none" spc="0" normalizeH="0" baseline="0" noProof="0">
                <a:ln>
                  <a:noFill/>
                </a:ln>
                <a:solidFill>
                  <a:schemeClr val="accent3"/>
                </a:solidFill>
                <a:effectLst/>
                <a:uLnTx/>
                <a:uFillTx/>
                <a:ea typeface="+mn-ea"/>
                <a:cs typeface="+mn-cs"/>
              </a:rPr>
              <a:t> RRMT-XH </a:t>
            </a:r>
            <a:r>
              <a:rPr kumimoji="0" lang="en-US" sz="1200" i="0" u="none" strike="noStrike" kern="1200" cap="none" spc="0" normalizeH="0" baseline="0" noProof="0" err="1">
                <a:ln>
                  <a:noFill/>
                </a:ln>
                <a:solidFill>
                  <a:schemeClr val="accent3"/>
                </a:solidFill>
                <a:effectLst/>
                <a:uLnTx/>
                <a:uFillTx/>
                <a:ea typeface="+mn-ea"/>
                <a:cs typeface="+mn-cs"/>
              </a:rPr>
              <a:t>trong</a:t>
            </a:r>
            <a:r>
              <a:rPr kumimoji="0" lang="en-US" sz="1200" i="0" u="none" strike="noStrike" kern="1200" cap="none" spc="0" normalizeH="0" baseline="0" noProof="0">
                <a:ln>
                  <a:noFill/>
                </a:ln>
                <a:solidFill>
                  <a:schemeClr val="accent3"/>
                </a:solidFill>
                <a:effectLst/>
                <a:uLnTx/>
                <a:uFillTx/>
                <a:ea typeface="+mn-ea"/>
                <a:cs typeface="+mn-cs"/>
              </a:rPr>
              <a:t> </a:t>
            </a:r>
            <a:r>
              <a:rPr kumimoji="0" lang="en-US" sz="1200" i="0" u="none" strike="noStrike" kern="1200" cap="none" spc="0" normalizeH="0" baseline="0" noProof="0" err="1">
                <a:ln>
                  <a:noFill/>
                </a:ln>
                <a:solidFill>
                  <a:schemeClr val="accent3"/>
                </a:solidFill>
                <a:effectLst/>
                <a:uLnTx/>
                <a:uFillTx/>
                <a:ea typeface="+mn-ea"/>
                <a:cs typeface="+mn-cs"/>
              </a:rPr>
              <a:t>cấp</a:t>
            </a:r>
            <a:r>
              <a:rPr kumimoji="0" lang="en-US" sz="1200" i="0" u="none" strike="noStrike" kern="1200" cap="none" spc="0" normalizeH="0" baseline="0" noProof="0">
                <a:ln>
                  <a:noFill/>
                </a:ln>
                <a:solidFill>
                  <a:schemeClr val="accent3"/>
                </a:solidFill>
                <a:effectLst/>
                <a:uLnTx/>
                <a:uFillTx/>
                <a:ea typeface="+mn-ea"/>
                <a:cs typeface="+mn-cs"/>
              </a:rPr>
              <a:t> </a:t>
            </a:r>
            <a:r>
              <a:rPr kumimoji="0" lang="en-US" sz="1200" i="0" u="none" strike="noStrike" kern="1200" cap="none" spc="0" normalizeH="0" baseline="0" noProof="0" err="1">
                <a:ln>
                  <a:noFill/>
                </a:ln>
                <a:solidFill>
                  <a:schemeClr val="accent3"/>
                </a:solidFill>
                <a:effectLst/>
                <a:uLnTx/>
                <a:uFillTx/>
                <a:ea typeface="+mn-ea"/>
                <a:cs typeface="+mn-cs"/>
              </a:rPr>
              <a:t>tín</a:t>
            </a:r>
            <a:r>
              <a:rPr kumimoji="0" lang="en-US" sz="1200" i="0" u="none" strike="noStrike" kern="1200" cap="none" spc="0" normalizeH="0" baseline="0" noProof="0">
                <a:ln>
                  <a:noFill/>
                </a:ln>
                <a:solidFill>
                  <a:schemeClr val="accent3"/>
                </a:solidFill>
                <a:effectLst/>
                <a:uLnTx/>
                <a:uFillTx/>
                <a:ea typeface="+mn-ea"/>
                <a:cs typeface="+mn-cs"/>
              </a:rPr>
              <a:t> </a:t>
            </a:r>
            <a:r>
              <a:rPr kumimoji="0" lang="en-US" sz="1200" i="0" u="none" strike="noStrike" kern="1200" cap="none" spc="0" normalizeH="0" baseline="0" noProof="0" err="1">
                <a:ln>
                  <a:noFill/>
                </a:ln>
                <a:solidFill>
                  <a:schemeClr val="accent3"/>
                </a:solidFill>
                <a:effectLst/>
                <a:uLnTx/>
                <a:uFillTx/>
                <a:ea typeface="+mn-ea"/>
                <a:cs typeface="+mn-cs"/>
              </a:rPr>
              <a:t>dụng</a:t>
            </a:r>
            <a:r>
              <a:rPr kumimoji="0" lang="en-US" sz="1200" i="0" u="none" strike="noStrike" kern="1200" cap="none" spc="0" normalizeH="0" baseline="0" noProof="0">
                <a:ln>
                  <a:noFill/>
                </a:ln>
                <a:solidFill>
                  <a:schemeClr val="accent3"/>
                </a:solidFill>
                <a:effectLst/>
                <a:uLnTx/>
                <a:uFillTx/>
                <a:ea typeface="+mn-ea"/>
                <a:cs typeface="+mn-cs"/>
              </a:rPr>
              <a:t> </a:t>
            </a:r>
            <a:r>
              <a:rPr kumimoji="0" lang="en-US" sz="1200" i="0" u="none" strike="noStrike" kern="1200" cap="none" spc="0" normalizeH="0" baseline="0" noProof="0" err="1">
                <a:ln>
                  <a:noFill/>
                </a:ln>
                <a:solidFill>
                  <a:schemeClr val="accent3"/>
                </a:solidFill>
                <a:effectLst/>
                <a:uLnTx/>
                <a:uFillTx/>
                <a:ea typeface="+mn-ea"/>
                <a:cs typeface="+mn-cs"/>
              </a:rPr>
              <a:t>của</a:t>
            </a:r>
            <a:r>
              <a:rPr kumimoji="0" lang="en-US" sz="1200" i="0" u="none" strike="noStrike" kern="1200" cap="none" spc="0" normalizeH="0" baseline="0" noProof="0">
                <a:ln>
                  <a:noFill/>
                </a:ln>
                <a:solidFill>
                  <a:schemeClr val="accent3"/>
                </a:solidFill>
                <a:effectLst/>
                <a:uLnTx/>
                <a:uFillTx/>
                <a:ea typeface="+mn-ea"/>
                <a:cs typeface="+mn-cs"/>
              </a:rPr>
              <a:t> TCTD, CN NH </a:t>
            </a:r>
            <a:r>
              <a:rPr kumimoji="0" lang="en-US" sz="1200" i="0" u="none" strike="noStrike" kern="1200" cap="none" spc="0" normalizeH="0" baseline="0" noProof="0" err="1">
                <a:ln>
                  <a:noFill/>
                </a:ln>
                <a:solidFill>
                  <a:schemeClr val="accent3"/>
                </a:solidFill>
                <a:effectLst/>
                <a:uLnTx/>
                <a:uFillTx/>
                <a:ea typeface="+mn-ea"/>
                <a:cs typeface="+mn-cs"/>
              </a:rPr>
              <a:t>nước</a:t>
            </a:r>
            <a:r>
              <a:rPr kumimoji="0" lang="en-US" sz="1200" i="0" u="none" strike="noStrike" kern="1200" cap="none" spc="0" normalizeH="0" baseline="0" noProof="0">
                <a:ln>
                  <a:noFill/>
                </a:ln>
                <a:solidFill>
                  <a:schemeClr val="accent3"/>
                </a:solidFill>
                <a:effectLst/>
                <a:uLnTx/>
                <a:uFillTx/>
                <a:ea typeface="+mn-ea"/>
                <a:cs typeface="+mn-cs"/>
              </a:rPr>
              <a:t> </a:t>
            </a:r>
            <a:r>
              <a:rPr kumimoji="0" lang="en-US" sz="1200" i="0" u="none" strike="noStrike" kern="1200" cap="none" spc="0" normalizeH="0" baseline="0" noProof="0" err="1">
                <a:ln>
                  <a:noFill/>
                </a:ln>
                <a:solidFill>
                  <a:schemeClr val="accent3"/>
                </a:solidFill>
                <a:effectLst/>
                <a:uLnTx/>
                <a:uFillTx/>
                <a:ea typeface="+mn-ea"/>
                <a:cs typeface="+mn-cs"/>
              </a:rPr>
              <a:t>ngoài</a:t>
            </a:r>
            <a:endParaRPr kumimoji="0" lang="en-US" sz="1200" b="0" i="0" u="none" strike="noStrike" kern="1200" cap="none" spc="0" normalizeH="0" baseline="0" noProof="0">
              <a:ln>
                <a:noFill/>
              </a:ln>
              <a:solidFill>
                <a:schemeClr val="accent3"/>
              </a:solidFill>
              <a:effectLst/>
              <a:uLnTx/>
              <a:uFillTx/>
              <a:ea typeface="+mn-ea"/>
              <a:cs typeface="+mn-cs"/>
            </a:endParaRPr>
          </a:p>
        </p:txBody>
      </p:sp>
      <p:sp>
        <p:nvSpPr>
          <p:cNvPr id="107" name="Rectangle 106">
            <a:extLst>
              <a:ext uri="{FF2B5EF4-FFF2-40B4-BE49-F238E27FC236}">
                <a16:creationId xmlns:a16="http://schemas.microsoft.com/office/drawing/2014/main" id="{DFDCCE4A-5CC2-67CE-ACE1-D604236B5C96}"/>
              </a:ext>
            </a:extLst>
          </p:cNvPr>
          <p:cNvSpPr/>
          <p:nvPr/>
        </p:nvSpPr>
        <p:spPr>
          <a:xfrm>
            <a:off x="10204187" y="1936658"/>
            <a:ext cx="1008350"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lang="en-US" sz="1200" err="1">
                <a:solidFill>
                  <a:srgbClr val="2E2E38"/>
                </a:solidFill>
              </a:rPr>
              <a:t>Dự</a:t>
            </a:r>
            <a:r>
              <a:rPr lang="en-US" sz="1200">
                <a:solidFill>
                  <a:srgbClr val="2E2E38"/>
                </a:solidFill>
              </a:rPr>
              <a:t> </a:t>
            </a:r>
            <a:r>
              <a:rPr lang="en-US" sz="1200" err="1">
                <a:solidFill>
                  <a:srgbClr val="2E2E38"/>
                </a:solidFill>
              </a:rPr>
              <a:t>thảo</a:t>
            </a:r>
            <a:r>
              <a:rPr lang="en-US" sz="1200">
                <a:solidFill>
                  <a:srgbClr val="2E2E38"/>
                </a:solidFill>
              </a:rPr>
              <a:t> </a:t>
            </a:r>
            <a:r>
              <a:rPr lang="en-US" sz="1200" err="1">
                <a:solidFill>
                  <a:srgbClr val="2E2E38"/>
                </a:solidFill>
              </a:rPr>
              <a:t>Quyết</a:t>
            </a:r>
            <a:r>
              <a:rPr lang="en-US" sz="1200">
                <a:solidFill>
                  <a:srgbClr val="2E2E38"/>
                </a:solidFill>
              </a:rPr>
              <a:t> </a:t>
            </a:r>
            <a:r>
              <a:rPr lang="en-US" sz="1200" err="1">
                <a:solidFill>
                  <a:srgbClr val="2E2E38"/>
                </a:solidFill>
              </a:rPr>
              <a:t>định</a:t>
            </a:r>
            <a:r>
              <a:rPr lang="en-US" sz="1200">
                <a:solidFill>
                  <a:srgbClr val="2E2E38"/>
                </a:solidFill>
              </a:rPr>
              <a:t>/QĐ-</a:t>
            </a:r>
            <a:r>
              <a:rPr lang="en-US" sz="1200" err="1">
                <a:solidFill>
                  <a:srgbClr val="2E2E38"/>
                </a:solidFill>
              </a:rPr>
              <a:t>TTg</a:t>
            </a:r>
            <a:endParaRPr lang="en-US" sz="1200">
              <a:solidFill>
                <a:srgbClr val="2E2E38"/>
              </a:solidFill>
            </a:endParaRPr>
          </a:p>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lang="en-US" sz="1200" b="1">
                <a:solidFill>
                  <a:srgbClr val="2E2E38"/>
                </a:solidFill>
              </a:rPr>
              <a:t>12/2022</a:t>
            </a:r>
            <a:endParaRPr kumimoji="0" lang="en-US" sz="1200" b="1" i="0" u="none" strike="noStrike" kern="1200" cap="none" spc="0" normalizeH="0" baseline="0" noProof="0">
              <a:ln>
                <a:noFill/>
              </a:ln>
              <a:solidFill>
                <a:srgbClr val="2E2E38"/>
              </a:solidFill>
              <a:effectLst/>
              <a:uLnTx/>
              <a:uFillTx/>
            </a:endParaRPr>
          </a:p>
        </p:txBody>
      </p:sp>
      <p:sp>
        <p:nvSpPr>
          <p:cNvPr id="109" name="Oval 108">
            <a:extLst>
              <a:ext uri="{FF2B5EF4-FFF2-40B4-BE49-F238E27FC236}">
                <a16:creationId xmlns:a16="http://schemas.microsoft.com/office/drawing/2014/main" id="{34ECFF64-3996-4905-2E09-E95961A049CC}"/>
              </a:ext>
            </a:extLst>
          </p:cNvPr>
          <p:cNvSpPr>
            <a:spLocks noChangeAspect="1"/>
          </p:cNvSpPr>
          <p:nvPr/>
        </p:nvSpPr>
        <p:spPr>
          <a:xfrm>
            <a:off x="10405984" y="1362805"/>
            <a:ext cx="540000" cy="540000"/>
          </a:xfrm>
          <a:prstGeom prst="ellipse">
            <a:avLst/>
          </a:prstGeom>
          <a:solidFill>
            <a:srgbClr val="FFFFFF"/>
          </a:solidFill>
          <a:ln w="19050" cap="flat" cmpd="sng" algn="ctr">
            <a:solidFill>
              <a:srgbClr val="1A9AF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14000"/>
              </a:lnSpc>
              <a:spcBef>
                <a:spcPts val="0"/>
              </a:spcBef>
              <a:spcAft>
                <a:spcPts val="600"/>
              </a:spcAft>
              <a:buClr>
                <a:srgbClr val="FFFFFF"/>
              </a:buClr>
              <a:buSzPct val="100000"/>
              <a:buFontTx/>
              <a:buNone/>
              <a:tabLst/>
              <a:defRPr/>
            </a:pPr>
            <a:endParaRPr kumimoji="0" lang="en-US" sz="1200" b="1" i="0" u="none" strike="noStrike" kern="1200" cap="none" spc="0" normalizeH="0" baseline="0" noProof="0">
              <a:ln>
                <a:noFill/>
              </a:ln>
              <a:solidFill>
                <a:srgbClr val="FFFFFF"/>
              </a:solidFill>
              <a:effectLst/>
              <a:uLnTx/>
              <a:uFillTx/>
              <a:ea typeface="+mn-ea"/>
              <a:cs typeface="+mn-cs"/>
            </a:endParaRPr>
          </a:p>
        </p:txBody>
      </p:sp>
      <p:sp>
        <p:nvSpPr>
          <p:cNvPr id="114" name="subtitle_1_63786187832222738626">
            <a:extLst>
              <a:ext uri="{FF2B5EF4-FFF2-40B4-BE49-F238E27FC236}">
                <a16:creationId xmlns:a16="http://schemas.microsoft.com/office/drawing/2014/main" id="{B21132B8-D3CB-D61E-CE65-830927070F36}"/>
              </a:ext>
            </a:extLst>
          </p:cNvPr>
          <p:cNvSpPr/>
          <p:nvPr/>
        </p:nvSpPr>
        <p:spPr>
          <a:xfrm>
            <a:off x="609600" y="4213092"/>
            <a:ext cx="1610184" cy="184666"/>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chemeClr val="tx1"/>
                </a:solidFill>
                <a:effectLst/>
                <a:uLnTx/>
                <a:uFillTx/>
                <a:ea typeface="+mn-ea"/>
                <a:cs typeface="Arial" panose="020B0604020202020204" pitchFamily="34" charset="0"/>
              </a:rPr>
              <a:t>Thị</a:t>
            </a:r>
            <a:r>
              <a:rPr kumimoji="0" lang="en-US" sz="1200" b="1" i="0" u="none" strike="noStrike" kern="1200" cap="none" spc="0" normalizeH="0" baseline="0" noProof="0" dirty="0">
                <a:ln>
                  <a:noFill/>
                </a:ln>
                <a:solidFill>
                  <a:schemeClr val="tx1"/>
                </a:solidFill>
                <a:effectLst/>
                <a:uLnTx/>
                <a:uFillTx/>
                <a:ea typeface="+mn-ea"/>
                <a:cs typeface="Arial" panose="020B0604020202020204" pitchFamily="34" charset="0"/>
              </a:rPr>
              <a:t> </a:t>
            </a:r>
            <a:r>
              <a:rPr kumimoji="0" lang="en-US" sz="1200" b="1" i="0" u="none" strike="noStrike" kern="1200" cap="none" spc="0" normalizeH="0" baseline="0" noProof="0" dirty="0" err="1">
                <a:ln>
                  <a:noFill/>
                </a:ln>
                <a:solidFill>
                  <a:schemeClr val="tx1"/>
                </a:solidFill>
                <a:effectLst/>
                <a:uLnTx/>
                <a:uFillTx/>
                <a:ea typeface="+mn-ea"/>
                <a:cs typeface="Arial" panose="020B0604020202020204" pitchFamily="34" charset="0"/>
              </a:rPr>
              <a:t>trường</a:t>
            </a:r>
            <a:r>
              <a:rPr kumimoji="0" lang="en-US" sz="1200" b="1" i="0" u="none" strike="noStrike" kern="1200" cap="none" spc="0" normalizeH="0" baseline="0" noProof="0" dirty="0">
                <a:ln>
                  <a:noFill/>
                </a:ln>
                <a:solidFill>
                  <a:schemeClr val="tx1"/>
                </a:solidFill>
                <a:effectLst/>
                <a:uLnTx/>
                <a:uFillTx/>
                <a:ea typeface="+mn-ea"/>
                <a:cs typeface="Arial" panose="020B0604020202020204" pitchFamily="34" charset="0"/>
              </a:rPr>
              <a:t> </a:t>
            </a:r>
            <a:r>
              <a:rPr kumimoji="0" lang="en-US" sz="1200" b="1" i="0" u="none" strike="noStrike" kern="1200" cap="none" spc="0" normalizeH="0" baseline="0" noProof="0" dirty="0" err="1">
                <a:ln>
                  <a:noFill/>
                </a:ln>
                <a:solidFill>
                  <a:schemeClr val="tx1"/>
                </a:solidFill>
                <a:effectLst/>
                <a:uLnTx/>
                <a:uFillTx/>
                <a:ea typeface="+mn-ea"/>
                <a:cs typeface="Arial" panose="020B0604020202020204" pitchFamily="34" charset="0"/>
              </a:rPr>
              <a:t>tín</a:t>
            </a:r>
            <a:r>
              <a:rPr kumimoji="0" lang="en-US" sz="1200" b="1" i="0" u="none" strike="noStrike" kern="1200" cap="none" spc="0" normalizeH="0" baseline="0" noProof="0" dirty="0">
                <a:ln>
                  <a:noFill/>
                </a:ln>
                <a:solidFill>
                  <a:schemeClr val="tx1"/>
                </a:solidFill>
                <a:effectLst/>
                <a:uLnTx/>
                <a:uFillTx/>
                <a:ea typeface="+mn-ea"/>
                <a:cs typeface="Arial" panose="020B0604020202020204" pitchFamily="34" charset="0"/>
              </a:rPr>
              <a:t> </a:t>
            </a:r>
            <a:r>
              <a:rPr kumimoji="0" lang="en-US" sz="1200" b="1" i="0" u="none" strike="noStrike" kern="1200" cap="none" spc="0" normalizeH="0" baseline="0" noProof="0" dirty="0" err="1">
                <a:ln>
                  <a:noFill/>
                </a:ln>
                <a:solidFill>
                  <a:schemeClr val="tx1"/>
                </a:solidFill>
                <a:effectLst/>
                <a:uLnTx/>
                <a:uFillTx/>
                <a:ea typeface="+mn-ea"/>
                <a:cs typeface="Arial" panose="020B0604020202020204" pitchFamily="34" charset="0"/>
              </a:rPr>
              <a:t>dụng</a:t>
            </a:r>
            <a:r>
              <a:rPr kumimoji="0" lang="en-US" sz="1200" b="1" i="0" u="none" strike="noStrike" kern="1200" cap="none" spc="0" normalizeH="0" baseline="0" noProof="0" dirty="0">
                <a:ln>
                  <a:noFill/>
                </a:ln>
                <a:solidFill>
                  <a:schemeClr val="tx1"/>
                </a:solidFill>
                <a:effectLst/>
                <a:uLnTx/>
                <a:uFillTx/>
                <a:ea typeface="+mn-ea"/>
                <a:cs typeface="Arial" panose="020B0604020202020204" pitchFamily="34" charset="0"/>
              </a:rPr>
              <a:t> </a:t>
            </a:r>
            <a:r>
              <a:rPr kumimoji="0" lang="en-US" sz="1200" b="1" i="0" u="none" strike="noStrike" kern="1200" cap="none" spc="0" normalizeH="0" baseline="0" noProof="0" dirty="0" err="1">
                <a:ln>
                  <a:noFill/>
                </a:ln>
                <a:solidFill>
                  <a:schemeClr val="tx1"/>
                </a:solidFill>
                <a:effectLst/>
                <a:uLnTx/>
                <a:uFillTx/>
                <a:ea typeface="+mn-ea"/>
                <a:cs typeface="Arial" panose="020B0604020202020204" pitchFamily="34" charset="0"/>
              </a:rPr>
              <a:t>xanh</a:t>
            </a:r>
            <a:endParaRPr kumimoji="0" lang="en-US" sz="1200" b="1" i="0" u="none" strike="noStrike" kern="1200" cap="none" spc="0" normalizeH="0" baseline="0" noProof="0" dirty="0">
              <a:ln>
                <a:noFill/>
              </a:ln>
              <a:solidFill>
                <a:schemeClr val="tx1"/>
              </a:solidFill>
              <a:effectLst/>
              <a:uLnTx/>
              <a:uFillTx/>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6628D9B0-BE80-429A-DB69-B5852C91699E}"/>
              </a:ext>
            </a:extLst>
          </p:cNvPr>
          <p:cNvGraphicFramePr/>
          <p:nvPr>
            <p:custDataLst>
              <p:tags r:id="rId3"/>
            </p:custDataLst>
            <p:extLst>
              <p:ext uri="{D42A27DB-BD31-4B8C-83A1-F6EECF244321}">
                <p14:modId xmlns:p14="http://schemas.microsoft.com/office/powerpoint/2010/main" val="1595664208"/>
              </p:ext>
            </p:extLst>
          </p:nvPr>
        </p:nvGraphicFramePr>
        <p:xfrm>
          <a:off x="512763" y="4530725"/>
          <a:ext cx="5222875" cy="1803400"/>
        </p:xfrm>
        <a:graphic>
          <a:graphicData uri="http://schemas.openxmlformats.org/drawingml/2006/chart">
            <c:chart xmlns:c="http://schemas.openxmlformats.org/drawingml/2006/chart" xmlns:r="http://schemas.openxmlformats.org/officeDocument/2006/relationships" r:id="rId49"/>
          </a:graphicData>
        </a:graphic>
      </p:graphicFrame>
      <p:cxnSp>
        <p:nvCxnSpPr>
          <p:cNvPr id="539" name="Straight Connector 538">
            <a:extLst>
              <a:ext uri="{FF2B5EF4-FFF2-40B4-BE49-F238E27FC236}">
                <a16:creationId xmlns:a16="http://schemas.microsoft.com/office/drawing/2014/main" id="{FBAA9046-53A4-03B2-C403-289FFF36AE47}"/>
              </a:ext>
            </a:extLst>
          </p:cNvPr>
          <p:cNvCxnSpPr/>
          <p:nvPr>
            <p:custDataLst>
              <p:tags r:id="rId4"/>
            </p:custDataLst>
          </p:nvPr>
        </p:nvCxnSpPr>
        <p:spPr bwMode="gray">
          <a:xfrm flipV="1">
            <a:off x="874713" y="4035425"/>
            <a:ext cx="4495800" cy="1063625"/>
          </a:xfrm>
          <a:prstGeom prst="line">
            <a:avLst/>
          </a:prstGeom>
          <a:ln w="9525" cap="flat" cmpd="sng" algn="ctr">
            <a:solidFill>
              <a:schemeClr val="accent3"/>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11" name="Text Placeholder 2">
            <a:extLst>
              <a:ext uri="{FF2B5EF4-FFF2-40B4-BE49-F238E27FC236}">
                <a16:creationId xmlns:a16="http://schemas.microsoft.com/office/drawing/2014/main" id="{11945C1F-620F-5ED1-B445-6A84FD93243E}"/>
              </a:ext>
            </a:extLst>
          </p:cNvPr>
          <p:cNvSpPr>
            <a:spLocks noGrp="1"/>
          </p:cNvSpPr>
          <p:nvPr>
            <p:custDataLst>
              <p:tags r:id="rId5"/>
            </p:custDataLst>
          </p:nvPr>
        </p:nvSpPr>
        <p:spPr bwMode="gray">
          <a:xfrm>
            <a:off x="736600" y="55292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3BDE7E52-CD8D-4868-AF9A-977F256D42E9}" type="datetime'''''''1'''',''''''''''''''5''''''0'''''''''''''''">
              <a:rPr lang="de-DE" altLang="en-US" sz="1200" smtClean="0">
                <a:solidFill>
                  <a:schemeClr val="tx1"/>
                </a:solidFill>
                <a:effectLst/>
                <a:latin typeface="+mn-lt"/>
              </a:rPr>
              <a:pPr marL="0" lvl="0" indent="0" algn="ctr">
                <a:spcBef>
                  <a:spcPct val="0"/>
                </a:spcBef>
                <a:spcAft>
                  <a:spcPct val="0"/>
                </a:spcAft>
                <a:buNone/>
              </a:pPr>
              <a:t>1,50</a:t>
            </a:fld>
            <a:endParaRPr lang="de-DE" sz="1200" dirty="0">
              <a:solidFill>
                <a:schemeClr val="tx1"/>
              </a:solidFill>
              <a:latin typeface="+mn-lt"/>
            </a:endParaRPr>
          </a:p>
        </p:txBody>
      </p:sp>
      <p:sp>
        <p:nvSpPr>
          <p:cNvPr id="341" name="Text Placeholder 2">
            <a:extLst>
              <a:ext uri="{FF2B5EF4-FFF2-40B4-BE49-F238E27FC236}">
                <a16:creationId xmlns:a16="http://schemas.microsoft.com/office/drawing/2014/main" id="{E590DEFF-575B-F061-6449-B27766A16F50}"/>
              </a:ext>
            </a:extLst>
          </p:cNvPr>
          <p:cNvSpPr>
            <a:spLocks noGrp="1"/>
          </p:cNvSpPr>
          <p:nvPr>
            <p:custDataLst>
              <p:tags r:id="rId6"/>
            </p:custDataLst>
          </p:nvPr>
        </p:nvSpPr>
        <p:spPr bwMode="auto">
          <a:xfrm>
            <a:off x="728663"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9D26AD94-6EB7-4D2B-BB37-AD1F99C5A05A}" type="datetime'2''''''''''''''''''''''''''''''''''''''015'''''''''''''''">
              <a:rPr lang="de-DE" altLang="en-US" sz="1200" smtClean="0">
                <a:solidFill>
                  <a:schemeClr val="tx1"/>
                </a:solidFill>
                <a:latin typeface="+mn-lt"/>
              </a:rPr>
              <a:pPr marL="0" lvl="0" indent="0" algn="ctr">
                <a:spcBef>
                  <a:spcPct val="0"/>
                </a:spcBef>
                <a:spcAft>
                  <a:spcPct val="0"/>
                </a:spcAft>
                <a:buNone/>
              </a:pPr>
              <a:t>2015</a:t>
            </a:fld>
            <a:endParaRPr lang="de-DE" sz="1200">
              <a:solidFill>
                <a:schemeClr val="tx1"/>
              </a:solidFill>
              <a:latin typeface="+mn-lt"/>
            </a:endParaRPr>
          </a:p>
        </p:txBody>
      </p:sp>
      <p:sp>
        <p:nvSpPr>
          <p:cNvPr id="512" name="Text Placeholder 2">
            <a:extLst>
              <a:ext uri="{FF2B5EF4-FFF2-40B4-BE49-F238E27FC236}">
                <a16:creationId xmlns:a16="http://schemas.microsoft.com/office/drawing/2014/main" id="{853B865B-1540-CF5A-C5BF-F7E1B23A992F}"/>
              </a:ext>
            </a:extLst>
          </p:cNvPr>
          <p:cNvSpPr>
            <a:spLocks noGrp="1"/>
          </p:cNvSpPr>
          <p:nvPr>
            <p:custDataLst>
              <p:tags r:id="rId7"/>
            </p:custDataLst>
          </p:nvPr>
        </p:nvSpPr>
        <p:spPr bwMode="gray">
          <a:xfrm>
            <a:off x="1298575" y="55197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001886C5-BF3D-4181-B64E-4656115744C7}" type="datetime'''1'''',''''''''''''''''''''''5''4'''''''''''''''''">
              <a:rPr lang="de-DE" altLang="en-US" sz="1200" smtClean="0">
                <a:solidFill>
                  <a:schemeClr val="tx1"/>
                </a:solidFill>
                <a:effectLst/>
                <a:latin typeface="+mn-lt"/>
              </a:rPr>
              <a:pPr marL="0" lvl="0" indent="0" algn="ctr">
                <a:spcBef>
                  <a:spcPct val="0"/>
                </a:spcBef>
                <a:spcAft>
                  <a:spcPct val="0"/>
                </a:spcAft>
                <a:buNone/>
              </a:pPr>
              <a:t>1,54</a:t>
            </a:fld>
            <a:endParaRPr lang="de-DE" sz="1200" dirty="0">
              <a:solidFill>
                <a:schemeClr val="tx1"/>
              </a:solidFill>
              <a:latin typeface="+mn-lt"/>
            </a:endParaRPr>
          </a:p>
        </p:txBody>
      </p:sp>
      <p:sp>
        <p:nvSpPr>
          <p:cNvPr id="342" name="Text Placeholder 2">
            <a:extLst>
              <a:ext uri="{FF2B5EF4-FFF2-40B4-BE49-F238E27FC236}">
                <a16:creationId xmlns:a16="http://schemas.microsoft.com/office/drawing/2014/main" id="{597BC920-8E31-6945-EE12-8C5058CAEB61}"/>
              </a:ext>
            </a:extLst>
          </p:cNvPr>
          <p:cNvSpPr>
            <a:spLocks noGrp="1"/>
          </p:cNvSpPr>
          <p:nvPr>
            <p:custDataLst>
              <p:tags r:id="rId8"/>
            </p:custDataLst>
          </p:nvPr>
        </p:nvSpPr>
        <p:spPr bwMode="auto">
          <a:xfrm>
            <a:off x="1290638"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3F96E74D-6D11-4B3F-9E7E-A2F5CB631858}" type="datetime'''''''''''''''''''''2''''''0''''''''''''''''''''1''''''''''6'">
              <a:rPr lang="de-DE" altLang="en-US" sz="1200" smtClean="0">
                <a:solidFill>
                  <a:schemeClr val="tx1"/>
                </a:solidFill>
                <a:latin typeface="+mn-lt"/>
              </a:rPr>
              <a:pPr marL="0" lvl="0" indent="0" algn="ctr">
                <a:spcBef>
                  <a:spcPct val="0"/>
                </a:spcBef>
                <a:spcAft>
                  <a:spcPct val="0"/>
                </a:spcAft>
                <a:buNone/>
              </a:pPr>
              <a:t>2016</a:t>
            </a:fld>
            <a:endParaRPr lang="de-DE" sz="1200">
              <a:solidFill>
                <a:schemeClr val="tx1"/>
              </a:solidFill>
              <a:latin typeface="+mn-lt"/>
            </a:endParaRPr>
          </a:p>
        </p:txBody>
      </p:sp>
      <p:sp>
        <p:nvSpPr>
          <p:cNvPr id="508" name="Text Placeholder 2">
            <a:extLst>
              <a:ext uri="{FF2B5EF4-FFF2-40B4-BE49-F238E27FC236}">
                <a16:creationId xmlns:a16="http://schemas.microsoft.com/office/drawing/2014/main" id="{88D075B2-3CDE-784C-2A4C-4300925D628A}"/>
              </a:ext>
            </a:extLst>
          </p:cNvPr>
          <p:cNvSpPr>
            <a:spLocks noGrp="1"/>
          </p:cNvSpPr>
          <p:nvPr>
            <p:custDataLst>
              <p:tags r:id="rId9"/>
            </p:custDataLst>
          </p:nvPr>
        </p:nvSpPr>
        <p:spPr bwMode="gray">
          <a:xfrm>
            <a:off x="1860550" y="52435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2A5C58F2-B9D4-4619-85F2-615EF04F3F1C}" type="datetime'''''''''2'''''''''''''''''''',''''''''''7''7'''''''''''''">
              <a:rPr lang="de-DE" altLang="en-US" sz="1200" smtClean="0">
                <a:solidFill>
                  <a:schemeClr val="tx1"/>
                </a:solidFill>
                <a:latin typeface="+mn-lt"/>
              </a:rPr>
              <a:pPr marL="0" lvl="0" indent="0" algn="ctr">
                <a:spcBef>
                  <a:spcPct val="0"/>
                </a:spcBef>
                <a:spcAft>
                  <a:spcPct val="0"/>
                </a:spcAft>
                <a:buNone/>
              </a:pPr>
              <a:t>2,77</a:t>
            </a:fld>
            <a:endParaRPr lang="de-DE" sz="1200" dirty="0">
              <a:solidFill>
                <a:schemeClr val="tx1"/>
              </a:solidFill>
              <a:latin typeface="+mn-lt"/>
            </a:endParaRPr>
          </a:p>
        </p:txBody>
      </p:sp>
      <p:sp>
        <p:nvSpPr>
          <p:cNvPr id="343" name="Text Placeholder 2">
            <a:extLst>
              <a:ext uri="{FF2B5EF4-FFF2-40B4-BE49-F238E27FC236}">
                <a16:creationId xmlns:a16="http://schemas.microsoft.com/office/drawing/2014/main" id="{94CB7491-4947-7883-947A-4C5590F8A4E2}"/>
              </a:ext>
            </a:extLst>
          </p:cNvPr>
          <p:cNvSpPr>
            <a:spLocks noGrp="1"/>
          </p:cNvSpPr>
          <p:nvPr>
            <p:custDataLst>
              <p:tags r:id="rId10"/>
            </p:custDataLst>
          </p:nvPr>
        </p:nvSpPr>
        <p:spPr bwMode="auto">
          <a:xfrm>
            <a:off x="1852613"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D4FF11CE-CD3E-439E-B276-3BB50C1C7FD8}" type="datetime'''2''''''''''''''''0''''''''''''1''''''''''''''''''7'''''">
              <a:rPr lang="de-DE" altLang="en-US" sz="1200" smtClean="0">
                <a:solidFill>
                  <a:schemeClr val="tx1"/>
                </a:solidFill>
                <a:latin typeface="+mn-lt"/>
              </a:rPr>
              <a:pPr marL="0" lvl="0" indent="0" algn="ctr">
                <a:spcBef>
                  <a:spcPct val="0"/>
                </a:spcBef>
                <a:spcAft>
                  <a:spcPct val="0"/>
                </a:spcAft>
                <a:buNone/>
              </a:pPr>
              <a:t>2017</a:t>
            </a:fld>
            <a:endParaRPr lang="de-DE" sz="1200">
              <a:solidFill>
                <a:schemeClr val="tx1"/>
              </a:solidFill>
              <a:latin typeface="+mn-lt"/>
            </a:endParaRPr>
          </a:p>
        </p:txBody>
      </p:sp>
      <p:sp>
        <p:nvSpPr>
          <p:cNvPr id="513" name="Text Placeholder 2">
            <a:extLst>
              <a:ext uri="{FF2B5EF4-FFF2-40B4-BE49-F238E27FC236}">
                <a16:creationId xmlns:a16="http://schemas.microsoft.com/office/drawing/2014/main" id="{5671081E-FE1B-55FE-BEFF-C351174F08BF}"/>
              </a:ext>
            </a:extLst>
          </p:cNvPr>
          <p:cNvSpPr>
            <a:spLocks noGrp="1"/>
          </p:cNvSpPr>
          <p:nvPr>
            <p:custDataLst>
              <p:tags r:id="rId11"/>
            </p:custDataLst>
          </p:nvPr>
        </p:nvSpPr>
        <p:spPr bwMode="gray">
          <a:xfrm>
            <a:off x="2422525" y="51308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FC2B425B-A01F-4D8A-B65D-93F6461FF22B}" type="datetime'''''''''''3,''''''''''2''''''''''''''''''''''''7'''">
              <a:rPr lang="de-DE" altLang="en-US" sz="1200" smtClean="0">
                <a:solidFill>
                  <a:schemeClr val="tx1"/>
                </a:solidFill>
                <a:effectLst/>
                <a:latin typeface="+mn-lt"/>
              </a:rPr>
              <a:pPr marL="0" lvl="0" indent="0" algn="ctr">
                <a:spcBef>
                  <a:spcPct val="0"/>
                </a:spcBef>
                <a:spcAft>
                  <a:spcPct val="0"/>
                </a:spcAft>
                <a:buNone/>
              </a:pPr>
              <a:t>3,27</a:t>
            </a:fld>
            <a:endParaRPr lang="de-DE" sz="1200">
              <a:solidFill>
                <a:schemeClr val="tx1"/>
              </a:solidFill>
              <a:latin typeface="+mn-lt"/>
            </a:endParaRPr>
          </a:p>
        </p:txBody>
      </p:sp>
      <p:sp>
        <p:nvSpPr>
          <p:cNvPr id="344" name="Text Placeholder 2">
            <a:extLst>
              <a:ext uri="{FF2B5EF4-FFF2-40B4-BE49-F238E27FC236}">
                <a16:creationId xmlns:a16="http://schemas.microsoft.com/office/drawing/2014/main" id="{DF3919E5-A556-EB6E-B00A-9D5A0ACCFE9D}"/>
              </a:ext>
            </a:extLst>
          </p:cNvPr>
          <p:cNvSpPr>
            <a:spLocks noGrp="1"/>
          </p:cNvSpPr>
          <p:nvPr>
            <p:custDataLst>
              <p:tags r:id="rId12"/>
            </p:custDataLst>
          </p:nvPr>
        </p:nvSpPr>
        <p:spPr bwMode="auto">
          <a:xfrm>
            <a:off x="2414588"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CF64C831-3312-4F02-8014-1CC6CB88FB05}" type="datetime'''''''''''''2''''''''''''''0''''''1''''''''''''8'''''''">
              <a:rPr lang="de-DE" altLang="en-US" sz="1200" smtClean="0">
                <a:solidFill>
                  <a:schemeClr val="tx1"/>
                </a:solidFill>
                <a:latin typeface="+mn-lt"/>
              </a:rPr>
              <a:pPr marL="0" lvl="0" indent="0" algn="ctr">
                <a:spcBef>
                  <a:spcPct val="0"/>
                </a:spcBef>
                <a:spcAft>
                  <a:spcPct val="0"/>
                </a:spcAft>
                <a:buNone/>
              </a:pPr>
              <a:t>2018</a:t>
            </a:fld>
            <a:endParaRPr lang="de-DE" sz="1200">
              <a:solidFill>
                <a:schemeClr val="tx1"/>
              </a:solidFill>
              <a:latin typeface="+mn-lt"/>
            </a:endParaRPr>
          </a:p>
        </p:txBody>
      </p:sp>
      <p:sp>
        <p:nvSpPr>
          <p:cNvPr id="514" name="Text Placeholder 2">
            <a:extLst>
              <a:ext uri="{FF2B5EF4-FFF2-40B4-BE49-F238E27FC236}">
                <a16:creationId xmlns:a16="http://schemas.microsoft.com/office/drawing/2014/main" id="{2A213392-F7A9-3E95-F6D9-6CE4F9B9F3FE}"/>
              </a:ext>
            </a:extLst>
          </p:cNvPr>
          <p:cNvSpPr>
            <a:spLocks noGrp="1"/>
          </p:cNvSpPr>
          <p:nvPr>
            <p:custDataLst>
              <p:tags r:id="rId13"/>
            </p:custDataLst>
          </p:nvPr>
        </p:nvSpPr>
        <p:spPr bwMode="gray">
          <a:xfrm>
            <a:off x="2984500" y="48196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3799CFC5-9697-4CF3-8A62-36087144E0EB}" type="datetime'''''''4'''''''''''''''''',''''''''6''''''5'">
              <a:rPr lang="de-DE" altLang="en-US" sz="1200" smtClean="0">
                <a:solidFill>
                  <a:schemeClr val="tx1"/>
                </a:solidFill>
                <a:effectLst/>
                <a:latin typeface="+mn-lt"/>
              </a:rPr>
              <a:pPr marL="0" lvl="0" indent="0" algn="ctr">
                <a:spcBef>
                  <a:spcPct val="0"/>
                </a:spcBef>
                <a:spcAft>
                  <a:spcPct val="0"/>
                </a:spcAft>
                <a:buNone/>
              </a:pPr>
              <a:t>4,65</a:t>
            </a:fld>
            <a:endParaRPr lang="de-DE" sz="1200">
              <a:solidFill>
                <a:schemeClr val="tx1"/>
              </a:solidFill>
              <a:latin typeface="+mn-lt"/>
            </a:endParaRPr>
          </a:p>
        </p:txBody>
      </p:sp>
      <p:sp>
        <p:nvSpPr>
          <p:cNvPr id="345" name="Text Placeholder 2">
            <a:extLst>
              <a:ext uri="{FF2B5EF4-FFF2-40B4-BE49-F238E27FC236}">
                <a16:creationId xmlns:a16="http://schemas.microsoft.com/office/drawing/2014/main" id="{9F7C7816-713F-610D-C67A-F568B851B920}"/>
              </a:ext>
            </a:extLst>
          </p:cNvPr>
          <p:cNvSpPr>
            <a:spLocks noGrp="1"/>
          </p:cNvSpPr>
          <p:nvPr>
            <p:custDataLst>
              <p:tags r:id="rId14"/>
            </p:custDataLst>
          </p:nvPr>
        </p:nvSpPr>
        <p:spPr bwMode="auto">
          <a:xfrm>
            <a:off x="2976563"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B61FC482-6F9C-4714-9129-514BE5C7F3B2}" type="datetime'''''''''''''''''2''0''''''''1''9'''''''''''''''''''''''">
              <a:rPr lang="de-DE" altLang="en-US" sz="1200" smtClean="0">
                <a:solidFill>
                  <a:schemeClr val="tx1"/>
                </a:solidFill>
                <a:latin typeface="+mn-lt"/>
              </a:rPr>
              <a:pPr marL="0" lvl="0" indent="0" algn="ctr">
                <a:spcBef>
                  <a:spcPct val="0"/>
                </a:spcBef>
                <a:spcAft>
                  <a:spcPct val="0"/>
                </a:spcAft>
                <a:buNone/>
              </a:pPr>
              <a:t>2019</a:t>
            </a:fld>
            <a:endParaRPr lang="de-DE" sz="1200">
              <a:solidFill>
                <a:schemeClr val="tx1"/>
              </a:solidFill>
              <a:latin typeface="+mn-lt"/>
            </a:endParaRPr>
          </a:p>
        </p:txBody>
      </p:sp>
      <p:sp>
        <p:nvSpPr>
          <p:cNvPr id="515" name="Text Placeholder 2">
            <a:extLst>
              <a:ext uri="{FF2B5EF4-FFF2-40B4-BE49-F238E27FC236}">
                <a16:creationId xmlns:a16="http://schemas.microsoft.com/office/drawing/2014/main" id="{82EAD6C9-AC8A-EEAC-5030-723DE46C0ACF}"/>
              </a:ext>
            </a:extLst>
          </p:cNvPr>
          <p:cNvSpPr>
            <a:spLocks noGrp="1"/>
          </p:cNvSpPr>
          <p:nvPr>
            <p:custDataLst>
              <p:tags r:id="rId15"/>
            </p:custDataLst>
          </p:nvPr>
        </p:nvSpPr>
        <p:spPr bwMode="gray">
          <a:xfrm>
            <a:off x="3546475" y="45942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68E09A27-DB3F-429E-B3F8-AF7AC5E4BBB9}" type="datetime'''''''5'''',''''''''6''''''''''''''''''''''5'''''''''''''">
              <a:rPr lang="de-DE" altLang="en-US" sz="1200" smtClean="0">
                <a:solidFill>
                  <a:schemeClr val="tx1"/>
                </a:solidFill>
                <a:effectLst/>
                <a:latin typeface="+mn-lt"/>
              </a:rPr>
              <a:pPr marL="0" lvl="0" indent="0" algn="ctr">
                <a:spcBef>
                  <a:spcPct val="0"/>
                </a:spcBef>
                <a:spcAft>
                  <a:spcPct val="0"/>
                </a:spcAft>
                <a:buNone/>
              </a:pPr>
              <a:t>5,65</a:t>
            </a:fld>
            <a:endParaRPr lang="de-DE" sz="1200" dirty="0">
              <a:solidFill>
                <a:schemeClr val="tx1"/>
              </a:solidFill>
              <a:latin typeface="+mn-lt"/>
            </a:endParaRPr>
          </a:p>
        </p:txBody>
      </p:sp>
      <p:sp>
        <p:nvSpPr>
          <p:cNvPr id="346" name="Text Placeholder 2">
            <a:extLst>
              <a:ext uri="{FF2B5EF4-FFF2-40B4-BE49-F238E27FC236}">
                <a16:creationId xmlns:a16="http://schemas.microsoft.com/office/drawing/2014/main" id="{2A06BFAA-D493-C695-6102-E4B3D7A8E569}"/>
              </a:ext>
            </a:extLst>
          </p:cNvPr>
          <p:cNvSpPr>
            <a:spLocks noGrp="1"/>
          </p:cNvSpPr>
          <p:nvPr>
            <p:custDataLst>
              <p:tags r:id="rId16"/>
            </p:custDataLst>
          </p:nvPr>
        </p:nvSpPr>
        <p:spPr bwMode="auto">
          <a:xfrm>
            <a:off x="3538538"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CCF5E96B-7BC7-4775-8DFC-974C0D91F5EF}" type="datetime'''''''''2''''''''''''0''''2''''''''''''''''''''''''''0'''''">
              <a:rPr lang="de-DE" altLang="en-US" sz="1200" smtClean="0">
                <a:solidFill>
                  <a:schemeClr val="tx1"/>
                </a:solidFill>
                <a:latin typeface="+mn-lt"/>
              </a:rPr>
              <a:pPr marL="0" lvl="0" indent="0" algn="ctr">
                <a:spcBef>
                  <a:spcPct val="0"/>
                </a:spcBef>
                <a:spcAft>
                  <a:spcPct val="0"/>
                </a:spcAft>
                <a:buNone/>
              </a:pPr>
              <a:t>2020</a:t>
            </a:fld>
            <a:endParaRPr lang="de-DE" sz="1200">
              <a:solidFill>
                <a:schemeClr val="tx1"/>
              </a:solidFill>
              <a:latin typeface="+mn-lt"/>
            </a:endParaRPr>
          </a:p>
        </p:txBody>
      </p:sp>
      <p:sp>
        <p:nvSpPr>
          <p:cNvPr id="516" name="Text Placeholder 2">
            <a:extLst>
              <a:ext uri="{FF2B5EF4-FFF2-40B4-BE49-F238E27FC236}">
                <a16:creationId xmlns:a16="http://schemas.microsoft.com/office/drawing/2014/main" id="{9C0B8221-3A16-C561-F916-A9E0036842CC}"/>
              </a:ext>
            </a:extLst>
          </p:cNvPr>
          <p:cNvSpPr>
            <a:spLocks noGrp="1"/>
          </p:cNvSpPr>
          <p:nvPr>
            <p:custDataLst>
              <p:tags r:id="rId17"/>
            </p:custDataLst>
          </p:nvPr>
        </p:nvSpPr>
        <p:spPr bwMode="gray">
          <a:xfrm>
            <a:off x="4108450" y="48942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B2B3322E-4A95-4D51-B98B-DE0EC6777F9D}" type="datetime'''''4,''''''''''''''''''''3''''''''''2'''''">
              <a:rPr lang="de-DE" altLang="en-US" sz="1200" smtClean="0">
                <a:solidFill>
                  <a:schemeClr val="tx1"/>
                </a:solidFill>
                <a:effectLst/>
                <a:latin typeface="+mn-lt"/>
              </a:rPr>
              <a:pPr marL="0" lvl="0" indent="0" algn="ctr">
                <a:spcBef>
                  <a:spcPct val="0"/>
                </a:spcBef>
                <a:spcAft>
                  <a:spcPct val="0"/>
                </a:spcAft>
                <a:buNone/>
              </a:pPr>
              <a:t>4,32</a:t>
            </a:fld>
            <a:endParaRPr lang="de-DE" sz="1200" dirty="0">
              <a:solidFill>
                <a:schemeClr val="tx1"/>
              </a:solidFill>
              <a:latin typeface="+mn-lt"/>
            </a:endParaRPr>
          </a:p>
        </p:txBody>
      </p:sp>
      <p:sp>
        <p:nvSpPr>
          <p:cNvPr id="347" name="Text Placeholder 2">
            <a:extLst>
              <a:ext uri="{FF2B5EF4-FFF2-40B4-BE49-F238E27FC236}">
                <a16:creationId xmlns:a16="http://schemas.microsoft.com/office/drawing/2014/main" id="{281F2731-533F-CA7A-5093-DB735FF81722}"/>
              </a:ext>
            </a:extLst>
          </p:cNvPr>
          <p:cNvSpPr>
            <a:spLocks noGrp="1"/>
          </p:cNvSpPr>
          <p:nvPr>
            <p:custDataLst>
              <p:tags r:id="rId18"/>
            </p:custDataLst>
          </p:nvPr>
        </p:nvSpPr>
        <p:spPr bwMode="auto">
          <a:xfrm>
            <a:off x="4100513"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37543870-86AB-48FD-AE35-6C5CAD0FB174}" type="datetime'''''20''''''''''''''''''''''''''''''''''''''''''''''21'''">
              <a:rPr lang="de-DE" altLang="en-US" sz="1200" smtClean="0">
                <a:solidFill>
                  <a:schemeClr val="tx1"/>
                </a:solidFill>
                <a:latin typeface="+mn-lt"/>
              </a:rPr>
              <a:pPr marL="0" lvl="0" indent="0" algn="ctr">
                <a:spcBef>
                  <a:spcPct val="0"/>
                </a:spcBef>
                <a:spcAft>
                  <a:spcPct val="0"/>
                </a:spcAft>
                <a:buNone/>
              </a:pPr>
              <a:t>2021</a:t>
            </a:fld>
            <a:endParaRPr lang="de-DE" sz="1200">
              <a:solidFill>
                <a:schemeClr val="tx1"/>
              </a:solidFill>
              <a:latin typeface="+mn-lt"/>
            </a:endParaRPr>
          </a:p>
        </p:txBody>
      </p:sp>
      <p:sp>
        <p:nvSpPr>
          <p:cNvPr id="517" name="Text Placeholder 2">
            <a:extLst>
              <a:ext uri="{FF2B5EF4-FFF2-40B4-BE49-F238E27FC236}">
                <a16:creationId xmlns:a16="http://schemas.microsoft.com/office/drawing/2014/main" id="{5BE88371-49B4-7DC8-84DD-2BC1F26A38C5}"/>
              </a:ext>
            </a:extLst>
          </p:cNvPr>
          <p:cNvSpPr>
            <a:spLocks noGrp="1"/>
          </p:cNvSpPr>
          <p:nvPr>
            <p:custDataLst>
              <p:tags r:id="rId19"/>
            </p:custDataLst>
          </p:nvPr>
        </p:nvSpPr>
        <p:spPr bwMode="gray">
          <a:xfrm>
            <a:off x="4670425" y="49212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366DF765-C5E6-42B2-9D6B-4EA8D099245C}" type="datetime'''''''''''''''''''''''''''''''''''''''4'''''''''',2''0'''">
              <a:rPr lang="de-DE" altLang="en-US" sz="1200" smtClean="0">
                <a:solidFill>
                  <a:schemeClr val="tx1"/>
                </a:solidFill>
                <a:effectLst/>
                <a:latin typeface="+mn-lt"/>
              </a:rPr>
              <a:pPr marL="0" lvl="0" indent="0" algn="ctr">
                <a:spcBef>
                  <a:spcPct val="0"/>
                </a:spcBef>
                <a:spcAft>
                  <a:spcPct val="0"/>
                </a:spcAft>
                <a:buNone/>
              </a:pPr>
              <a:t>4,20</a:t>
            </a:fld>
            <a:endParaRPr lang="de-DE" sz="1200" dirty="0">
              <a:solidFill>
                <a:schemeClr val="tx1"/>
              </a:solidFill>
              <a:latin typeface="+mn-lt"/>
            </a:endParaRPr>
          </a:p>
        </p:txBody>
      </p:sp>
      <p:sp>
        <p:nvSpPr>
          <p:cNvPr id="348" name="Text Placeholder 2">
            <a:extLst>
              <a:ext uri="{FF2B5EF4-FFF2-40B4-BE49-F238E27FC236}">
                <a16:creationId xmlns:a16="http://schemas.microsoft.com/office/drawing/2014/main" id="{61E057B2-4E42-5E3B-1897-E09135017BF7}"/>
              </a:ext>
            </a:extLst>
          </p:cNvPr>
          <p:cNvSpPr>
            <a:spLocks noGrp="1"/>
          </p:cNvSpPr>
          <p:nvPr>
            <p:custDataLst>
              <p:tags r:id="rId20"/>
            </p:custDataLst>
          </p:nvPr>
        </p:nvSpPr>
        <p:spPr bwMode="auto">
          <a:xfrm>
            <a:off x="4662488"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C8793456-FD11-41CA-A1B5-DDE76A83DB9E}" type="datetime'''''''''''''''''''''''''''''''''2''02''''''''''''2'">
              <a:rPr lang="de-DE" altLang="en-US" sz="1200" smtClean="0">
                <a:solidFill>
                  <a:schemeClr val="tx1"/>
                </a:solidFill>
                <a:latin typeface="+mn-lt"/>
              </a:rPr>
              <a:pPr marL="0" lvl="0" indent="0" algn="ctr">
                <a:spcBef>
                  <a:spcPct val="0"/>
                </a:spcBef>
                <a:spcAft>
                  <a:spcPct val="0"/>
                </a:spcAft>
                <a:buNone/>
              </a:pPr>
              <a:t>2022</a:t>
            </a:fld>
            <a:endParaRPr lang="de-DE" sz="1200">
              <a:solidFill>
                <a:schemeClr val="tx1"/>
              </a:solidFill>
              <a:latin typeface="+mn-lt"/>
            </a:endParaRPr>
          </a:p>
        </p:txBody>
      </p:sp>
      <p:sp>
        <p:nvSpPr>
          <p:cNvPr id="505" name="Text Placeholder 2">
            <a:extLst>
              <a:ext uri="{FF2B5EF4-FFF2-40B4-BE49-F238E27FC236}">
                <a16:creationId xmlns:a16="http://schemas.microsoft.com/office/drawing/2014/main" id="{578F030D-EFA0-6BFE-64A5-A3ABC04A9938}"/>
              </a:ext>
            </a:extLst>
          </p:cNvPr>
          <p:cNvSpPr>
            <a:spLocks noGrp="1"/>
          </p:cNvSpPr>
          <p:nvPr>
            <p:custDataLst>
              <p:tags r:id="rId21"/>
            </p:custDataLst>
          </p:nvPr>
        </p:nvSpPr>
        <p:spPr bwMode="gray">
          <a:xfrm>
            <a:off x="5215405" y="4768850"/>
            <a:ext cx="279400" cy="152400"/>
          </a:xfrm>
          <a:prstGeom prst="rect">
            <a:avLst/>
          </a:prstGeom>
          <a:ln>
            <a:noFill/>
          </a:ln>
          <a:effectLst/>
        </p:spPr>
        <p:txBody>
          <a:bodyPr vert="horz" wrap="none" lIns="17463" tIns="0" rIns="17463" bIns="0" rtlCol="0" anchor="b"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63C3DEAA-559B-4859-9869-526FABCF5AC2}" type="datetime'4'''',5''''''''''''''''''''0'''''''''''''''''''''''''''''''">
              <a:rPr lang="de-DE" altLang="en-US" sz="1200" smtClean="0">
                <a:solidFill>
                  <a:schemeClr val="tx1"/>
                </a:solidFill>
                <a:effectLst/>
                <a:latin typeface="+mn-lt"/>
              </a:rPr>
              <a:pPr marL="0" lvl="0" indent="0" algn="ctr">
                <a:spcBef>
                  <a:spcPct val="0"/>
                </a:spcBef>
                <a:spcAft>
                  <a:spcPct val="0"/>
                </a:spcAft>
                <a:buNone/>
              </a:pPr>
              <a:t>4,50</a:t>
            </a:fld>
            <a:endParaRPr lang="de-DE" sz="1200" dirty="0">
              <a:solidFill>
                <a:schemeClr val="tx1"/>
              </a:solidFill>
              <a:latin typeface="+mn-lt"/>
            </a:endParaRPr>
          </a:p>
        </p:txBody>
      </p:sp>
      <p:sp>
        <p:nvSpPr>
          <p:cNvPr id="349" name="Text Placeholder 2">
            <a:extLst>
              <a:ext uri="{FF2B5EF4-FFF2-40B4-BE49-F238E27FC236}">
                <a16:creationId xmlns:a16="http://schemas.microsoft.com/office/drawing/2014/main" id="{57D63FA1-78BC-3D83-0473-3DA2F7FBEBEC}"/>
              </a:ext>
            </a:extLst>
          </p:cNvPr>
          <p:cNvSpPr>
            <a:spLocks noGrp="1"/>
          </p:cNvSpPr>
          <p:nvPr>
            <p:custDataLst>
              <p:tags r:id="rId22"/>
            </p:custDataLst>
          </p:nvPr>
        </p:nvSpPr>
        <p:spPr bwMode="auto">
          <a:xfrm>
            <a:off x="5224463"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DC87E6D6-CB13-4874-BA38-549BD13955F0}" type="datetime'''2''0''''''2''''''3'''''''''''''''''''''''''''">
              <a:rPr lang="de-DE" altLang="en-US" sz="1200" smtClean="0">
                <a:solidFill>
                  <a:schemeClr val="tx1"/>
                </a:solidFill>
                <a:latin typeface="+mn-lt"/>
              </a:rPr>
              <a:pPr marL="0" lvl="0" indent="0" algn="ctr">
                <a:spcBef>
                  <a:spcPct val="0"/>
                </a:spcBef>
                <a:spcAft>
                  <a:spcPct val="0"/>
                </a:spcAft>
                <a:buNone/>
              </a:pPr>
              <a:t>2023</a:t>
            </a:fld>
            <a:endParaRPr lang="de-DE" sz="1200">
              <a:solidFill>
                <a:schemeClr val="tx1"/>
              </a:solidFill>
              <a:latin typeface="+mn-lt"/>
            </a:endParaRPr>
          </a:p>
        </p:txBody>
      </p:sp>
      <p:sp>
        <p:nvSpPr>
          <p:cNvPr id="538" name="Text Placeholder 2">
            <a:extLst>
              <a:ext uri="{FF2B5EF4-FFF2-40B4-BE49-F238E27FC236}">
                <a16:creationId xmlns:a16="http://schemas.microsoft.com/office/drawing/2014/main" id="{358837C4-F91B-C2AD-249A-ADDF8EFBED60}"/>
              </a:ext>
            </a:extLst>
          </p:cNvPr>
          <p:cNvSpPr>
            <a:spLocks noGrp="1"/>
          </p:cNvSpPr>
          <p:nvPr>
            <p:custDataLst>
              <p:tags r:id="rId23"/>
            </p:custDataLst>
          </p:nvPr>
        </p:nvSpPr>
        <p:spPr bwMode="auto">
          <a:xfrm>
            <a:off x="2798763" y="4416425"/>
            <a:ext cx="649288" cy="301625"/>
          </a:xfrm>
          <a:prstGeom prst="ellipse">
            <a:avLst/>
          </a:prstGeom>
          <a:solidFill>
            <a:srgbClr val="FFFFFF"/>
          </a:solidFill>
          <a:ln w="9525" cmpd="sng" algn="ctr">
            <a:solidFill>
              <a:schemeClr val="accent3"/>
            </a:solidFill>
          </a:ln>
          <a:effectLst/>
        </p:spPr>
        <p:txBody>
          <a:bodyPr vert="horz" wrap="none" lIns="0" tIns="0" rIns="0" bIns="0" rtlCol="0" anchor="ctr"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fld id="{99F9DF7E-9358-4B9F-9688-E425BEED0DBD}" type="datetime'''''''''+''''''''''''3''''''''''''''''''''''''''''1''%'''''''">
              <a:rPr lang="de-DE" altLang="en-US" sz="1200" b="1" smtClean="0">
                <a:solidFill>
                  <a:schemeClr val="tx1"/>
                </a:solidFill>
                <a:effectLst/>
                <a:latin typeface="+mn-lt"/>
              </a:rPr>
              <a:pPr marL="0" lvl="0" indent="0" algn="ctr">
                <a:spcBef>
                  <a:spcPct val="0"/>
                </a:spcBef>
                <a:spcAft>
                  <a:spcPct val="0"/>
                </a:spcAft>
                <a:buNone/>
              </a:pPr>
              <a:t>+31%</a:t>
            </a:fld>
            <a:endParaRPr lang="de-DE" sz="1200" b="1">
              <a:solidFill>
                <a:schemeClr val="tx1"/>
              </a:solidFill>
              <a:latin typeface="+mn-lt"/>
            </a:endParaRPr>
          </a:p>
        </p:txBody>
      </p:sp>
      <p:sp>
        <p:nvSpPr>
          <p:cNvPr id="351" name="Rectangle 350">
            <a:extLst>
              <a:ext uri="{FF2B5EF4-FFF2-40B4-BE49-F238E27FC236}">
                <a16:creationId xmlns:a16="http://schemas.microsoft.com/office/drawing/2014/main" id="{9075A39C-92F6-E7E5-4441-F9BC5F611AFA}"/>
              </a:ext>
            </a:extLst>
          </p:cNvPr>
          <p:cNvSpPr/>
          <p:nvPr>
            <p:custDataLst>
              <p:tags r:id="rId24"/>
            </p:custDataLst>
          </p:nvPr>
        </p:nvSpPr>
        <p:spPr bwMode="auto">
          <a:xfrm>
            <a:off x="736600" y="6384925"/>
            <a:ext cx="179388" cy="133350"/>
          </a:xfrm>
          <a:prstGeom prst="rect">
            <a:avLst/>
          </a:prstGeom>
          <a:solidFill>
            <a:schemeClr val="accent4"/>
          </a:solidFill>
          <a:ln w="12700" cmpd="sng" algn="ctr">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de-DE" sz="1200" err="1">
              <a:solidFill>
                <a:schemeClr val="tx1"/>
              </a:solidFill>
            </a:endParaRPr>
          </a:p>
        </p:txBody>
      </p:sp>
      <p:cxnSp>
        <p:nvCxnSpPr>
          <p:cNvPr id="379" name="Straight Connector 378">
            <a:extLst>
              <a:ext uri="{FF2B5EF4-FFF2-40B4-BE49-F238E27FC236}">
                <a16:creationId xmlns:a16="http://schemas.microsoft.com/office/drawing/2014/main" id="{7FFCED6B-F649-9C8B-625E-3DD57C9FEADD}"/>
              </a:ext>
            </a:extLst>
          </p:cNvPr>
          <p:cNvCxnSpPr/>
          <p:nvPr>
            <p:custDataLst>
              <p:tags r:id="rId25"/>
            </p:custDataLst>
          </p:nvPr>
        </p:nvCxnSpPr>
        <p:spPr bwMode="gray">
          <a:xfrm>
            <a:off x="2614613" y="6451600"/>
            <a:ext cx="233363" cy="0"/>
          </a:xfrm>
          <a:prstGeom prst="line">
            <a:avLst/>
          </a:prstGeom>
          <a:ln w="19050" cap="rnd" cmpd="sng" algn="ctr">
            <a:solidFill>
              <a:srgbClr val="1A9AFA"/>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80" name="Oval 379">
            <a:extLst>
              <a:ext uri="{FF2B5EF4-FFF2-40B4-BE49-F238E27FC236}">
                <a16:creationId xmlns:a16="http://schemas.microsoft.com/office/drawing/2014/main" id="{08429964-D8B9-2815-A4E6-1890F3387817}"/>
              </a:ext>
            </a:extLst>
          </p:cNvPr>
          <p:cNvSpPr/>
          <p:nvPr>
            <p:custDataLst>
              <p:tags r:id="rId26"/>
            </p:custDataLst>
          </p:nvPr>
        </p:nvSpPr>
        <p:spPr bwMode="auto">
          <a:xfrm>
            <a:off x="2698750" y="6419850"/>
            <a:ext cx="63500" cy="63500"/>
          </a:xfrm>
          <a:prstGeom prst="ellipse">
            <a:avLst/>
          </a:prstGeom>
          <a:solidFill>
            <a:srgbClr val="1A9AFA"/>
          </a:solidFill>
          <a:ln w="9525" cmpd="sng" algn="ctr">
            <a:solidFill>
              <a:srgbClr val="1A9AFA"/>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de-DE" sz="1200" err="1">
              <a:solidFill>
                <a:schemeClr val="tx1"/>
              </a:solidFill>
            </a:endParaRPr>
          </a:p>
        </p:txBody>
      </p:sp>
      <p:sp>
        <p:nvSpPr>
          <p:cNvPr id="276" name="Text Placeholder 2">
            <a:extLst>
              <a:ext uri="{FF2B5EF4-FFF2-40B4-BE49-F238E27FC236}">
                <a16:creationId xmlns:a16="http://schemas.microsoft.com/office/drawing/2014/main" id="{95829AC8-0BAD-AB62-5607-F2F8B9C2F050}"/>
              </a:ext>
            </a:extLst>
          </p:cNvPr>
          <p:cNvSpPr>
            <a:spLocks noGrp="1"/>
          </p:cNvSpPr>
          <p:nvPr>
            <p:custDataLst>
              <p:tags r:id="rId27"/>
            </p:custDataLst>
          </p:nvPr>
        </p:nvSpPr>
        <p:spPr bwMode="auto">
          <a:xfrm>
            <a:off x="966788" y="6380163"/>
            <a:ext cx="1536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spcBef>
                <a:spcPct val="0"/>
              </a:spcBef>
              <a:spcAft>
                <a:spcPct val="0"/>
              </a:spcAft>
              <a:buNone/>
            </a:pPr>
            <a:fld id="{85CF215A-16F1-4135-86CD-30224806DE44}" type="datetime'Dư nợ ''''TD''''''X ''(n''gh''''''''ìn'' ''tỷ ''''''đồ''n''g)'">
              <a:rPr lang="vi-VN" altLang="en-US" sz="1200" smtClean="0">
                <a:solidFill>
                  <a:schemeClr val="tx1"/>
                </a:solidFill>
                <a:latin typeface="+mn-lt"/>
                <a:ea typeface="+mj-ea"/>
                <a:cs typeface="+mj-cs"/>
              </a:rPr>
              <a:pPr marL="0" lvl="0" indent="0">
                <a:spcBef>
                  <a:spcPct val="0"/>
                </a:spcBef>
                <a:spcAft>
                  <a:spcPct val="0"/>
                </a:spcAft>
                <a:buNone/>
              </a:pPr>
              <a:t>Dư nợ TDX (nghìn tỷ đồng)</a:t>
            </a:fld>
            <a:endParaRPr lang="de-DE" sz="1200">
              <a:solidFill>
                <a:schemeClr val="tx1"/>
              </a:solidFill>
              <a:latin typeface="+mn-lt"/>
              <a:ea typeface="+mj-ea"/>
              <a:cs typeface="+mj-cs"/>
            </a:endParaRPr>
          </a:p>
        </p:txBody>
      </p:sp>
      <p:sp>
        <p:nvSpPr>
          <p:cNvPr id="278" name="Text Placeholder 2">
            <a:extLst>
              <a:ext uri="{FF2B5EF4-FFF2-40B4-BE49-F238E27FC236}">
                <a16:creationId xmlns:a16="http://schemas.microsoft.com/office/drawing/2014/main" id="{C80F2C69-0361-045B-D9AC-325FA9975F55}"/>
              </a:ext>
            </a:extLst>
          </p:cNvPr>
          <p:cNvSpPr>
            <a:spLocks noGrp="1"/>
          </p:cNvSpPr>
          <p:nvPr>
            <p:custDataLst>
              <p:tags r:id="rId28"/>
            </p:custDataLst>
          </p:nvPr>
        </p:nvSpPr>
        <p:spPr bwMode="auto">
          <a:xfrm>
            <a:off x="2908300" y="6380163"/>
            <a:ext cx="283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spcBef>
                <a:spcPct val="0"/>
              </a:spcBef>
              <a:spcAft>
                <a:spcPct val="0"/>
              </a:spcAft>
              <a:buNone/>
            </a:pPr>
            <a:fld id="{E1302A14-668F-4BF7-ADF4-F987A0F1759B}" type="datetime'''Tỷ trọng dư nợ TDX'' trong'' tổng ''dư n''ợ'' tín dụng (%)'">
              <a:rPr lang="vi-VN" altLang="en-US" sz="1200" smtClean="0">
                <a:solidFill>
                  <a:schemeClr val="tx1"/>
                </a:solidFill>
                <a:latin typeface="+mn-lt"/>
                <a:ea typeface="+mj-ea"/>
                <a:cs typeface="+mj-cs"/>
              </a:rPr>
              <a:pPr marL="0" lvl="0" indent="0">
                <a:spcBef>
                  <a:spcPct val="0"/>
                </a:spcBef>
                <a:spcAft>
                  <a:spcPct val="0"/>
                </a:spcAft>
                <a:buNone/>
              </a:pPr>
              <a:t>Tỷ trọng dư nợ TDX trong tổng dư nợ tín dụng (%)</a:t>
            </a:fld>
            <a:endParaRPr lang="de-DE" sz="1200">
              <a:solidFill>
                <a:schemeClr val="tx1"/>
              </a:solidFill>
              <a:latin typeface="+mn-lt"/>
              <a:ea typeface="+mj-ea"/>
              <a:cs typeface="+mj-cs"/>
            </a:endParaRPr>
          </a:p>
        </p:txBody>
      </p:sp>
      <p:graphicFrame>
        <p:nvGraphicFramePr>
          <p:cNvPr id="9" name="Chart 8">
            <a:extLst>
              <a:ext uri="{FF2B5EF4-FFF2-40B4-BE49-F238E27FC236}">
                <a16:creationId xmlns:a16="http://schemas.microsoft.com/office/drawing/2014/main" id="{840469F6-42B2-E170-D8A9-44A257DD77DF}"/>
              </a:ext>
            </a:extLst>
          </p:cNvPr>
          <p:cNvGraphicFramePr/>
          <p:nvPr>
            <p:custDataLst>
              <p:tags r:id="rId29"/>
            </p:custDataLst>
            <p:extLst>
              <p:ext uri="{D42A27DB-BD31-4B8C-83A1-F6EECF244321}">
                <p14:modId xmlns:p14="http://schemas.microsoft.com/office/powerpoint/2010/main" val="2931940664"/>
              </p:ext>
            </p:extLst>
          </p:nvPr>
        </p:nvGraphicFramePr>
        <p:xfrm>
          <a:off x="8086725" y="3948113"/>
          <a:ext cx="2165350" cy="2546350"/>
        </p:xfrm>
        <a:graphic>
          <a:graphicData uri="http://schemas.openxmlformats.org/drawingml/2006/chart">
            <c:chart xmlns:c="http://schemas.openxmlformats.org/drawingml/2006/chart" xmlns:r="http://schemas.openxmlformats.org/officeDocument/2006/relationships" r:id="rId50"/>
          </a:graphicData>
        </a:graphic>
      </p:graphicFrame>
      <p:sp>
        <p:nvSpPr>
          <p:cNvPr id="584" name="Text Placeholder 2">
            <a:extLst>
              <a:ext uri="{FF2B5EF4-FFF2-40B4-BE49-F238E27FC236}">
                <a16:creationId xmlns:a16="http://schemas.microsoft.com/office/drawing/2014/main" id="{1E2B71C5-F022-A36A-677B-90751EB32240}"/>
              </a:ext>
            </a:extLst>
          </p:cNvPr>
          <p:cNvSpPr>
            <a:spLocks noGrp="1"/>
          </p:cNvSpPr>
          <p:nvPr>
            <p:custDataLst>
              <p:tags r:id="rId30"/>
            </p:custDataLst>
          </p:nvPr>
        </p:nvSpPr>
        <p:spPr bwMode="auto">
          <a:xfrm>
            <a:off x="10177463" y="4975225"/>
            <a:ext cx="13620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spcBef>
                <a:spcPct val="0"/>
              </a:spcBef>
              <a:spcAft>
                <a:spcPct val="0"/>
              </a:spcAft>
              <a:buNone/>
            </a:pPr>
            <a:fld id="{05FC9360-8F49-4BF8-A7A3-11C128248195}" type="datetime'''NL''''T''T, ''Năng'''' lượn''''''g'' ''''sạc''''''''''''h'">
              <a:rPr lang="vi-VN" altLang="en-US" sz="1200" smtClean="0">
                <a:solidFill>
                  <a:schemeClr val="tx1"/>
                </a:solidFill>
                <a:latin typeface="+mn-lt"/>
              </a:rPr>
              <a:pPr marL="0" lvl="0" indent="0">
                <a:spcBef>
                  <a:spcPct val="0"/>
                </a:spcBef>
                <a:spcAft>
                  <a:spcPct val="0"/>
                </a:spcAft>
                <a:buNone/>
              </a:pPr>
              <a:t>NLTT, Năng lượng sạch</a:t>
            </a:fld>
            <a:endParaRPr lang="de-DE" sz="1200" dirty="0">
              <a:solidFill>
                <a:schemeClr val="tx1"/>
              </a:solidFill>
              <a:latin typeface="+mn-lt"/>
            </a:endParaRPr>
          </a:p>
        </p:txBody>
      </p:sp>
      <p:sp>
        <p:nvSpPr>
          <p:cNvPr id="585" name="Text Placeholder 2">
            <a:extLst>
              <a:ext uri="{FF2B5EF4-FFF2-40B4-BE49-F238E27FC236}">
                <a16:creationId xmlns:a16="http://schemas.microsoft.com/office/drawing/2014/main" id="{8B892D88-ABF8-78F5-3FAB-BB99918A4E02}"/>
              </a:ext>
            </a:extLst>
          </p:cNvPr>
          <p:cNvSpPr>
            <a:spLocks noGrp="1"/>
          </p:cNvSpPr>
          <p:nvPr>
            <p:custDataLst>
              <p:tags r:id="rId31"/>
            </p:custDataLst>
          </p:nvPr>
        </p:nvSpPr>
        <p:spPr bwMode="auto">
          <a:xfrm>
            <a:off x="7573963" y="6037263"/>
            <a:ext cx="10223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r">
              <a:spcBef>
                <a:spcPct val="0"/>
              </a:spcBef>
              <a:spcAft>
                <a:spcPct val="0"/>
              </a:spcAft>
              <a:buNone/>
            </a:pPr>
            <a:fld id="{05380C10-AE30-451F-A45F-E240ADB30577}" type="datetime'N''''ô''ng ''n''g''h''''i''''ệp'''''' ''xa''''''n''''''h'">
              <a:rPr lang="de-DE" altLang="en-US" sz="1200" smtClean="0">
                <a:solidFill>
                  <a:schemeClr val="tx1"/>
                </a:solidFill>
                <a:latin typeface="+mn-lt"/>
              </a:rPr>
              <a:pPr marL="0" lvl="0" indent="0" algn="r">
                <a:spcBef>
                  <a:spcPct val="0"/>
                </a:spcBef>
                <a:spcAft>
                  <a:spcPct val="0"/>
                </a:spcAft>
                <a:buNone/>
              </a:pPr>
              <a:t>Nông nghiệp xanh</a:t>
            </a:fld>
            <a:endParaRPr lang="de-DE" sz="1200">
              <a:solidFill>
                <a:schemeClr val="tx1"/>
              </a:solidFill>
              <a:latin typeface="+mn-lt"/>
            </a:endParaRPr>
          </a:p>
        </p:txBody>
      </p:sp>
      <p:sp>
        <p:nvSpPr>
          <p:cNvPr id="586" name="Text Placeholder 2">
            <a:extLst>
              <a:ext uri="{FF2B5EF4-FFF2-40B4-BE49-F238E27FC236}">
                <a16:creationId xmlns:a16="http://schemas.microsoft.com/office/drawing/2014/main" id="{8B3B4A53-1813-B677-54C5-811CE68913F4}"/>
              </a:ext>
            </a:extLst>
          </p:cNvPr>
          <p:cNvSpPr>
            <a:spLocks noGrp="1"/>
          </p:cNvSpPr>
          <p:nvPr>
            <p:custDataLst>
              <p:tags r:id="rId32"/>
            </p:custDataLst>
          </p:nvPr>
        </p:nvSpPr>
        <p:spPr bwMode="auto">
          <a:xfrm>
            <a:off x="6884988" y="4710113"/>
            <a:ext cx="133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r">
              <a:spcBef>
                <a:spcPct val="0"/>
              </a:spcBef>
              <a:spcAft>
                <a:spcPct val="0"/>
              </a:spcAft>
              <a:buNone/>
            </a:pPr>
            <a:fld id="{A762887C-0553-4A86-A92E-D856925087AD}" type="datetime'''''''''''Q''''''uản ''lý n''''ướ''c ''b''ề''''n vữ''''n''g'">
              <a:rPr lang="vi-VN" altLang="en-US" sz="1200" smtClean="0">
                <a:solidFill>
                  <a:schemeClr val="tx1"/>
                </a:solidFill>
                <a:latin typeface="+mn-lt"/>
              </a:rPr>
              <a:pPr marL="0" lvl="0" indent="0" algn="r">
                <a:spcBef>
                  <a:spcPct val="0"/>
                </a:spcBef>
                <a:spcAft>
                  <a:spcPct val="0"/>
                </a:spcAft>
                <a:buNone/>
              </a:pPr>
              <a:t>Quản lý nước bền vững</a:t>
            </a:fld>
            <a:endParaRPr lang="de-DE" sz="1200">
              <a:solidFill>
                <a:schemeClr val="tx1"/>
              </a:solidFill>
              <a:latin typeface="+mn-lt"/>
            </a:endParaRPr>
          </a:p>
        </p:txBody>
      </p:sp>
      <p:sp>
        <p:nvSpPr>
          <p:cNvPr id="604" name="Text Placeholder 2">
            <a:extLst>
              <a:ext uri="{FF2B5EF4-FFF2-40B4-BE49-F238E27FC236}">
                <a16:creationId xmlns:a16="http://schemas.microsoft.com/office/drawing/2014/main" id="{B6504CA0-7148-6463-2F6F-E59095E7750E}"/>
              </a:ext>
            </a:extLst>
          </p:cNvPr>
          <p:cNvSpPr>
            <a:spLocks noGrp="1"/>
          </p:cNvSpPr>
          <p:nvPr>
            <p:custDataLst>
              <p:tags r:id="rId33"/>
            </p:custDataLst>
          </p:nvPr>
        </p:nvSpPr>
        <p:spPr bwMode="auto">
          <a:xfrm>
            <a:off x="8553450" y="41275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r">
              <a:spcBef>
                <a:spcPct val="0"/>
              </a:spcBef>
              <a:spcAft>
                <a:spcPct val="0"/>
              </a:spcAft>
              <a:buNone/>
            </a:pPr>
            <a:fld id="{FE22AA51-1A1F-41D1-B7B5-AE6AA12C61EC}" type="datetime'''''''''''''''''''''''''K''''''''''''h''''''á''''''''c'">
              <a:rPr lang="de-DE" altLang="en-US" sz="1200" smtClean="0">
                <a:solidFill>
                  <a:schemeClr val="tx1"/>
                </a:solidFill>
                <a:latin typeface="+mn-lt"/>
              </a:rPr>
              <a:pPr marL="0" lvl="0" indent="0" algn="r">
                <a:spcBef>
                  <a:spcPct val="0"/>
                </a:spcBef>
                <a:spcAft>
                  <a:spcPct val="0"/>
                </a:spcAft>
                <a:buNone/>
              </a:pPr>
              <a:t>Khác</a:t>
            </a:fld>
            <a:endParaRPr lang="de-DE" sz="1200">
              <a:solidFill>
                <a:schemeClr val="tx1"/>
              </a:solidFill>
              <a:latin typeface="+mn-lt"/>
            </a:endParaRPr>
          </a:p>
        </p:txBody>
      </p:sp>
      <p:sp>
        <p:nvSpPr>
          <p:cNvPr id="624" name="Text Placeholder 2">
            <a:extLst>
              <a:ext uri="{FF2B5EF4-FFF2-40B4-BE49-F238E27FC236}">
                <a16:creationId xmlns:a16="http://schemas.microsoft.com/office/drawing/2014/main" id="{FD04C005-5305-E3E0-884B-95BAA604B7D0}"/>
              </a:ext>
            </a:extLst>
          </p:cNvPr>
          <p:cNvSpPr>
            <a:spLocks noGrp="1"/>
          </p:cNvSpPr>
          <p:nvPr>
            <p:custDataLst>
              <p:tags r:id="rId34"/>
            </p:custDataLst>
          </p:nvPr>
        </p:nvSpPr>
        <p:spPr bwMode="auto">
          <a:xfrm>
            <a:off x="8866188" y="4968875"/>
            <a:ext cx="603250" cy="5048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lgn="ctr">
              <a:spcBef>
                <a:spcPct val="0"/>
              </a:spcBef>
              <a:spcAft>
                <a:spcPct val="0"/>
              </a:spcAft>
              <a:buNone/>
            </a:pPr>
            <a:r>
              <a:rPr lang="de-DE" altLang="en-US" sz="1200" b="1">
                <a:solidFill>
                  <a:schemeClr val="tx1"/>
                </a:solidFill>
                <a:latin typeface="+mn-lt"/>
              </a:rPr>
              <a:t>T</a:t>
            </a:r>
            <a:r>
              <a:rPr lang="de-DE" altLang="en-US" sz="1200" b="1">
                <a:solidFill>
                  <a:schemeClr val="tx1"/>
                </a:solidFill>
                <a:effectLst/>
                <a:latin typeface="+mn-lt"/>
              </a:rPr>
              <a:t>ín dụng xanh 2023</a:t>
            </a:r>
            <a:endParaRPr lang="de-DE" sz="1200" b="1">
              <a:solidFill>
                <a:schemeClr val="tx1"/>
              </a:solidFill>
              <a:latin typeface="+mn-lt"/>
            </a:endParaRPr>
          </a:p>
        </p:txBody>
      </p:sp>
      <p:pic>
        <p:nvPicPr>
          <p:cNvPr id="11" name="Graphic 10" descr="Artificial Intelligence outline">
            <a:extLst>
              <a:ext uri="{FF2B5EF4-FFF2-40B4-BE49-F238E27FC236}">
                <a16:creationId xmlns:a16="http://schemas.microsoft.com/office/drawing/2014/main" id="{E1FC8FCD-FDFB-D918-E882-79068956A5F3}"/>
              </a:ext>
            </a:extLst>
          </p:cNvPr>
          <p:cNvPicPr>
            <a:picLocks noChangeAspect="1"/>
          </p:cNvPicPr>
          <p:nvPr/>
        </p:nvPicPr>
        <p:blipFill>
          <a:blip r:embed="rId51">
            <a:extLst>
              <a:ext uri="{96DAC541-7B7A-43D3-8B79-37D633B846F1}">
                <asvg:svgBlip xmlns="" xmlns:asvg="http://schemas.microsoft.com/office/drawing/2016/SVG/main" r:embed="rId52"/>
              </a:ext>
            </a:extLst>
          </a:blip>
          <a:stretch>
            <a:fillRect/>
          </a:stretch>
        </p:blipFill>
        <p:spPr>
          <a:xfrm>
            <a:off x="10448282" y="1409439"/>
            <a:ext cx="452951" cy="452951"/>
          </a:xfrm>
          <a:prstGeom prst="rect">
            <a:avLst/>
          </a:prstGeom>
        </p:spPr>
      </p:pic>
      <p:pic>
        <p:nvPicPr>
          <p:cNvPr id="17" name="Graphic 16" descr="Quill outline">
            <a:extLst>
              <a:ext uri="{FF2B5EF4-FFF2-40B4-BE49-F238E27FC236}">
                <a16:creationId xmlns:a16="http://schemas.microsoft.com/office/drawing/2014/main" id="{9590DF06-5264-0721-4021-115A37578AE9}"/>
              </a:ext>
            </a:extLst>
          </p:cNvPr>
          <p:cNvPicPr>
            <a:picLocks noChangeAspect="1"/>
          </p:cNvPicPr>
          <p:nvPr/>
        </p:nvPicPr>
        <p:blipFill>
          <a:blip r:embed="rId53">
            <a:extLst>
              <a:ext uri="{96DAC541-7B7A-43D3-8B79-37D633B846F1}">
                <asvg:svgBlip xmlns="" xmlns:asvg="http://schemas.microsoft.com/office/drawing/2016/SVG/main" r:embed="rId54"/>
              </a:ext>
            </a:extLst>
          </a:blip>
          <a:stretch>
            <a:fillRect/>
          </a:stretch>
        </p:blipFill>
        <p:spPr>
          <a:xfrm>
            <a:off x="2970994" y="3096629"/>
            <a:ext cx="372935" cy="372935"/>
          </a:xfrm>
          <a:prstGeom prst="rect">
            <a:avLst/>
          </a:prstGeom>
        </p:spPr>
      </p:pic>
      <p:pic>
        <p:nvPicPr>
          <p:cNvPr id="7" name="Graphic 6" descr="Star with solid fill">
            <a:extLst>
              <a:ext uri="{FF2B5EF4-FFF2-40B4-BE49-F238E27FC236}">
                <a16:creationId xmlns:a16="http://schemas.microsoft.com/office/drawing/2014/main" id="{E6BB41CB-6296-5F86-D5EB-310CF0F2D88E}"/>
              </a:ext>
            </a:extLst>
          </p:cNvPr>
          <p:cNvPicPr>
            <a:picLocks noChangeAspect="1"/>
          </p:cNvPicPr>
          <p:nvPr/>
        </p:nvPicPr>
        <p:blipFill>
          <a:blip r:embed="rId55">
            <a:extLst>
              <a:ext uri="{96DAC541-7B7A-43D3-8B79-37D633B846F1}">
                <asvg:svgBlip xmlns="" xmlns:asvg="http://schemas.microsoft.com/office/drawing/2016/SVG/main" r:embed="rId56"/>
              </a:ext>
            </a:extLst>
          </a:blip>
          <a:stretch>
            <a:fillRect/>
          </a:stretch>
        </p:blipFill>
        <p:spPr>
          <a:xfrm>
            <a:off x="7836456" y="2319487"/>
            <a:ext cx="350161" cy="350161"/>
          </a:xfrm>
          <a:prstGeom prst="rect">
            <a:avLst/>
          </a:prstGeom>
        </p:spPr>
      </p:pic>
      <p:sp>
        <p:nvSpPr>
          <p:cNvPr id="8" name="Rectangle 7">
            <a:extLst>
              <a:ext uri="{FF2B5EF4-FFF2-40B4-BE49-F238E27FC236}">
                <a16:creationId xmlns:a16="http://schemas.microsoft.com/office/drawing/2014/main" id="{67E63F71-32BB-109C-FE8D-192CB4DCB7F9}"/>
              </a:ext>
            </a:extLst>
          </p:cNvPr>
          <p:cNvSpPr/>
          <p:nvPr/>
        </p:nvSpPr>
        <p:spPr>
          <a:xfrm>
            <a:off x="7730261" y="2138416"/>
            <a:ext cx="52152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kumimoji="0" lang="en-US" sz="1200" b="0" i="0" u="none" strike="noStrike" kern="1200" cap="none" spc="0" normalizeH="0" baseline="0" noProof="0">
                <a:ln>
                  <a:noFill/>
                </a:ln>
                <a:solidFill>
                  <a:schemeClr val="accent3"/>
                </a:solidFill>
                <a:effectLst/>
                <a:uLnTx/>
                <a:uFillTx/>
                <a:ea typeface="+mn-ea"/>
                <a:cs typeface="+mn-cs"/>
              </a:rPr>
              <a:t>COP 26</a:t>
            </a:r>
          </a:p>
        </p:txBody>
      </p:sp>
      <p:sp>
        <p:nvSpPr>
          <p:cNvPr id="10" name="Rectangle 9">
            <a:extLst>
              <a:ext uri="{FF2B5EF4-FFF2-40B4-BE49-F238E27FC236}">
                <a16:creationId xmlns:a16="http://schemas.microsoft.com/office/drawing/2014/main" id="{6F527DA5-37F7-42F8-2DC2-150C39482167}"/>
              </a:ext>
            </a:extLst>
          </p:cNvPr>
          <p:cNvSpPr/>
          <p:nvPr/>
        </p:nvSpPr>
        <p:spPr>
          <a:xfrm>
            <a:off x="7795774" y="2722968"/>
            <a:ext cx="521520"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Tx/>
              <a:buNone/>
              <a:tabLst/>
              <a:defRPr/>
            </a:pPr>
            <a:r>
              <a:rPr kumimoji="0" lang="en-US" sz="1200" b="1" i="0" u="none" strike="noStrike" kern="1200" cap="none" spc="0" normalizeH="0" baseline="0" noProof="0">
                <a:ln>
                  <a:noFill/>
                </a:ln>
                <a:solidFill>
                  <a:schemeClr val="accent2"/>
                </a:solidFill>
                <a:effectLst/>
                <a:uLnTx/>
                <a:uFillTx/>
                <a:ea typeface="+mn-ea"/>
                <a:cs typeface="+mn-cs"/>
              </a:rPr>
              <a:t>2021</a:t>
            </a:r>
          </a:p>
        </p:txBody>
      </p:sp>
      <p:sp>
        <p:nvSpPr>
          <p:cNvPr id="12" name="Speech Bubble: Rectangle with Corners Rounded 11">
            <a:extLst>
              <a:ext uri="{FF2B5EF4-FFF2-40B4-BE49-F238E27FC236}">
                <a16:creationId xmlns:a16="http://schemas.microsoft.com/office/drawing/2014/main" id="{6C979C79-C831-C058-ED30-148DD7D56B46}"/>
              </a:ext>
            </a:extLst>
          </p:cNvPr>
          <p:cNvSpPr/>
          <p:nvPr/>
        </p:nvSpPr>
        <p:spPr>
          <a:xfrm>
            <a:off x="5784850" y="4078868"/>
            <a:ext cx="1100138" cy="530738"/>
          </a:xfrm>
          <a:prstGeom prst="wedgeRoundRectCallout">
            <a:avLst>
              <a:gd name="adj1" fmla="val -57837"/>
              <a:gd name="adj2" fmla="val 80262"/>
              <a:gd name="adj3" fmla="val 16667"/>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r>
              <a:rPr lang="de-DE" sz="1200" dirty="0" err="1">
                <a:solidFill>
                  <a:schemeClr val="tx1"/>
                </a:solidFill>
              </a:rPr>
              <a:t>Mục</a:t>
            </a:r>
            <a:r>
              <a:rPr lang="de-DE" sz="1200" dirty="0">
                <a:solidFill>
                  <a:schemeClr val="tx1"/>
                </a:solidFill>
              </a:rPr>
              <a:t> </a:t>
            </a:r>
            <a:r>
              <a:rPr lang="de-DE" sz="1200" dirty="0" err="1">
                <a:solidFill>
                  <a:schemeClr val="tx1"/>
                </a:solidFill>
              </a:rPr>
              <a:t>tiêu</a:t>
            </a:r>
            <a:r>
              <a:rPr lang="de-DE" sz="1200" dirty="0">
                <a:solidFill>
                  <a:schemeClr val="tx1"/>
                </a:solidFill>
              </a:rPr>
              <a:t> 2025: </a:t>
            </a:r>
            <a:r>
              <a:rPr lang="de-DE" sz="1200" b="1" dirty="0">
                <a:solidFill>
                  <a:schemeClr val="tx1"/>
                </a:solidFill>
              </a:rPr>
              <a:t>10%</a:t>
            </a:r>
          </a:p>
        </p:txBody>
      </p:sp>
    </p:spTree>
    <p:extLst>
      <p:ext uri="{BB962C8B-B14F-4D97-AF65-F5344CB8AC3E}">
        <p14:creationId xmlns:p14="http://schemas.microsoft.com/office/powerpoint/2010/main" val="1831362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C31791-255C-276A-C852-A0C8D0F8A417}"/>
              </a:ext>
            </a:extLst>
          </p:cNvPr>
          <p:cNvSpPr>
            <a:spLocks noGrp="1"/>
          </p:cNvSpPr>
          <p:nvPr>
            <p:ph type="sldNum" sz="quarter" idx="4"/>
          </p:nvPr>
        </p:nvSpPr>
        <p:spPr/>
        <p:txBody>
          <a:bodyPr/>
          <a:lstStyle/>
          <a:p>
            <a:fld id="{38EC2071-0BDE-49F8-A929-1F6A71822F8F}" type="slidenum">
              <a:rPr lang="en-GB" smtClean="0"/>
              <a:pPr/>
              <a:t>6</a:t>
            </a:fld>
            <a:endParaRPr lang="en-GB" dirty="0"/>
          </a:p>
        </p:txBody>
      </p:sp>
      <p:sp>
        <p:nvSpPr>
          <p:cNvPr id="3" name="Title 2">
            <a:extLst>
              <a:ext uri="{FF2B5EF4-FFF2-40B4-BE49-F238E27FC236}">
                <a16:creationId xmlns:a16="http://schemas.microsoft.com/office/drawing/2014/main" id="{35121B11-B5EB-EEE2-714D-52F53DC0A9B2}"/>
              </a:ext>
            </a:extLst>
          </p:cNvPr>
          <p:cNvSpPr>
            <a:spLocks noGrp="1"/>
          </p:cNvSpPr>
          <p:nvPr>
            <p:ph type="ctrTitle"/>
          </p:nvPr>
        </p:nvSpPr>
        <p:spPr/>
        <p:txBody>
          <a:bodyPr/>
          <a:lstStyle/>
          <a:p>
            <a:r>
              <a:rPr lang="en-VN" dirty="0"/>
              <a:t>Đơn vị xử lý chất thải tại khu vực miền nam</a:t>
            </a:r>
          </a:p>
        </p:txBody>
      </p:sp>
      <p:sp>
        <p:nvSpPr>
          <p:cNvPr id="4" name="Text Placeholder 3">
            <a:extLst>
              <a:ext uri="{FF2B5EF4-FFF2-40B4-BE49-F238E27FC236}">
                <a16:creationId xmlns:a16="http://schemas.microsoft.com/office/drawing/2014/main" id="{9F9493AD-B540-FB77-D18D-9861684C60EF}"/>
              </a:ext>
            </a:extLst>
          </p:cNvPr>
          <p:cNvSpPr>
            <a:spLocks noGrp="1"/>
          </p:cNvSpPr>
          <p:nvPr>
            <p:ph type="body" sz="quarter" idx="10"/>
          </p:nvPr>
        </p:nvSpPr>
        <p:spPr/>
        <p:txBody>
          <a:bodyPr/>
          <a:lstStyle/>
          <a:p>
            <a:r>
              <a:rPr lang="en-VN" dirty="0"/>
              <a:t>Dự án điển hình</a:t>
            </a:r>
          </a:p>
        </p:txBody>
      </p:sp>
      <p:sp>
        <p:nvSpPr>
          <p:cNvPr id="6" name="Rechteck 1">
            <a:extLst>
              <a:ext uri="{FF2B5EF4-FFF2-40B4-BE49-F238E27FC236}">
                <a16:creationId xmlns:a16="http://schemas.microsoft.com/office/drawing/2014/main" id="{E6DCD4C6-B650-193D-A38C-B11610DDE0EF}"/>
              </a:ext>
            </a:extLst>
          </p:cNvPr>
          <p:cNvSpPr/>
          <p:nvPr/>
        </p:nvSpPr>
        <p:spPr>
          <a:xfrm>
            <a:off x="9514839" y="2583569"/>
            <a:ext cx="2067561" cy="180049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144000" indent="-144000">
              <a:buClr>
                <a:srgbClr val="1A9AFA"/>
              </a:buClr>
              <a:buSzPct val="75000"/>
              <a:buFont typeface="Wingdings 3" panose="05040102010807070707" pitchFamily="18" charset="2"/>
              <a:buChar char=""/>
            </a:pPr>
            <a:r>
              <a:rPr lang="en-US" sz="1300" b="1" dirty="0" err="1">
                <a:solidFill>
                  <a:schemeClr val="bg2"/>
                </a:solidFill>
              </a:rPr>
              <a:t>Đơn</a:t>
            </a:r>
            <a:r>
              <a:rPr lang="en-US" sz="1300" b="1" dirty="0">
                <a:solidFill>
                  <a:schemeClr val="bg2"/>
                </a:solidFill>
              </a:rPr>
              <a:t> </a:t>
            </a:r>
            <a:r>
              <a:rPr lang="en-US" sz="1300" b="1" dirty="0" err="1">
                <a:solidFill>
                  <a:schemeClr val="bg2"/>
                </a:solidFill>
              </a:rPr>
              <a:t>vị</a:t>
            </a:r>
            <a:r>
              <a:rPr lang="en-US" sz="1300" b="1" dirty="0">
                <a:solidFill>
                  <a:schemeClr val="bg2"/>
                </a:solidFill>
              </a:rPr>
              <a:t> </a:t>
            </a:r>
            <a:r>
              <a:rPr lang="en-US" sz="1300" b="1" dirty="0" err="1">
                <a:solidFill>
                  <a:schemeClr val="bg2"/>
                </a:solidFill>
              </a:rPr>
              <a:t>xử</a:t>
            </a:r>
            <a:r>
              <a:rPr lang="en-US" sz="1300" b="1" dirty="0">
                <a:solidFill>
                  <a:schemeClr val="bg2"/>
                </a:solidFill>
              </a:rPr>
              <a:t> </a:t>
            </a:r>
            <a:r>
              <a:rPr lang="en-US" sz="1300" b="1" dirty="0" err="1">
                <a:solidFill>
                  <a:schemeClr val="bg2"/>
                </a:solidFill>
              </a:rPr>
              <a:t>lý</a:t>
            </a:r>
            <a:r>
              <a:rPr lang="en-US" sz="1300" b="1" dirty="0">
                <a:solidFill>
                  <a:schemeClr val="bg2"/>
                </a:solidFill>
              </a:rPr>
              <a:t> </a:t>
            </a:r>
            <a:r>
              <a:rPr lang="en-US" sz="1300" b="1" dirty="0" err="1">
                <a:solidFill>
                  <a:schemeClr val="bg2"/>
                </a:solidFill>
              </a:rPr>
              <a:t>chất</a:t>
            </a:r>
            <a:r>
              <a:rPr lang="en-US" sz="1300" b="1" dirty="0">
                <a:solidFill>
                  <a:schemeClr val="bg2"/>
                </a:solidFill>
              </a:rPr>
              <a:t> </a:t>
            </a:r>
            <a:r>
              <a:rPr lang="en-US" sz="1300" b="1" dirty="0" err="1">
                <a:solidFill>
                  <a:schemeClr val="bg2"/>
                </a:solidFill>
              </a:rPr>
              <a:t>thải</a:t>
            </a:r>
            <a:r>
              <a:rPr lang="en-US" sz="1300" b="1" dirty="0">
                <a:solidFill>
                  <a:schemeClr val="bg2"/>
                </a:solidFill>
              </a:rPr>
              <a:t>, </a:t>
            </a:r>
            <a:r>
              <a:rPr lang="en-US" sz="1300" b="1" dirty="0" err="1">
                <a:solidFill>
                  <a:schemeClr val="bg2"/>
                </a:solidFill>
              </a:rPr>
              <a:t>tái</a:t>
            </a:r>
            <a:r>
              <a:rPr lang="en-US" sz="1300" b="1" dirty="0">
                <a:solidFill>
                  <a:schemeClr val="bg2"/>
                </a:solidFill>
              </a:rPr>
              <a:t> </a:t>
            </a:r>
            <a:r>
              <a:rPr lang="en-US" sz="1300" b="1" dirty="0" err="1">
                <a:solidFill>
                  <a:schemeClr val="bg2"/>
                </a:solidFill>
              </a:rPr>
              <a:t>chế</a:t>
            </a:r>
            <a:r>
              <a:rPr lang="en-US" sz="1300" b="1" dirty="0">
                <a:solidFill>
                  <a:schemeClr val="bg2"/>
                </a:solidFill>
              </a:rPr>
              <a:t> </a:t>
            </a:r>
            <a:r>
              <a:rPr lang="en-US" sz="1300" b="1" dirty="0" err="1">
                <a:solidFill>
                  <a:schemeClr val="bg2"/>
                </a:solidFill>
              </a:rPr>
              <a:t>được</a:t>
            </a:r>
            <a:r>
              <a:rPr lang="en-US" sz="1300" b="1" dirty="0">
                <a:solidFill>
                  <a:schemeClr val="bg2"/>
                </a:solidFill>
              </a:rPr>
              <a:t> </a:t>
            </a:r>
            <a:r>
              <a:rPr lang="en-US" sz="1300" b="1" dirty="0" err="1">
                <a:solidFill>
                  <a:schemeClr val="bg2"/>
                </a:solidFill>
              </a:rPr>
              <a:t>quỹ</a:t>
            </a:r>
            <a:r>
              <a:rPr lang="en-US" sz="1300" b="1" dirty="0">
                <a:solidFill>
                  <a:schemeClr val="bg2"/>
                </a:solidFill>
              </a:rPr>
              <a:t> </a:t>
            </a:r>
            <a:r>
              <a:rPr lang="en-US" sz="1300" b="1" dirty="0" err="1">
                <a:solidFill>
                  <a:schemeClr val="bg2"/>
                </a:solidFill>
              </a:rPr>
              <a:t>bảo</a:t>
            </a:r>
            <a:r>
              <a:rPr lang="en-US" sz="1300" b="1" dirty="0">
                <a:solidFill>
                  <a:schemeClr val="bg2"/>
                </a:solidFill>
              </a:rPr>
              <a:t> </a:t>
            </a:r>
            <a:r>
              <a:rPr lang="en-US" sz="1300" b="1" dirty="0" err="1">
                <a:solidFill>
                  <a:schemeClr val="bg2"/>
                </a:solidFill>
              </a:rPr>
              <a:t>vệ</a:t>
            </a:r>
            <a:r>
              <a:rPr lang="en-US" sz="1300" b="1" dirty="0">
                <a:solidFill>
                  <a:schemeClr val="bg2"/>
                </a:solidFill>
              </a:rPr>
              <a:t> </a:t>
            </a:r>
            <a:r>
              <a:rPr lang="en-US" sz="1300" b="1" dirty="0" err="1">
                <a:solidFill>
                  <a:schemeClr val="bg2"/>
                </a:solidFill>
              </a:rPr>
              <a:t>môi</a:t>
            </a:r>
            <a:r>
              <a:rPr lang="en-US" sz="1300" b="1" dirty="0">
                <a:solidFill>
                  <a:schemeClr val="bg2"/>
                </a:solidFill>
              </a:rPr>
              <a:t> </a:t>
            </a:r>
            <a:r>
              <a:rPr lang="en-US" sz="1300" b="1" dirty="0" err="1">
                <a:solidFill>
                  <a:schemeClr val="bg2"/>
                </a:solidFill>
              </a:rPr>
              <a:t>trường</a:t>
            </a:r>
            <a:r>
              <a:rPr lang="en-US" sz="1300" b="1" dirty="0">
                <a:solidFill>
                  <a:schemeClr val="bg2"/>
                </a:solidFill>
              </a:rPr>
              <a:t> </a:t>
            </a:r>
            <a:r>
              <a:rPr lang="en-US" sz="1300" dirty="0">
                <a:solidFill>
                  <a:srgbClr val="2E2E38"/>
                </a:solidFill>
              </a:rPr>
              <a:t>cam </a:t>
            </a:r>
            <a:r>
              <a:rPr lang="en-US" sz="1300" dirty="0" err="1">
                <a:solidFill>
                  <a:srgbClr val="2E2E38"/>
                </a:solidFill>
              </a:rPr>
              <a:t>kết</a:t>
            </a:r>
            <a:r>
              <a:rPr lang="en-US" sz="1300" dirty="0">
                <a:solidFill>
                  <a:srgbClr val="2E2E38"/>
                </a:solidFill>
              </a:rPr>
              <a:t> </a:t>
            </a:r>
            <a:r>
              <a:rPr lang="en-US" sz="1300" dirty="0" err="1">
                <a:solidFill>
                  <a:srgbClr val="2E2E38"/>
                </a:solidFill>
              </a:rPr>
              <a:t>hỗ</a:t>
            </a:r>
            <a:r>
              <a:rPr lang="en-US" sz="1300" dirty="0">
                <a:solidFill>
                  <a:srgbClr val="2E2E38"/>
                </a:solidFill>
              </a:rPr>
              <a:t> </a:t>
            </a:r>
            <a:r>
              <a:rPr lang="en-US" sz="1300" dirty="0" err="1">
                <a:solidFill>
                  <a:srgbClr val="2E2E38"/>
                </a:solidFill>
              </a:rPr>
              <a:t>trợ</a:t>
            </a:r>
            <a:r>
              <a:rPr lang="en-US" sz="1300" dirty="0">
                <a:solidFill>
                  <a:srgbClr val="2E2E38"/>
                </a:solidFill>
              </a:rPr>
              <a:t> </a:t>
            </a:r>
            <a:r>
              <a:rPr lang="en-US" sz="1300" dirty="0" err="1">
                <a:solidFill>
                  <a:srgbClr val="2E2E38"/>
                </a:solidFill>
              </a:rPr>
              <a:t>doanh</a:t>
            </a:r>
            <a:r>
              <a:rPr lang="en-US" sz="1300" dirty="0">
                <a:solidFill>
                  <a:srgbClr val="2E2E38"/>
                </a:solidFill>
              </a:rPr>
              <a:t> </a:t>
            </a:r>
            <a:r>
              <a:rPr lang="en-US" sz="1300" dirty="0" err="1">
                <a:solidFill>
                  <a:srgbClr val="2E2E38"/>
                </a:solidFill>
              </a:rPr>
              <a:t>nghiệp</a:t>
            </a:r>
            <a:r>
              <a:rPr lang="en-US" sz="1300" dirty="0">
                <a:solidFill>
                  <a:srgbClr val="2E2E38"/>
                </a:solidFill>
              </a:rPr>
              <a:t> </a:t>
            </a:r>
            <a:r>
              <a:rPr lang="en-US" sz="1300" dirty="0" err="1">
                <a:solidFill>
                  <a:srgbClr val="2E2E38"/>
                </a:solidFill>
              </a:rPr>
              <a:t>hướng</a:t>
            </a:r>
            <a:r>
              <a:rPr lang="en-US" sz="1300" dirty="0">
                <a:solidFill>
                  <a:srgbClr val="2E2E38"/>
                </a:solidFill>
              </a:rPr>
              <a:t> </a:t>
            </a:r>
            <a:r>
              <a:rPr lang="en-US" sz="1300" dirty="0" err="1">
                <a:solidFill>
                  <a:srgbClr val="2E2E38"/>
                </a:solidFill>
              </a:rPr>
              <a:t>tới</a:t>
            </a:r>
            <a:r>
              <a:rPr lang="en-US" sz="1300" dirty="0">
                <a:solidFill>
                  <a:srgbClr val="2E2E38"/>
                </a:solidFill>
              </a:rPr>
              <a:t> </a:t>
            </a:r>
            <a:r>
              <a:rPr lang="en-US" sz="1300" dirty="0" err="1">
                <a:solidFill>
                  <a:schemeClr val="accent1"/>
                </a:solidFill>
              </a:rPr>
              <a:t>nền</a:t>
            </a:r>
            <a:r>
              <a:rPr lang="en-US" sz="1300" dirty="0">
                <a:solidFill>
                  <a:schemeClr val="accent1"/>
                </a:solidFill>
              </a:rPr>
              <a:t> </a:t>
            </a:r>
            <a:r>
              <a:rPr lang="en-US" sz="1300" dirty="0" err="1">
                <a:solidFill>
                  <a:schemeClr val="accent1"/>
                </a:solidFill>
              </a:rPr>
              <a:t>kinh</a:t>
            </a:r>
            <a:r>
              <a:rPr lang="en-US" sz="1300" dirty="0">
                <a:solidFill>
                  <a:schemeClr val="accent1"/>
                </a:solidFill>
              </a:rPr>
              <a:t> </a:t>
            </a:r>
            <a:r>
              <a:rPr lang="en-US" sz="1300" dirty="0" err="1">
                <a:solidFill>
                  <a:schemeClr val="accent1"/>
                </a:solidFill>
              </a:rPr>
              <a:t>tế</a:t>
            </a:r>
            <a:r>
              <a:rPr lang="en-US" sz="1300" dirty="0">
                <a:solidFill>
                  <a:schemeClr val="accent1"/>
                </a:solidFill>
              </a:rPr>
              <a:t> </a:t>
            </a:r>
            <a:r>
              <a:rPr lang="en-US" sz="1300" dirty="0" err="1">
                <a:solidFill>
                  <a:schemeClr val="accent1"/>
                </a:solidFill>
              </a:rPr>
              <a:t>các</a:t>
            </a:r>
            <a:r>
              <a:rPr lang="en-US" sz="1300" dirty="0">
                <a:solidFill>
                  <a:schemeClr val="accent1"/>
                </a:solidFill>
              </a:rPr>
              <a:t>-bon </a:t>
            </a:r>
            <a:r>
              <a:rPr lang="en-US" sz="1300" dirty="0" err="1">
                <a:solidFill>
                  <a:schemeClr val="accent1"/>
                </a:solidFill>
              </a:rPr>
              <a:t>thấp</a:t>
            </a:r>
            <a:endParaRPr lang="en-US" sz="1300" dirty="0">
              <a:solidFill>
                <a:schemeClr val="accent1"/>
              </a:solidFill>
            </a:endParaRPr>
          </a:p>
          <a:p>
            <a:pPr marL="158400" lvl="1">
              <a:buClr>
                <a:srgbClr val="1A9AFA"/>
              </a:buClr>
              <a:buSzPct val="75000"/>
            </a:pPr>
            <a:endParaRPr lang="en-US" sz="1300" dirty="0">
              <a:solidFill>
                <a:schemeClr val="accent1"/>
              </a:solidFill>
            </a:endParaRPr>
          </a:p>
          <a:p>
            <a:pPr marL="144000" indent="-144000">
              <a:buClr>
                <a:srgbClr val="1A9AFA"/>
              </a:buClr>
              <a:buSzPct val="75000"/>
              <a:buFont typeface="Wingdings 3" panose="05040102010807070707" pitchFamily="18" charset="2"/>
              <a:buChar char=""/>
            </a:pPr>
            <a:r>
              <a:rPr lang="en-US" sz="1300" dirty="0">
                <a:solidFill>
                  <a:schemeClr val="accent1"/>
                </a:solidFill>
              </a:rPr>
              <a:t> </a:t>
            </a:r>
            <a:r>
              <a:rPr lang="en-US" sz="1300" dirty="0">
                <a:solidFill>
                  <a:schemeClr val="bg2"/>
                </a:solidFill>
              </a:rPr>
              <a:t>T</a:t>
            </a:r>
            <a:r>
              <a:rPr lang="vi-VN" sz="1300" dirty="0">
                <a:solidFill>
                  <a:schemeClr val="bg2"/>
                </a:solidFill>
              </a:rPr>
              <a:t>riển vọng tiếp cận các thị</a:t>
            </a:r>
            <a:r>
              <a:rPr lang="en-US" sz="1300" dirty="0">
                <a:solidFill>
                  <a:schemeClr val="bg2"/>
                </a:solidFill>
              </a:rPr>
              <a:t> </a:t>
            </a:r>
            <a:r>
              <a:rPr lang="vi-VN" sz="1300" dirty="0">
                <a:solidFill>
                  <a:schemeClr val="bg2"/>
                </a:solidFill>
              </a:rPr>
              <a:t>trường </a:t>
            </a:r>
            <a:r>
              <a:rPr lang="vi-VN" sz="1300" dirty="0">
                <a:solidFill>
                  <a:schemeClr val="accent1"/>
                </a:solidFill>
              </a:rPr>
              <a:t>vốn quốc tế </a:t>
            </a:r>
            <a:r>
              <a:rPr lang="vi-VN" sz="1300" dirty="0">
                <a:solidFill>
                  <a:schemeClr val="bg2"/>
                </a:solidFill>
              </a:rPr>
              <a:t>trong tương lai. </a:t>
            </a:r>
            <a:endParaRPr lang="en-US" sz="1300" dirty="0">
              <a:solidFill>
                <a:schemeClr val="bg2"/>
              </a:solidFill>
            </a:endParaRPr>
          </a:p>
        </p:txBody>
      </p:sp>
      <p:sp>
        <p:nvSpPr>
          <p:cNvPr id="7" name="Rectangle: Rounded Corners 45">
            <a:extLst>
              <a:ext uri="{FF2B5EF4-FFF2-40B4-BE49-F238E27FC236}">
                <a16:creationId xmlns:a16="http://schemas.microsoft.com/office/drawing/2014/main" id="{DEB40BE4-A2C0-4AB3-3C7C-5593A38BDF59}"/>
              </a:ext>
            </a:extLst>
          </p:cNvPr>
          <p:cNvSpPr/>
          <p:nvPr/>
        </p:nvSpPr>
        <p:spPr>
          <a:xfrm>
            <a:off x="609600" y="1639405"/>
            <a:ext cx="8509000" cy="1009737"/>
          </a:xfrm>
          <a:prstGeom prst="roundRect">
            <a:avLst/>
          </a:prstGeom>
          <a:solidFill>
            <a:srgbClr val="FFFFFF"/>
          </a:solidFill>
          <a:ln w="28575" cap="flat" cmpd="sng" algn="ctr">
            <a:solidFill>
              <a:srgbClr val="1A9AF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de-DE" sz="1300" err="1">
              <a:solidFill>
                <a:schemeClr val="bg1"/>
              </a:solidFill>
            </a:endParaRPr>
          </a:p>
        </p:txBody>
      </p:sp>
      <p:sp>
        <p:nvSpPr>
          <p:cNvPr id="8" name="dynamicRowHeader__63833408906062835969">
            <a:extLst>
              <a:ext uri="{FF2B5EF4-FFF2-40B4-BE49-F238E27FC236}">
                <a16:creationId xmlns:a16="http://schemas.microsoft.com/office/drawing/2014/main" id="{419F0F3C-D336-7E3D-FDE9-3F02B94865B2}"/>
              </a:ext>
            </a:extLst>
          </p:cNvPr>
          <p:cNvSpPr txBox="1">
            <a:spLocks noChangeArrowheads="1"/>
          </p:cNvSpPr>
          <p:nvPr>
            <p:custDataLst>
              <p:tags r:id="rId1"/>
            </p:custDataLst>
          </p:nvPr>
        </p:nvSpPr>
        <p:spPr bwMode="gray">
          <a:xfrm>
            <a:off x="443753" y="4066249"/>
            <a:ext cx="1364728" cy="1967381"/>
          </a:xfrm>
          <a:custGeom>
            <a:avLst/>
            <a:gdLst>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 name="connsiteX5" fmla="*/ 0 w 2560002"/>
              <a:gd name="connsiteY5" fmla="*/ 0 h 1151232"/>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 name="connsiteX5" fmla="*/ 91440 w 2560002"/>
              <a:gd name="connsiteY5" fmla="*/ 91440 h 1151232"/>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 name="connsiteX0" fmla="*/ 0 w 2411102"/>
              <a:gd name="connsiteY0" fmla="*/ 0 h 1151232"/>
              <a:gd name="connsiteX1" fmla="*/ 2411102 w 2411102"/>
              <a:gd name="connsiteY1" fmla="*/ 0 h 1151232"/>
              <a:gd name="connsiteX2" fmla="*/ 2411102 w 2411102"/>
              <a:gd name="connsiteY2" fmla="*/ 1151232 h 1151232"/>
              <a:gd name="connsiteX3" fmla="*/ 0 w 2411102"/>
              <a:gd name="connsiteY3" fmla="*/ 1151232 h 1151232"/>
            </a:gdLst>
            <a:ahLst/>
            <a:cxnLst>
              <a:cxn ang="0">
                <a:pos x="connsiteX0" y="connsiteY0"/>
              </a:cxn>
              <a:cxn ang="0">
                <a:pos x="connsiteX1" y="connsiteY1"/>
              </a:cxn>
              <a:cxn ang="0">
                <a:pos x="connsiteX2" y="connsiteY2"/>
              </a:cxn>
              <a:cxn ang="0">
                <a:pos x="connsiteX3" y="connsiteY3"/>
              </a:cxn>
            </a:cxnLst>
            <a:rect l="l" t="t" r="r" b="b"/>
            <a:pathLst>
              <a:path w="2411102" h="1151232">
                <a:moveTo>
                  <a:pt x="0" y="0"/>
                </a:moveTo>
                <a:lnTo>
                  <a:pt x="2411102" y="0"/>
                </a:lnTo>
                <a:lnTo>
                  <a:pt x="2411102" y="1151232"/>
                </a:lnTo>
                <a:lnTo>
                  <a:pt x="0" y="1151232"/>
                </a:lnTo>
              </a:path>
            </a:pathLst>
          </a:custGeom>
          <a:noFill/>
          <a:ln w="9525" cap="flat" cmpd="sng" algn="ctr">
            <a:solidFill>
              <a:srgbClr val="747480"/>
            </a:solidFill>
            <a:prstDash val="solid"/>
            <a:miter lim="800000"/>
            <a:headEnd type="none" w="med" len="med"/>
            <a:tailEnd type="none" w="med" len="med"/>
          </a:ln>
        </p:spPr>
        <p:txBody>
          <a:bodyPr wrap="square" lIns="182880" tIns="0" rIns="0" bIns="0" anchor="ctr" anchorCtr="0">
            <a:noAutofit/>
          </a:bodyPr>
          <a:lstStyle/>
          <a:p>
            <a:pPr eaLnBrk="0" hangingPunct="0"/>
            <a:endParaRPr lang="en-US" sz="1300" dirty="0">
              <a:solidFill>
                <a:schemeClr val="bg2">
                  <a:lumMod val="50000"/>
                </a:schemeClr>
              </a:solidFill>
              <a:latin typeface="+mj-lt"/>
            </a:endParaRPr>
          </a:p>
          <a:p>
            <a:pPr eaLnBrk="0" hangingPunct="0"/>
            <a:endParaRPr lang="en-US" sz="1300" dirty="0">
              <a:solidFill>
                <a:schemeClr val="bg2">
                  <a:lumMod val="50000"/>
                </a:schemeClr>
              </a:solidFill>
              <a:latin typeface="+mj-lt"/>
            </a:endParaRPr>
          </a:p>
          <a:p>
            <a:pPr eaLnBrk="0" hangingPunct="0"/>
            <a:r>
              <a:rPr lang="en-US" sz="1300" dirty="0" err="1">
                <a:solidFill>
                  <a:schemeClr val="bg2">
                    <a:lumMod val="50000"/>
                  </a:schemeClr>
                </a:solidFill>
                <a:latin typeface="+mj-lt"/>
              </a:rPr>
              <a:t>Tổng</a:t>
            </a:r>
            <a:r>
              <a:rPr lang="en-US" sz="1300" dirty="0">
                <a:solidFill>
                  <a:schemeClr val="bg2">
                    <a:lumMod val="50000"/>
                  </a:schemeClr>
                </a:solidFill>
                <a:latin typeface="+mj-lt"/>
              </a:rPr>
              <a:t> </a:t>
            </a:r>
            <a:r>
              <a:rPr lang="en-US" sz="1300" dirty="0" err="1">
                <a:solidFill>
                  <a:schemeClr val="bg2">
                    <a:lumMod val="50000"/>
                  </a:schemeClr>
                </a:solidFill>
                <a:latin typeface="+mj-lt"/>
              </a:rPr>
              <a:t>quan</a:t>
            </a:r>
            <a:r>
              <a:rPr lang="en-US" sz="1300" dirty="0">
                <a:solidFill>
                  <a:schemeClr val="bg2">
                    <a:lumMod val="50000"/>
                  </a:schemeClr>
                </a:solidFill>
                <a:latin typeface="+mj-lt"/>
              </a:rPr>
              <a:t> </a:t>
            </a:r>
            <a:r>
              <a:rPr lang="en-US" sz="1300" dirty="0" err="1">
                <a:solidFill>
                  <a:schemeClr val="bg2">
                    <a:lumMod val="50000"/>
                  </a:schemeClr>
                </a:solidFill>
                <a:latin typeface="+mj-lt"/>
              </a:rPr>
              <a:t>dự</a:t>
            </a:r>
            <a:r>
              <a:rPr lang="en-US" sz="1300" dirty="0">
                <a:solidFill>
                  <a:schemeClr val="bg2">
                    <a:lumMod val="50000"/>
                  </a:schemeClr>
                </a:solidFill>
                <a:latin typeface="+mj-lt"/>
              </a:rPr>
              <a:t> </a:t>
            </a:r>
            <a:r>
              <a:rPr lang="en-US" sz="1300" dirty="0" err="1">
                <a:solidFill>
                  <a:schemeClr val="bg2">
                    <a:lumMod val="50000"/>
                  </a:schemeClr>
                </a:solidFill>
                <a:latin typeface="+mj-lt"/>
              </a:rPr>
              <a:t>án</a:t>
            </a:r>
            <a:endParaRPr lang="en-US" sz="1300" dirty="0">
              <a:solidFill>
                <a:schemeClr val="bg2">
                  <a:lumMod val="50000"/>
                </a:schemeClr>
              </a:solidFill>
              <a:latin typeface="+mj-lt"/>
            </a:endParaRPr>
          </a:p>
          <a:p>
            <a:pPr eaLnBrk="0" hangingPunct="0"/>
            <a:endParaRPr lang="en-US" sz="1300" dirty="0">
              <a:solidFill>
                <a:schemeClr val="bg2">
                  <a:lumMod val="50000"/>
                </a:schemeClr>
              </a:solidFill>
              <a:latin typeface="+mj-lt"/>
            </a:endParaRPr>
          </a:p>
          <a:p>
            <a:pPr eaLnBrk="0" hangingPunct="0"/>
            <a:endParaRPr lang="en-US" sz="1300" dirty="0">
              <a:solidFill>
                <a:schemeClr val="bg2">
                  <a:lumMod val="50000"/>
                </a:schemeClr>
              </a:solidFill>
              <a:latin typeface="+mj-lt"/>
            </a:endParaRPr>
          </a:p>
          <a:p>
            <a:pPr eaLnBrk="0" hangingPunct="0"/>
            <a:endParaRPr lang="en-US" sz="1300" dirty="0">
              <a:solidFill>
                <a:schemeClr val="bg2">
                  <a:lumMod val="50000"/>
                </a:schemeClr>
              </a:solidFill>
              <a:latin typeface="+mj-lt"/>
            </a:endParaRPr>
          </a:p>
          <a:p>
            <a:pPr eaLnBrk="0" hangingPunct="0"/>
            <a:endParaRPr lang="en-US" sz="1300" dirty="0">
              <a:solidFill>
                <a:schemeClr val="bg2">
                  <a:lumMod val="50000"/>
                </a:schemeClr>
              </a:solidFill>
              <a:latin typeface="+mj-lt"/>
            </a:endParaRPr>
          </a:p>
          <a:p>
            <a:pPr eaLnBrk="0" hangingPunct="0"/>
            <a:endParaRPr lang="en-US" sz="1300" dirty="0">
              <a:solidFill>
                <a:schemeClr val="bg2">
                  <a:lumMod val="50000"/>
                </a:schemeClr>
              </a:solidFill>
              <a:latin typeface="+mj-lt"/>
            </a:endParaRPr>
          </a:p>
        </p:txBody>
      </p:sp>
      <p:sp>
        <p:nvSpPr>
          <p:cNvPr id="9" name="dynamicRowHeader__63833408906002123068">
            <a:extLst>
              <a:ext uri="{FF2B5EF4-FFF2-40B4-BE49-F238E27FC236}">
                <a16:creationId xmlns:a16="http://schemas.microsoft.com/office/drawing/2014/main" id="{1332E4C3-998E-8536-9E00-8059F564055C}"/>
              </a:ext>
            </a:extLst>
          </p:cNvPr>
          <p:cNvSpPr txBox="1">
            <a:spLocks noChangeArrowheads="1"/>
          </p:cNvSpPr>
          <p:nvPr>
            <p:custDataLst>
              <p:tags r:id="rId2"/>
            </p:custDataLst>
          </p:nvPr>
        </p:nvSpPr>
        <p:spPr bwMode="gray">
          <a:xfrm>
            <a:off x="443753" y="3248163"/>
            <a:ext cx="1364728" cy="629340"/>
          </a:xfrm>
          <a:custGeom>
            <a:avLst/>
            <a:gdLst>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 name="connsiteX5" fmla="*/ 0 w 2560002"/>
              <a:gd name="connsiteY5" fmla="*/ 0 h 1151232"/>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 name="connsiteX5" fmla="*/ 91440 w 2560002"/>
              <a:gd name="connsiteY5" fmla="*/ 91440 h 1151232"/>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 name="connsiteX0" fmla="*/ 0 w 2411102"/>
              <a:gd name="connsiteY0" fmla="*/ 0 h 1151232"/>
              <a:gd name="connsiteX1" fmla="*/ 2411102 w 2411102"/>
              <a:gd name="connsiteY1" fmla="*/ 0 h 1151232"/>
              <a:gd name="connsiteX2" fmla="*/ 2411102 w 2411102"/>
              <a:gd name="connsiteY2" fmla="*/ 1151232 h 1151232"/>
              <a:gd name="connsiteX3" fmla="*/ 0 w 2411102"/>
              <a:gd name="connsiteY3" fmla="*/ 1151232 h 1151232"/>
            </a:gdLst>
            <a:ahLst/>
            <a:cxnLst>
              <a:cxn ang="0">
                <a:pos x="connsiteX0" y="connsiteY0"/>
              </a:cxn>
              <a:cxn ang="0">
                <a:pos x="connsiteX1" y="connsiteY1"/>
              </a:cxn>
              <a:cxn ang="0">
                <a:pos x="connsiteX2" y="connsiteY2"/>
              </a:cxn>
              <a:cxn ang="0">
                <a:pos x="connsiteX3" y="connsiteY3"/>
              </a:cxn>
            </a:cxnLst>
            <a:rect l="l" t="t" r="r" b="b"/>
            <a:pathLst>
              <a:path w="2411102" h="1151232">
                <a:moveTo>
                  <a:pt x="0" y="0"/>
                </a:moveTo>
                <a:lnTo>
                  <a:pt x="2411102" y="0"/>
                </a:lnTo>
                <a:lnTo>
                  <a:pt x="2411102" y="1151232"/>
                </a:lnTo>
                <a:lnTo>
                  <a:pt x="0" y="1151232"/>
                </a:lnTo>
              </a:path>
            </a:pathLst>
          </a:custGeom>
          <a:noFill/>
          <a:ln w="9525" cap="flat" cmpd="sng" algn="ctr">
            <a:solidFill>
              <a:srgbClr val="747480"/>
            </a:solidFill>
            <a:prstDash val="solid"/>
            <a:miter lim="800000"/>
            <a:headEnd type="none" w="med" len="med"/>
            <a:tailEnd type="none" w="med" len="med"/>
          </a:ln>
        </p:spPr>
        <p:txBody>
          <a:bodyPr wrap="square" lIns="182880" tIns="0" rIns="35981" bIns="0" anchor="ctr" anchorCtr="0">
            <a:noAutofit/>
          </a:bodyPr>
          <a:lstStyle/>
          <a:p>
            <a:pPr eaLnBrk="0" hangingPunct="0"/>
            <a:r>
              <a:rPr lang="en-US" sz="1300" dirty="0" err="1">
                <a:solidFill>
                  <a:schemeClr val="bg2">
                    <a:lumMod val="50000"/>
                  </a:schemeClr>
                </a:solidFill>
                <a:latin typeface="+mj-lt"/>
              </a:rPr>
              <a:t>Tiêu</a:t>
            </a:r>
            <a:r>
              <a:rPr lang="en-US" sz="1300" dirty="0">
                <a:solidFill>
                  <a:schemeClr val="bg2">
                    <a:lumMod val="50000"/>
                  </a:schemeClr>
                </a:solidFill>
                <a:latin typeface="+mj-lt"/>
              </a:rPr>
              <a:t> </a:t>
            </a:r>
            <a:r>
              <a:rPr lang="en-US" sz="1300" dirty="0" err="1">
                <a:solidFill>
                  <a:schemeClr val="bg2">
                    <a:lumMod val="50000"/>
                  </a:schemeClr>
                </a:solidFill>
                <a:latin typeface="+mj-lt"/>
              </a:rPr>
              <a:t>chuẩn</a:t>
            </a:r>
            <a:r>
              <a:rPr lang="en-US" sz="1300" dirty="0">
                <a:solidFill>
                  <a:schemeClr val="bg2">
                    <a:lumMod val="50000"/>
                  </a:schemeClr>
                </a:solidFill>
                <a:latin typeface="+mj-lt"/>
              </a:rPr>
              <a:t> </a:t>
            </a:r>
            <a:r>
              <a:rPr lang="en-US" sz="1300" dirty="0" err="1">
                <a:solidFill>
                  <a:schemeClr val="bg2">
                    <a:lumMod val="50000"/>
                  </a:schemeClr>
                </a:solidFill>
                <a:latin typeface="+mj-lt"/>
              </a:rPr>
              <a:t>dự</a:t>
            </a:r>
            <a:r>
              <a:rPr lang="en-US" sz="1300" dirty="0">
                <a:solidFill>
                  <a:schemeClr val="bg2">
                    <a:lumMod val="50000"/>
                  </a:schemeClr>
                </a:solidFill>
                <a:latin typeface="+mj-lt"/>
              </a:rPr>
              <a:t> </a:t>
            </a:r>
            <a:r>
              <a:rPr lang="en-US" sz="1300" dirty="0" err="1">
                <a:solidFill>
                  <a:schemeClr val="bg2">
                    <a:lumMod val="50000"/>
                  </a:schemeClr>
                </a:solidFill>
                <a:latin typeface="+mj-lt"/>
              </a:rPr>
              <a:t>án</a:t>
            </a:r>
            <a:endParaRPr lang="en-US" sz="1300" dirty="0">
              <a:solidFill>
                <a:schemeClr val="bg2">
                  <a:lumMod val="50000"/>
                </a:schemeClr>
              </a:solidFill>
              <a:latin typeface="+mj-lt"/>
            </a:endParaRPr>
          </a:p>
        </p:txBody>
      </p:sp>
      <p:sp>
        <p:nvSpPr>
          <p:cNvPr id="10" name="Rectangle: Rounded Corners 160">
            <a:extLst>
              <a:ext uri="{FF2B5EF4-FFF2-40B4-BE49-F238E27FC236}">
                <a16:creationId xmlns:a16="http://schemas.microsoft.com/office/drawing/2014/main" id="{6ED7AA0E-3087-3020-EDF0-715A712B4456}"/>
              </a:ext>
            </a:extLst>
          </p:cNvPr>
          <p:cNvSpPr/>
          <p:nvPr/>
        </p:nvSpPr>
        <p:spPr>
          <a:xfrm>
            <a:off x="2209107" y="3245377"/>
            <a:ext cx="2097511" cy="611130"/>
          </a:xfrm>
          <a:prstGeom prst="roundRect">
            <a:avLst/>
          </a:prstGeom>
          <a:solidFill>
            <a:srgbClr val="FFFFFF"/>
          </a:solidFill>
          <a:ln w="9525" cap="flat" cmpd="sng" algn="ctr">
            <a:solidFill>
              <a:srgbClr val="7474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de-DE" sz="1300" dirty="0" err="1">
                <a:solidFill>
                  <a:srgbClr val="2E2E38"/>
                </a:solidFill>
              </a:rPr>
              <a:t>Bộ</a:t>
            </a:r>
            <a:r>
              <a:rPr lang="de-DE" sz="1300" dirty="0">
                <a:solidFill>
                  <a:srgbClr val="2E2E38"/>
                </a:solidFill>
              </a:rPr>
              <a:t> Nguyên </a:t>
            </a:r>
            <a:r>
              <a:rPr lang="de-DE" sz="1300" dirty="0" err="1">
                <a:solidFill>
                  <a:srgbClr val="2E2E38"/>
                </a:solidFill>
              </a:rPr>
              <a:t>tắc</a:t>
            </a:r>
            <a:r>
              <a:rPr lang="de-DE" sz="1300" dirty="0">
                <a:solidFill>
                  <a:srgbClr val="2E2E38"/>
                </a:solidFill>
              </a:rPr>
              <a:t> </a:t>
            </a:r>
            <a:r>
              <a:rPr lang="de-DE" sz="1300" dirty="0" err="1">
                <a:solidFill>
                  <a:srgbClr val="2E2E38"/>
                </a:solidFill>
              </a:rPr>
              <a:t>Tín</a:t>
            </a:r>
            <a:r>
              <a:rPr lang="de-DE" sz="1300" dirty="0">
                <a:solidFill>
                  <a:srgbClr val="2E2E38"/>
                </a:solidFill>
              </a:rPr>
              <a:t> </a:t>
            </a:r>
            <a:r>
              <a:rPr lang="de-DE" sz="1300" dirty="0" err="1">
                <a:solidFill>
                  <a:srgbClr val="2E2E38"/>
                </a:solidFill>
              </a:rPr>
              <a:t>dụng</a:t>
            </a:r>
            <a:r>
              <a:rPr lang="de-DE" sz="1300" dirty="0">
                <a:solidFill>
                  <a:srgbClr val="2E2E38"/>
                </a:solidFill>
              </a:rPr>
              <a:t> </a:t>
            </a:r>
            <a:r>
              <a:rPr lang="de-DE" sz="1300" dirty="0" err="1">
                <a:solidFill>
                  <a:srgbClr val="2E2E38"/>
                </a:solidFill>
              </a:rPr>
              <a:t>xanh</a:t>
            </a:r>
            <a:r>
              <a:rPr lang="de-DE" sz="1300" dirty="0">
                <a:solidFill>
                  <a:srgbClr val="2E2E38"/>
                </a:solidFill>
              </a:rPr>
              <a:t> </a:t>
            </a:r>
            <a:r>
              <a:rPr lang="de-DE" sz="1300" dirty="0" err="1">
                <a:solidFill>
                  <a:srgbClr val="2E2E38"/>
                </a:solidFill>
              </a:rPr>
              <a:t>Quốc</a:t>
            </a:r>
            <a:r>
              <a:rPr lang="de-DE" sz="1300" dirty="0">
                <a:solidFill>
                  <a:srgbClr val="2E2E38"/>
                </a:solidFill>
              </a:rPr>
              <a:t> </a:t>
            </a:r>
            <a:r>
              <a:rPr lang="de-DE" sz="1300" dirty="0" err="1">
                <a:solidFill>
                  <a:srgbClr val="2E2E38"/>
                </a:solidFill>
              </a:rPr>
              <a:t>tế</a:t>
            </a:r>
            <a:r>
              <a:rPr lang="de-DE" sz="1300" dirty="0">
                <a:solidFill>
                  <a:srgbClr val="2E2E38"/>
                </a:solidFill>
              </a:rPr>
              <a:t> 2018 (GLP*)</a:t>
            </a:r>
          </a:p>
        </p:txBody>
      </p:sp>
      <p:cxnSp>
        <p:nvCxnSpPr>
          <p:cNvPr id="11" name="Straight Connector 10">
            <a:extLst>
              <a:ext uri="{FF2B5EF4-FFF2-40B4-BE49-F238E27FC236}">
                <a16:creationId xmlns:a16="http://schemas.microsoft.com/office/drawing/2014/main" id="{D73F6D9F-A71A-1294-B7A4-824E7AD1F3ED}"/>
              </a:ext>
            </a:extLst>
          </p:cNvPr>
          <p:cNvCxnSpPr/>
          <p:nvPr/>
        </p:nvCxnSpPr>
        <p:spPr>
          <a:xfrm>
            <a:off x="3328425" y="4136755"/>
            <a:ext cx="0" cy="1967381"/>
          </a:xfrm>
          <a:prstGeom prst="line">
            <a:avLst/>
          </a:prstGeom>
          <a:ln w="9525" cap="flat" cmpd="sng" algn="ctr">
            <a:solidFill>
              <a:srgbClr val="74748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E3CC9C-803F-F236-23BF-C556EFCD3B30}"/>
              </a:ext>
            </a:extLst>
          </p:cNvPr>
          <p:cNvCxnSpPr/>
          <p:nvPr/>
        </p:nvCxnSpPr>
        <p:spPr>
          <a:xfrm>
            <a:off x="4790447" y="4136755"/>
            <a:ext cx="0" cy="1967381"/>
          </a:xfrm>
          <a:prstGeom prst="line">
            <a:avLst/>
          </a:prstGeom>
          <a:ln w="9525" cap="flat" cmpd="sng" algn="ctr">
            <a:solidFill>
              <a:srgbClr val="74748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6F99B0-D5BA-429F-EB98-6ED56E36559F}"/>
              </a:ext>
            </a:extLst>
          </p:cNvPr>
          <p:cNvCxnSpPr/>
          <p:nvPr/>
        </p:nvCxnSpPr>
        <p:spPr>
          <a:xfrm>
            <a:off x="6252469" y="4136755"/>
            <a:ext cx="0" cy="1967381"/>
          </a:xfrm>
          <a:prstGeom prst="line">
            <a:avLst/>
          </a:prstGeom>
          <a:ln w="9525" cap="flat" cmpd="sng" algn="ctr">
            <a:solidFill>
              <a:srgbClr val="747480"/>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D402BBB-F0EF-6B66-57A3-BDDB1B7E969E}"/>
              </a:ext>
            </a:extLst>
          </p:cNvPr>
          <p:cNvSpPr/>
          <p:nvPr/>
        </p:nvSpPr>
        <p:spPr>
          <a:xfrm>
            <a:off x="2187577" y="2581472"/>
            <a:ext cx="5353048" cy="138176"/>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de-DE" sz="1300" err="1">
              <a:solidFill>
                <a:schemeClr val="bg1"/>
              </a:solidFill>
            </a:endParaRPr>
          </a:p>
        </p:txBody>
      </p:sp>
      <p:sp>
        <p:nvSpPr>
          <p:cNvPr id="15" name="Rectangle 179">
            <a:extLst>
              <a:ext uri="{FF2B5EF4-FFF2-40B4-BE49-F238E27FC236}">
                <a16:creationId xmlns:a16="http://schemas.microsoft.com/office/drawing/2014/main" id="{B61ADF22-874A-D164-28DC-F608C7746FD7}"/>
              </a:ext>
            </a:extLst>
          </p:cNvPr>
          <p:cNvSpPr/>
          <p:nvPr/>
        </p:nvSpPr>
        <p:spPr>
          <a:xfrm>
            <a:off x="602758" y="2444471"/>
            <a:ext cx="8515838" cy="741440"/>
          </a:xfrm>
          <a:custGeom>
            <a:avLst/>
            <a:gdLst>
              <a:gd name="connsiteX0" fmla="*/ 0 w 254000"/>
              <a:gd name="connsiteY0" fmla="*/ 0 h 254000"/>
              <a:gd name="connsiteX1" fmla="*/ 254000 w 254000"/>
              <a:gd name="connsiteY1" fmla="*/ 0 h 254000"/>
              <a:gd name="connsiteX2" fmla="*/ 254000 w 254000"/>
              <a:gd name="connsiteY2" fmla="*/ 254000 h 254000"/>
              <a:gd name="connsiteX3" fmla="*/ 0 w 254000"/>
              <a:gd name="connsiteY3" fmla="*/ 254000 h 254000"/>
              <a:gd name="connsiteX4" fmla="*/ 0 w 254000"/>
              <a:gd name="connsiteY4" fmla="*/ 0 h 254000"/>
              <a:gd name="connsiteX0" fmla="*/ 5260340 w 5260340"/>
              <a:gd name="connsiteY0" fmla="*/ 2373629 h 2373629"/>
              <a:gd name="connsiteX1" fmla="*/ 254000 w 5260340"/>
              <a:gd name="connsiteY1" fmla="*/ 0 h 2373629"/>
              <a:gd name="connsiteX2" fmla="*/ 254000 w 5260340"/>
              <a:gd name="connsiteY2" fmla="*/ 254000 h 2373629"/>
              <a:gd name="connsiteX3" fmla="*/ 0 w 5260340"/>
              <a:gd name="connsiteY3" fmla="*/ 254000 h 2373629"/>
              <a:gd name="connsiteX4" fmla="*/ 0 w 5260340"/>
              <a:gd name="connsiteY4" fmla="*/ 0 h 2373629"/>
              <a:gd name="connsiteX0" fmla="*/ 5260340 w 5260340"/>
              <a:gd name="connsiteY0" fmla="*/ 2373629 h 2373629"/>
              <a:gd name="connsiteX1" fmla="*/ 3959860 w 5260340"/>
              <a:gd name="connsiteY1" fmla="*/ 2373629 h 2373629"/>
              <a:gd name="connsiteX2" fmla="*/ 254000 w 5260340"/>
              <a:gd name="connsiteY2" fmla="*/ 254000 h 2373629"/>
              <a:gd name="connsiteX3" fmla="*/ 0 w 5260340"/>
              <a:gd name="connsiteY3" fmla="*/ 254000 h 2373629"/>
              <a:gd name="connsiteX4" fmla="*/ 0 w 5260340"/>
              <a:gd name="connsiteY4" fmla="*/ 0 h 2373629"/>
              <a:gd name="connsiteX0" fmla="*/ 5260340 w 5260340"/>
              <a:gd name="connsiteY0" fmla="*/ 2373629 h 2692809"/>
              <a:gd name="connsiteX1" fmla="*/ 3959860 w 5260340"/>
              <a:gd name="connsiteY1" fmla="*/ 2373629 h 2692809"/>
              <a:gd name="connsiteX2" fmla="*/ 348757 w 5260340"/>
              <a:gd name="connsiteY2" fmla="*/ 2692809 h 2692809"/>
              <a:gd name="connsiteX3" fmla="*/ 0 w 5260340"/>
              <a:gd name="connsiteY3" fmla="*/ 254000 h 2692809"/>
              <a:gd name="connsiteX4" fmla="*/ 0 w 5260340"/>
              <a:gd name="connsiteY4" fmla="*/ 0 h 2692809"/>
              <a:gd name="connsiteX0" fmla="*/ 5260340 w 8864595"/>
              <a:gd name="connsiteY0" fmla="*/ 2373629 h 2692809"/>
              <a:gd name="connsiteX1" fmla="*/ 3959860 w 8864595"/>
              <a:gd name="connsiteY1" fmla="*/ 2373629 h 2692809"/>
              <a:gd name="connsiteX2" fmla="*/ 348757 w 8864595"/>
              <a:gd name="connsiteY2" fmla="*/ 2692809 h 2692809"/>
              <a:gd name="connsiteX3" fmla="*/ 8864595 w 8864595"/>
              <a:gd name="connsiteY3" fmla="*/ 2692809 h 2692809"/>
              <a:gd name="connsiteX4" fmla="*/ 0 w 8864595"/>
              <a:gd name="connsiteY4" fmla="*/ 0 h 2692809"/>
              <a:gd name="connsiteX0" fmla="*/ 4911583 w 8515838"/>
              <a:gd name="connsiteY0" fmla="*/ 0 h 319180"/>
              <a:gd name="connsiteX1" fmla="*/ 3611103 w 8515838"/>
              <a:gd name="connsiteY1" fmla="*/ 0 h 319180"/>
              <a:gd name="connsiteX2" fmla="*/ 0 w 8515838"/>
              <a:gd name="connsiteY2" fmla="*/ 319180 h 319180"/>
              <a:gd name="connsiteX3" fmla="*/ 8515838 w 8515838"/>
              <a:gd name="connsiteY3" fmla="*/ 319180 h 319180"/>
            </a:gdLst>
            <a:ahLst/>
            <a:cxnLst>
              <a:cxn ang="0">
                <a:pos x="connsiteX0" y="connsiteY0"/>
              </a:cxn>
              <a:cxn ang="0">
                <a:pos x="connsiteX1" y="connsiteY1"/>
              </a:cxn>
              <a:cxn ang="0">
                <a:pos x="connsiteX2" y="connsiteY2"/>
              </a:cxn>
              <a:cxn ang="0">
                <a:pos x="connsiteX3" y="connsiteY3"/>
              </a:cxn>
            </a:cxnLst>
            <a:rect l="l" t="t" r="r" b="b"/>
            <a:pathLst>
              <a:path w="8515838" h="319180">
                <a:moveTo>
                  <a:pt x="4911583" y="0"/>
                </a:moveTo>
                <a:lnTo>
                  <a:pt x="3611103" y="0"/>
                </a:lnTo>
                <a:lnTo>
                  <a:pt x="0" y="319180"/>
                </a:lnTo>
                <a:lnTo>
                  <a:pt x="8515838" y="319180"/>
                </a:lnTo>
                <a:close/>
              </a:path>
            </a:pathLst>
          </a:custGeom>
          <a:gradFill flip="none" rotWithShape="1">
            <a:gsLst>
              <a:gs pos="0">
                <a:srgbClr val="1A9AFA">
                  <a:alpha val="59000"/>
                </a:srgbClr>
              </a:gs>
              <a:gs pos="100000">
                <a:srgbClr val="1A9AFA">
                  <a:alpha val="0"/>
                </a:srgb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de-DE" sz="1300" err="1">
              <a:solidFill>
                <a:schemeClr val="bg1"/>
              </a:solidFill>
            </a:endParaRPr>
          </a:p>
        </p:txBody>
      </p:sp>
      <p:sp>
        <p:nvSpPr>
          <p:cNvPr id="16" name="Callout_63833409409375977073">
            <a:extLst>
              <a:ext uri="{FF2B5EF4-FFF2-40B4-BE49-F238E27FC236}">
                <a16:creationId xmlns:a16="http://schemas.microsoft.com/office/drawing/2014/main" id="{4EE235DE-E57A-2F15-0B33-E6909DA06D94}"/>
              </a:ext>
            </a:extLst>
          </p:cNvPr>
          <p:cNvSpPr/>
          <p:nvPr>
            <p:custDataLst>
              <p:tags r:id="rId3"/>
            </p:custDataLst>
          </p:nvPr>
        </p:nvSpPr>
        <p:spPr>
          <a:xfrm>
            <a:off x="754501" y="1756203"/>
            <a:ext cx="2597192" cy="799228"/>
          </a:xfrm>
          <a:prstGeom prst="wedgeRectCallout">
            <a:avLst>
              <a:gd name="adj1" fmla="val 22165"/>
              <a:gd name="adj2" fmla="val 77762"/>
            </a:avLst>
          </a:prstGeom>
          <a:solidFill>
            <a:srgbClr val="FFFFFF"/>
          </a:solidFill>
          <a:ln w="9525" cap="flat" cmpd="sng" algn="ctr">
            <a:solidFill>
              <a:srgbClr val="7474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0">
            <a:noAutofit/>
          </a:bodyPr>
          <a:lstStyle/>
          <a:p>
            <a:endParaRPr lang="en-US" sz="1300">
              <a:solidFill>
                <a:srgbClr val="2E2E38"/>
              </a:solidFill>
              <a:latin typeface="Arial" panose="020B0604020202020204" pitchFamily="34" charset="0"/>
              <a:cs typeface="Arial" panose="020B0604020202020204" pitchFamily="34" charset="0"/>
            </a:endParaRPr>
          </a:p>
        </p:txBody>
      </p:sp>
      <p:sp>
        <p:nvSpPr>
          <p:cNvPr id="17" name="Text box_63833408514197375067">
            <a:extLst>
              <a:ext uri="{FF2B5EF4-FFF2-40B4-BE49-F238E27FC236}">
                <a16:creationId xmlns:a16="http://schemas.microsoft.com/office/drawing/2014/main" id="{9ABB6E4E-9505-C5AB-CD37-06465904AD51}"/>
              </a:ext>
            </a:extLst>
          </p:cNvPr>
          <p:cNvSpPr/>
          <p:nvPr>
            <p:custDataLst>
              <p:tags r:id="rId4"/>
            </p:custDataLst>
          </p:nvPr>
        </p:nvSpPr>
        <p:spPr>
          <a:xfrm>
            <a:off x="1308295" y="1830454"/>
            <a:ext cx="1429943" cy="200055"/>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r>
              <a:rPr lang="en-US" sz="1300" dirty="0" err="1">
                <a:solidFill>
                  <a:srgbClr val="2E2E38"/>
                </a:solidFill>
              </a:rPr>
              <a:t>Hoạt</a:t>
            </a:r>
            <a:r>
              <a:rPr lang="en-US" sz="1300" dirty="0">
                <a:solidFill>
                  <a:srgbClr val="2E2E38"/>
                </a:solidFill>
              </a:rPr>
              <a:t> </a:t>
            </a:r>
            <a:r>
              <a:rPr lang="en-US" sz="1300" dirty="0" err="1">
                <a:solidFill>
                  <a:srgbClr val="2E2E38"/>
                </a:solidFill>
              </a:rPr>
              <a:t>động</a:t>
            </a:r>
            <a:r>
              <a:rPr lang="en-US" sz="1300" dirty="0">
                <a:solidFill>
                  <a:srgbClr val="2E2E38"/>
                </a:solidFill>
              </a:rPr>
              <a:t> </a:t>
            </a:r>
            <a:r>
              <a:rPr lang="en-US" sz="1300" dirty="0" err="1">
                <a:solidFill>
                  <a:srgbClr val="2E2E38"/>
                </a:solidFill>
              </a:rPr>
              <a:t>năm</a:t>
            </a:r>
            <a:r>
              <a:rPr lang="en-US" sz="1300" dirty="0">
                <a:solidFill>
                  <a:srgbClr val="2E2E38"/>
                </a:solidFill>
              </a:rPr>
              <a:t> </a:t>
            </a:r>
            <a:r>
              <a:rPr lang="en-US" sz="1300" b="1" dirty="0">
                <a:solidFill>
                  <a:srgbClr val="2E2E38"/>
                </a:solidFill>
              </a:rPr>
              <a:t>2013</a:t>
            </a:r>
            <a:endParaRPr lang="en-US" sz="1300" dirty="0">
              <a:solidFill>
                <a:srgbClr val="2E2E38"/>
              </a:solidFill>
            </a:endParaRPr>
          </a:p>
        </p:txBody>
      </p:sp>
      <p:sp>
        <p:nvSpPr>
          <p:cNvPr id="18" name="Text box_63833408514197375067">
            <a:extLst>
              <a:ext uri="{FF2B5EF4-FFF2-40B4-BE49-F238E27FC236}">
                <a16:creationId xmlns:a16="http://schemas.microsoft.com/office/drawing/2014/main" id="{50D6C577-B4D3-E402-6551-A952831990F7}"/>
              </a:ext>
            </a:extLst>
          </p:cNvPr>
          <p:cNvSpPr/>
          <p:nvPr>
            <p:custDataLst>
              <p:tags r:id="rId5"/>
            </p:custDataLst>
          </p:nvPr>
        </p:nvSpPr>
        <p:spPr>
          <a:xfrm>
            <a:off x="1308295" y="2292714"/>
            <a:ext cx="2181687" cy="200055"/>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r>
              <a:rPr lang="en-US" sz="1300" b="1" dirty="0">
                <a:solidFill>
                  <a:srgbClr val="2E2E38"/>
                </a:solidFill>
              </a:rPr>
              <a:t>31 </a:t>
            </a:r>
            <a:r>
              <a:rPr lang="en-US" sz="1300" b="1" dirty="0" err="1">
                <a:solidFill>
                  <a:srgbClr val="2E2E38"/>
                </a:solidFill>
              </a:rPr>
              <a:t>triệu</a:t>
            </a:r>
            <a:r>
              <a:rPr lang="en-US" sz="1300" b="1" dirty="0">
                <a:solidFill>
                  <a:srgbClr val="2E2E38"/>
                </a:solidFill>
              </a:rPr>
              <a:t> USD</a:t>
            </a:r>
            <a:r>
              <a:rPr lang="en-US" sz="1300" dirty="0">
                <a:solidFill>
                  <a:srgbClr val="2E2E38"/>
                </a:solidFill>
              </a:rPr>
              <a:t> </a:t>
            </a:r>
            <a:r>
              <a:rPr lang="en-US" sz="1300" dirty="0" err="1">
                <a:solidFill>
                  <a:srgbClr val="2E2E38"/>
                </a:solidFill>
              </a:rPr>
              <a:t>giá</a:t>
            </a:r>
            <a:r>
              <a:rPr lang="en-US" sz="1300" dirty="0">
                <a:solidFill>
                  <a:srgbClr val="2E2E38"/>
                </a:solidFill>
              </a:rPr>
              <a:t> </a:t>
            </a:r>
            <a:r>
              <a:rPr lang="en-US" sz="1300" dirty="0" err="1">
                <a:solidFill>
                  <a:srgbClr val="2E2E38"/>
                </a:solidFill>
              </a:rPr>
              <a:t>trị</a:t>
            </a:r>
            <a:r>
              <a:rPr lang="en-US" sz="1300" dirty="0">
                <a:solidFill>
                  <a:srgbClr val="2E2E38"/>
                </a:solidFill>
              </a:rPr>
              <a:t> </a:t>
            </a:r>
            <a:r>
              <a:rPr lang="en-US" sz="1300" dirty="0" err="1">
                <a:solidFill>
                  <a:srgbClr val="2E2E38"/>
                </a:solidFill>
              </a:rPr>
              <a:t>thương</a:t>
            </a:r>
            <a:r>
              <a:rPr lang="en-US" sz="1300" dirty="0">
                <a:solidFill>
                  <a:srgbClr val="2E2E38"/>
                </a:solidFill>
              </a:rPr>
              <a:t> </a:t>
            </a:r>
            <a:r>
              <a:rPr lang="en-US" sz="1300" dirty="0" err="1">
                <a:solidFill>
                  <a:srgbClr val="2E2E38"/>
                </a:solidFill>
              </a:rPr>
              <a:t>hiệu</a:t>
            </a:r>
            <a:endParaRPr lang="en-US" sz="1300" dirty="0">
              <a:solidFill>
                <a:srgbClr val="2E2E38"/>
              </a:solidFill>
            </a:endParaRPr>
          </a:p>
        </p:txBody>
      </p:sp>
      <p:sp>
        <p:nvSpPr>
          <p:cNvPr id="19" name="Callout_63833409409375977073">
            <a:extLst>
              <a:ext uri="{FF2B5EF4-FFF2-40B4-BE49-F238E27FC236}">
                <a16:creationId xmlns:a16="http://schemas.microsoft.com/office/drawing/2014/main" id="{CC808C96-5422-0316-0274-A5E949C94105}"/>
              </a:ext>
            </a:extLst>
          </p:cNvPr>
          <p:cNvSpPr/>
          <p:nvPr>
            <p:custDataLst>
              <p:tags r:id="rId6"/>
            </p:custDataLst>
          </p:nvPr>
        </p:nvSpPr>
        <p:spPr>
          <a:xfrm>
            <a:off x="6290635" y="1730704"/>
            <a:ext cx="2748824" cy="799228"/>
          </a:xfrm>
          <a:prstGeom prst="wedgeRectCallout">
            <a:avLst>
              <a:gd name="adj1" fmla="val 21426"/>
              <a:gd name="adj2" fmla="val 67252"/>
            </a:avLst>
          </a:prstGeom>
          <a:solidFill>
            <a:srgbClr val="FFFFFF"/>
          </a:solidFill>
          <a:ln w="9525" cap="flat" cmpd="sng" algn="ctr">
            <a:solidFill>
              <a:srgbClr val="7474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0">
            <a:noAutofit/>
          </a:bodyPr>
          <a:lstStyle/>
          <a:p>
            <a:endParaRPr lang="en-US" sz="1300">
              <a:solidFill>
                <a:srgbClr val="2E2E38"/>
              </a:solidFill>
              <a:latin typeface="Arial" panose="020B0604020202020204" pitchFamily="34" charset="0"/>
              <a:cs typeface="Arial" panose="020B0604020202020204" pitchFamily="34" charset="0"/>
            </a:endParaRPr>
          </a:p>
        </p:txBody>
      </p:sp>
      <p:sp>
        <p:nvSpPr>
          <p:cNvPr id="20" name="Text box_63833408514197375067">
            <a:extLst>
              <a:ext uri="{FF2B5EF4-FFF2-40B4-BE49-F238E27FC236}">
                <a16:creationId xmlns:a16="http://schemas.microsoft.com/office/drawing/2014/main" id="{5E6938A2-61D8-CBB7-3AF1-3E782A694F2E}"/>
              </a:ext>
            </a:extLst>
          </p:cNvPr>
          <p:cNvSpPr/>
          <p:nvPr>
            <p:custDataLst>
              <p:tags r:id="rId7"/>
            </p:custDataLst>
          </p:nvPr>
        </p:nvSpPr>
        <p:spPr>
          <a:xfrm>
            <a:off x="6811042" y="1843382"/>
            <a:ext cx="1554015" cy="200055"/>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r>
              <a:rPr lang="en-US" sz="1300" dirty="0" err="1">
                <a:solidFill>
                  <a:srgbClr val="2E2E38"/>
                </a:solidFill>
              </a:rPr>
              <a:t>Quỹ</a:t>
            </a:r>
            <a:r>
              <a:rPr lang="en-US" sz="1300" dirty="0">
                <a:solidFill>
                  <a:srgbClr val="2E2E38"/>
                </a:solidFill>
              </a:rPr>
              <a:t> </a:t>
            </a:r>
            <a:r>
              <a:rPr lang="en-US" sz="1300" dirty="0" err="1">
                <a:solidFill>
                  <a:srgbClr val="2E2E38"/>
                </a:solidFill>
              </a:rPr>
              <a:t>bảo</a:t>
            </a:r>
            <a:r>
              <a:rPr lang="en-US" sz="1300" dirty="0">
                <a:solidFill>
                  <a:srgbClr val="2E2E38"/>
                </a:solidFill>
              </a:rPr>
              <a:t> </a:t>
            </a:r>
            <a:r>
              <a:rPr lang="en-US" sz="1300" dirty="0" err="1">
                <a:solidFill>
                  <a:srgbClr val="2E2E38"/>
                </a:solidFill>
              </a:rPr>
              <a:t>vệ</a:t>
            </a:r>
            <a:r>
              <a:rPr lang="en-US" sz="1300" dirty="0">
                <a:solidFill>
                  <a:srgbClr val="2E2E38"/>
                </a:solidFill>
              </a:rPr>
              <a:t> </a:t>
            </a:r>
            <a:r>
              <a:rPr lang="en-US" sz="1300" dirty="0" err="1">
                <a:solidFill>
                  <a:srgbClr val="2E2E38"/>
                </a:solidFill>
              </a:rPr>
              <a:t>tài</a:t>
            </a:r>
            <a:r>
              <a:rPr lang="en-US" sz="1300" dirty="0">
                <a:solidFill>
                  <a:srgbClr val="2E2E38"/>
                </a:solidFill>
              </a:rPr>
              <a:t> </a:t>
            </a:r>
            <a:r>
              <a:rPr lang="en-US" sz="1300" dirty="0" err="1">
                <a:solidFill>
                  <a:srgbClr val="2E2E38"/>
                </a:solidFill>
              </a:rPr>
              <a:t>nguyên</a:t>
            </a:r>
            <a:r>
              <a:rPr lang="en-US" sz="1300" dirty="0">
                <a:solidFill>
                  <a:srgbClr val="2E2E38"/>
                </a:solidFill>
              </a:rPr>
              <a:t> </a:t>
            </a:r>
          </a:p>
        </p:txBody>
      </p:sp>
      <p:sp>
        <p:nvSpPr>
          <p:cNvPr id="21" name="Text box_63833408514197375067">
            <a:extLst>
              <a:ext uri="{FF2B5EF4-FFF2-40B4-BE49-F238E27FC236}">
                <a16:creationId xmlns:a16="http://schemas.microsoft.com/office/drawing/2014/main" id="{CC2688F1-4B7A-917D-15D4-B944EB84FC54}"/>
              </a:ext>
            </a:extLst>
          </p:cNvPr>
          <p:cNvSpPr/>
          <p:nvPr>
            <p:custDataLst>
              <p:tags r:id="rId8"/>
            </p:custDataLst>
          </p:nvPr>
        </p:nvSpPr>
        <p:spPr>
          <a:xfrm>
            <a:off x="3888270" y="2505089"/>
            <a:ext cx="2028539" cy="60016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300" dirty="0" err="1">
                <a:solidFill>
                  <a:srgbClr val="2E2E38"/>
                </a:solidFill>
              </a:rPr>
              <a:t>Dự</a:t>
            </a:r>
            <a:r>
              <a:rPr lang="en-US" sz="1300" dirty="0">
                <a:solidFill>
                  <a:srgbClr val="2E2E38"/>
                </a:solidFill>
              </a:rPr>
              <a:t> </a:t>
            </a:r>
            <a:r>
              <a:rPr lang="en-US" sz="1300" dirty="0" err="1">
                <a:solidFill>
                  <a:srgbClr val="2E2E38"/>
                </a:solidFill>
              </a:rPr>
              <a:t>án</a:t>
            </a:r>
            <a:r>
              <a:rPr lang="en-US" sz="1300" dirty="0">
                <a:solidFill>
                  <a:srgbClr val="2E2E38"/>
                </a:solidFill>
              </a:rPr>
              <a:t> </a:t>
            </a:r>
            <a:r>
              <a:rPr lang="en-US" sz="1300" dirty="0" err="1">
                <a:solidFill>
                  <a:srgbClr val="2E2E38"/>
                </a:solidFill>
              </a:rPr>
              <a:t>cấp</a:t>
            </a:r>
            <a:r>
              <a:rPr lang="en-US" sz="1300" dirty="0">
                <a:solidFill>
                  <a:srgbClr val="2E2E38"/>
                </a:solidFill>
              </a:rPr>
              <a:t> </a:t>
            </a:r>
            <a:r>
              <a:rPr lang="en-US" sz="1300" dirty="0" err="1">
                <a:solidFill>
                  <a:srgbClr val="2E2E38"/>
                </a:solidFill>
              </a:rPr>
              <a:t>tín</a:t>
            </a:r>
            <a:r>
              <a:rPr lang="en-US" sz="1300" dirty="0">
                <a:solidFill>
                  <a:srgbClr val="2E2E38"/>
                </a:solidFill>
              </a:rPr>
              <a:t> dung </a:t>
            </a:r>
            <a:r>
              <a:rPr lang="en-US" sz="1300" dirty="0" err="1">
                <a:solidFill>
                  <a:srgbClr val="2E2E38"/>
                </a:solidFill>
              </a:rPr>
              <a:t>xanh</a:t>
            </a:r>
            <a:r>
              <a:rPr lang="en-US" sz="1300" dirty="0">
                <a:solidFill>
                  <a:srgbClr val="2E2E38"/>
                </a:solidFill>
              </a:rPr>
              <a:t> </a:t>
            </a:r>
            <a:r>
              <a:rPr lang="en-US" sz="1300" dirty="0" err="1">
                <a:solidFill>
                  <a:srgbClr val="2E2E38"/>
                </a:solidFill>
              </a:rPr>
              <a:t>phục</a:t>
            </a:r>
            <a:r>
              <a:rPr lang="en-US" sz="1300" dirty="0">
                <a:solidFill>
                  <a:srgbClr val="2E2E38"/>
                </a:solidFill>
              </a:rPr>
              <a:t> </a:t>
            </a:r>
            <a:r>
              <a:rPr lang="en-US" sz="1300" dirty="0" err="1">
                <a:solidFill>
                  <a:srgbClr val="2E2E38"/>
                </a:solidFill>
              </a:rPr>
              <a:t>vụ</a:t>
            </a:r>
            <a:r>
              <a:rPr lang="en-US" sz="1300" dirty="0">
                <a:solidFill>
                  <a:srgbClr val="2E2E38"/>
                </a:solidFill>
              </a:rPr>
              <a:t> </a:t>
            </a:r>
            <a:r>
              <a:rPr lang="en-US" sz="1300" dirty="0" err="1">
                <a:solidFill>
                  <a:srgbClr val="2E2E38"/>
                </a:solidFill>
              </a:rPr>
              <a:t>mua</a:t>
            </a:r>
            <a:r>
              <a:rPr lang="en-US" sz="1300" dirty="0">
                <a:solidFill>
                  <a:srgbClr val="2E2E38"/>
                </a:solidFill>
              </a:rPr>
              <a:t> </a:t>
            </a:r>
            <a:r>
              <a:rPr lang="en-US" sz="1300" dirty="0" err="1">
                <a:solidFill>
                  <a:srgbClr val="2E2E38"/>
                </a:solidFill>
              </a:rPr>
              <a:t>sắm</a:t>
            </a:r>
            <a:r>
              <a:rPr lang="en-US" sz="1300" dirty="0">
                <a:solidFill>
                  <a:srgbClr val="2E2E38"/>
                </a:solidFill>
              </a:rPr>
              <a:t> </a:t>
            </a:r>
            <a:r>
              <a:rPr lang="en-US" sz="1300" dirty="0" err="1">
                <a:solidFill>
                  <a:srgbClr val="2E2E38"/>
                </a:solidFill>
              </a:rPr>
              <a:t>tài</a:t>
            </a:r>
            <a:r>
              <a:rPr lang="en-US" sz="1300" dirty="0">
                <a:solidFill>
                  <a:srgbClr val="2E2E38"/>
                </a:solidFill>
              </a:rPr>
              <a:t> </a:t>
            </a:r>
            <a:r>
              <a:rPr lang="en-US" sz="1300" dirty="0" err="1">
                <a:solidFill>
                  <a:srgbClr val="2E2E38"/>
                </a:solidFill>
              </a:rPr>
              <a:t>sản</a:t>
            </a:r>
            <a:r>
              <a:rPr lang="en-US" sz="1300" dirty="0">
                <a:solidFill>
                  <a:srgbClr val="2E2E38"/>
                </a:solidFill>
              </a:rPr>
              <a:t> </a:t>
            </a:r>
            <a:r>
              <a:rPr lang="en-US" sz="1300" dirty="0" err="1">
                <a:solidFill>
                  <a:srgbClr val="2E2E38"/>
                </a:solidFill>
              </a:rPr>
              <a:t>cố</a:t>
            </a:r>
            <a:r>
              <a:rPr lang="en-US" sz="1300" dirty="0">
                <a:solidFill>
                  <a:srgbClr val="2E2E38"/>
                </a:solidFill>
              </a:rPr>
              <a:t> </a:t>
            </a:r>
            <a:r>
              <a:rPr lang="en-US" sz="1300" dirty="0" err="1">
                <a:solidFill>
                  <a:srgbClr val="2E2E38"/>
                </a:solidFill>
              </a:rPr>
              <a:t>định</a:t>
            </a:r>
            <a:r>
              <a:rPr lang="en-US" sz="1300" dirty="0">
                <a:solidFill>
                  <a:srgbClr val="2E2E38"/>
                </a:solidFill>
              </a:rPr>
              <a:t>, </a:t>
            </a:r>
            <a:r>
              <a:rPr lang="en-US" sz="1300" dirty="0" err="1">
                <a:solidFill>
                  <a:srgbClr val="2E2E38"/>
                </a:solidFill>
              </a:rPr>
              <a:t>mở</a:t>
            </a:r>
            <a:r>
              <a:rPr lang="en-US" sz="1300" dirty="0">
                <a:solidFill>
                  <a:srgbClr val="2E2E38"/>
                </a:solidFill>
              </a:rPr>
              <a:t> </a:t>
            </a:r>
            <a:r>
              <a:rPr lang="en-US" sz="1300" dirty="0" err="1">
                <a:solidFill>
                  <a:srgbClr val="2E2E38"/>
                </a:solidFill>
              </a:rPr>
              <a:t>rộng</a:t>
            </a:r>
            <a:r>
              <a:rPr lang="en-US" sz="1300" dirty="0">
                <a:solidFill>
                  <a:srgbClr val="2E2E38"/>
                </a:solidFill>
              </a:rPr>
              <a:t> </a:t>
            </a:r>
            <a:r>
              <a:rPr lang="en-US" sz="1300" dirty="0" err="1">
                <a:solidFill>
                  <a:srgbClr val="2E2E38"/>
                </a:solidFill>
              </a:rPr>
              <a:t>kinh</a:t>
            </a:r>
            <a:r>
              <a:rPr lang="en-US" sz="1300" dirty="0">
                <a:solidFill>
                  <a:srgbClr val="2E2E38"/>
                </a:solidFill>
              </a:rPr>
              <a:t> </a:t>
            </a:r>
            <a:r>
              <a:rPr lang="en-US" sz="1300" dirty="0" err="1">
                <a:solidFill>
                  <a:srgbClr val="2E2E38"/>
                </a:solidFill>
              </a:rPr>
              <a:t>doanh</a:t>
            </a:r>
            <a:r>
              <a:rPr lang="en-US" sz="1300" dirty="0">
                <a:solidFill>
                  <a:srgbClr val="2E2E38"/>
                </a:solidFill>
              </a:rPr>
              <a:t> </a:t>
            </a:r>
            <a:r>
              <a:rPr lang="en-US" sz="1300" dirty="0" err="1">
                <a:solidFill>
                  <a:srgbClr val="2E2E38"/>
                </a:solidFill>
              </a:rPr>
              <a:t>dự</a:t>
            </a:r>
            <a:r>
              <a:rPr lang="en-US" sz="1300" dirty="0">
                <a:solidFill>
                  <a:srgbClr val="2E2E38"/>
                </a:solidFill>
              </a:rPr>
              <a:t> </a:t>
            </a:r>
            <a:r>
              <a:rPr lang="en-US" sz="1300" dirty="0" err="1">
                <a:solidFill>
                  <a:srgbClr val="2E2E38"/>
                </a:solidFill>
              </a:rPr>
              <a:t>án</a:t>
            </a:r>
            <a:endParaRPr lang="en-US" sz="1300" dirty="0">
              <a:solidFill>
                <a:srgbClr val="2E2E38"/>
              </a:solidFill>
            </a:endParaRPr>
          </a:p>
        </p:txBody>
      </p:sp>
      <p:sp>
        <p:nvSpPr>
          <p:cNvPr id="22" name="Text box_63833408514197375067">
            <a:extLst>
              <a:ext uri="{FF2B5EF4-FFF2-40B4-BE49-F238E27FC236}">
                <a16:creationId xmlns:a16="http://schemas.microsoft.com/office/drawing/2014/main" id="{04CB01B4-DB8B-5762-3A01-EF9C565BE98E}"/>
              </a:ext>
            </a:extLst>
          </p:cNvPr>
          <p:cNvSpPr/>
          <p:nvPr>
            <p:custDataLst>
              <p:tags r:id="rId9"/>
            </p:custDataLst>
          </p:nvPr>
        </p:nvSpPr>
        <p:spPr>
          <a:xfrm>
            <a:off x="1308266" y="2069188"/>
            <a:ext cx="659091" cy="200055"/>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r>
              <a:rPr lang="en-US" sz="1300" b="1" dirty="0">
                <a:solidFill>
                  <a:srgbClr val="2E2E38"/>
                </a:solidFill>
              </a:rPr>
              <a:t>DT: 30 Ha</a:t>
            </a:r>
            <a:endParaRPr lang="en-US" sz="1300" dirty="0">
              <a:solidFill>
                <a:srgbClr val="2E2E38"/>
              </a:solidFill>
            </a:endParaRPr>
          </a:p>
        </p:txBody>
      </p:sp>
      <p:grpSp>
        <p:nvGrpSpPr>
          <p:cNvPr id="23" name="Group 22">
            <a:extLst>
              <a:ext uri="{FF2B5EF4-FFF2-40B4-BE49-F238E27FC236}">
                <a16:creationId xmlns:a16="http://schemas.microsoft.com/office/drawing/2014/main" id="{7673B86D-26D0-B628-5B01-6DFA57D9175D}"/>
              </a:ext>
            </a:extLst>
          </p:cNvPr>
          <p:cNvGrpSpPr/>
          <p:nvPr/>
        </p:nvGrpSpPr>
        <p:grpSpPr>
          <a:xfrm>
            <a:off x="914915" y="1781343"/>
            <a:ext cx="265675" cy="760865"/>
            <a:chOff x="1181245" y="1190715"/>
            <a:chExt cx="362154" cy="923374"/>
          </a:xfrm>
        </p:grpSpPr>
        <p:pic>
          <p:nvPicPr>
            <p:cNvPr id="25" name="Graphic 24" descr="Flag outline">
              <a:extLst>
                <a:ext uri="{FF2B5EF4-FFF2-40B4-BE49-F238E27FC236}">
                  <a16:creationId xmlns:a16="http://schemas.microsoft.com/office/drawing/2014/main" id="{3B878959-F89B-C115-742F-B368AAAF655B}"/>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1181245" y="1190715"/>
              <a:ext cx="362154" cy="362154"/>
            </a:xfrm>
            <a:prstGeom prst="rect">
              <a:avLst/>
            </a:prstGeom>
          </p:spPr>
        </p:pic>
        <p:pic>
          <p:nvPicPr>
            <p:cNvPr id="26" name="Graphic 25" descr="Diamond outline">
              <a:extLst>
                <a:ext uri="{FF2B5EF4-FFF2-40B4-BE49-F238E27FC236}">
                  <a16:creationId xmlns:a16="http://schemas.microsoft.com/office/drawing/2014/main" id="{39906BDC-9EBB-D38C-BC45-1A2908035A07}"/>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1197659" y="1793070"/>
              <a:ext cx="321019" cy="321019"/>
            </a:xfrm>
            <a:prstGeom prst="rect">
              <a:avLst/>
            </a:prstGeom>
          </p:spPr>
        </p:pic>
      </p:grpSp>
      <p:sp>
        <p:nvSpPr>
          <p:cNvPr id="28" name="Rectangle: Rounded Corners 44">
            <a:extLst>
              <a:ext uri="{FF2B5EF4-FFF2-40B4-BE49-F238E27FC236}">
                <a16:creationId xmlns:a16="http://schemas.microsoft.com/office/drawing/2014/main" id="{FF6ADAB5-2E70-0057-BE06-92FEC09E6477}"/>
              </a:ext>
            </a:extLst>
          </p:cNvPr>
          <p:cNvSpPr/>
          <p:nvPr/>
        </p:nvSpPr>
        <p:spPr>
          <a:xfrm>
            <a:off x="1942495" y="4093796"/>
            <a:ext cx="1346180" cy="1967381"/>
          </a:xfrm>
          <a:prstGeom prst="roundRect">
            <a:avLst/>
          </a:prstGeom>
          <a:solidFill>
            <a:srgbClr val="FFFFFF"/>
          </a:solidFill>
          <a:ln w="9525" cap="flat" cmpd="sng" algn="ctr">
            <a:solidFill>
              <a:srgbClr val="7474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de-DE" sz="1300" b="1" dirty="0">
                <a:solidFill>
                  <a:schemeClr val="accent1"/>
                </a:solidFill>
              </a:rPr>
              <a:t>20 </a:t>
            </a:r>
            <a:r>
              <a:rPr lang="de-DE" sz="1300" b="1" dirty="0" err="1">
                <a:solidFill>
                  <a:schemeClr val="accent1"/>
                </a:solidFill>
              </a:rPr>
              <a:t>triệu</a:t>
            </a:r>
            <a:r>
              <a:rPr lang="de-DE" sz="1300" b="1" dirty="0">
                <a:solidFill>
                  <a:schemeClr val="accent1"/>
                </a:solidFill>
              </a:rPr>
              <a:t> USD</a:t>
            </a:r>
          </a:p>
          <a:p>
            <a:pPr algn="ctr"/>
            <a:r>
              <a:rPr lang="de-DE" sz="1300" dirty="0" err="1">
                <a:solidFill>
                  <a:srgbClr val="2E2E38"/>
                </a:solidFill>
              </a:rPr>
              <a:t>Tổng</a:t>
            </a:r>
            <a:r>
              <a:rPr lang="de-DE" sz="1300" dirty="0">
                <a:solidFill>
                  <a:srgbClr val="2E2E38"/>
                </a:solidFill>
              </a:rPr>
              <a:t> </a:t>
            </a:r>
            <a:r>
              <a:rPr lang="de-DE" sz="1300" dirty="0" err="1">
                <a:solidFill>
                  <a:srgbClr val="2E2E38"/>
                </a:solidFill>
              </a:rPr>
              <a:t>vốn</a:t>
            </a:r>
            <a:r>
              <a:rPr lang="de-DE" sz="1300" dirty="0">
                <a:solidFill>
                  <a:srgbClr val="2E2E38"/>
                </a:solidFill>
              </a:rPr>
              <a:t> </a:t>
            </a:r>
            <a:r>
              <a:rPr lang="de-DE" sz="1300" dirty="0" err="1">
                <a:solidFill>
                  <a:srgbClr val="2E2E38"/>
                </a:solidFill>
              </a:rPr>
              <a:t>đầu</a:t>
            </a:r>
            <a:r>
              <a:rPr lang="de-DE" sz="1300" dirty="0">
                <a:solidFill>
                  <a:srgbClr val="2E2E38"/>
                </a:solidFill>
              </a:rPr>
              <a:t> </a:t>
            </a:r>
            <a:r>
              <a:rPr lang="de-DE" sz="1300" dirty="0" err="1">
                <a:solidFill>
                  <a:srgbClr val="2E2E38"/>
                </a:solidFill>
              </a:rPr>
              <a:t>tư</a:t>
            </a:r>
            <a:r>
              <a:rPr lang="de-DE" sz="1300" dirty="0">
                <a:solidFill>
                  <a:srgbClr val="2E2E38"/>
                </a:solidFill>
              </a:rPr>
              <a:t> </a:t>
            </a:r>
            <a:r>
              <a:rPr lang="de-DE" sz="1300" dirty="0" err="1">
                <a:solidFill>
                  <a:srgbClr val="2E2E38"/>
                </a:solidFill>
              </a:rPr>
              <a:t>từ</a:t>
            </a:r>
            <a:r>
              <a:rPr lang="de-DE" sz="1300" dirty="0">
                <a:solidFill>
                  <a:srgbClr val="2E2E38"/>
                </a:solidFill>
              </a:rPr>
              <a:t> </a:t>
            </a:r>
            <a:r>
              <a:rPr lang="de-DE" sz="1300" dirty="0" err="1">
                <a:solidFill>
                  <a:srgbClr val="2E2E38"/>
                </a:solidFill>
              </a:rPr>
              <a:t>tín</a:t>
            </a:r>
            <a:r>
              <a:rPr lang="de-DE" sz="1300" dirty="0">
                <a:solidFill>
                  <a:srgbClr val="2E2E38"/>
                </a:solidFill>
              </a:rPr>
              <a:t> </a:t>
            </a:r>
            <a:r>
              <a:rPr lang="de-DE" sz="1300" dirty="0" err="1">
                <a:solidFill>
                  <a:srgbClr val="2E2E38"/>
                </a:solidFill>
              </a:rPr>
              <a:t>dụng</a:t>
            </a:r>
            <a:r>
              <a:rPr lang="de-DE" sz="1300" dirty="0">
                <a:solidFill>
                  <a:srgbClr val="2E2E38"/>
                </a:solidFill>
              </a:rPr>
              <a:t> </a:t>
            </a:r>
            <a:r>
              <a:rPr lang="de-DE" sz="1300" dirty="0" err="1">
                <a:solidFill>
                  <a:srgbClr val="2E2E38"/>
                </a:solidFill>
              </a:rPr>
              <a:t>xanh</a:t>
            </a:r>
            <a:r>
              <a:rPr lang="de-DE" sz="1300" dirty="0">
                <a:solidFill>
                  <a:srgbClr val="2E2E38"/>
                </a:solidFill>
              </a:rPr>
              <a:t> </a:t>
            </a:r>
            <a:r>
              <a:rPr lang="de-DE" sz="1300" dirty="0" err="1">
                <a:solidFill>
                  <a:srgbClr val="2E2E38"/>
                </a:solidFill>
              </a:rPr>
              <a:t>tài</a:t>
            </a:r>
            <a:r>
              <a:rPr lang="de-DE" sz="1300" dirty="0">
                <a:solidFill>
                  <a:srgbClr val="2E2E38"/>
                </a:solidFill>
              </a:rPr>
              <a:t> </a:t>
            </a:r>
            <a:r>
              <a:rPr lang="de-DE" sz="1300" dirty="0" err="1">
                <a:solidFill>
                  <a:srgbClr val="2E2E38"/>
                </a:solidFill>
              </a:rPr>
              <a:t>trợ</a:t>
            </a:r>
            <a:r>
              <a:rPr lang="de-DE" sz="1300" dirty="0">
                <a:solidFill>
                  <a:srgbClr val="2E2E38"/>
                </a:solidFill>
              </a:rPr>
              <a:t> </a:t>
            </a:r>
            <a:r>
              <a:rPr lang="de-DE" sz="1300" dirty="0" err="1">
                <a:solidFill>
                  <a:srgbClr val="2E2E38"/>
                </a:solidFill>
              </a:rPr>
              <a:t>mua</a:t>
            </a:r>
            <a:r>
              <a:rPr lang="de-DE" sz="1300" dirty="0">
                <a:solidFill>
                  <a:srgbClr val="2E2E38"/>
                </a:solidFill>
              </a:rPr>
              <a:t> </a:t>
            </a:r>
            <a:r>
              <a:rPr lang="de-DE" sz="1300" dirty="0" err="1">
                <a:solidFill>
                  <a:srgbClr val="2E2E38"/>
                </a:solidFill>
              </a:rPr>
              <a:t>thiết</a:t>
            </a:r>
            <a:r>
              <a:rPr lang="de-DE" sz="1300" dirty="0">
                <a:solidFill>
                  <a:srgbClr val="2E2E38"/>
                </a:solidFill>
              </a:rPr>
              <a:t> </a:t>
            </a:r>
            <a:r>
              <a:rPr lang="de-DE" sz="1300" dirty="0" err="1">
                <a:solidFill>
                  <a:srgbClr val="2E2E38"/>
                </a:solidFill>
              </a:rPr>
              <a:t>bị</a:t>
            </a:r>
            <a:r>
              <a:rPr lang="de-DE" sz="1300" dirty="0">
                <a:solidFill>
                  <a:srgbClr val="2E2E38"/>
                </a:solidFill>
              </a:rPr>
              <a:t>, </a:t>
            </a:r>
            <a:r>
              <a:rPr lang="de-DE" sz="1300" dirty="0" err="1">
                <a:solidFill>
                  <a:srgbClr val="2E2E38"/>
                </a:solidFill>
              </a:rPr>
              <a:t>mở</a:t>
            </a:r>
            <a:r>
              <a:rPr lang="de-DE" sz="1300" dirty="0">
                <a:solidFill>
                  <a:srgbClr val="2E2E38"/>
                </a:solidFill>
              </a:rPr>
              <a:t> </a:t>
            </a:r>
            <a:r>
              <a:rPr lang="de-DE" sz="1300" dirty="0" err="1">
                <a:solidFill>
                  <a:srgbClr val="2E2E38"/>
                </a:solidFill>
              </a:rPr>
              <a:t>thư</a:t>
            </a:r>
            <a:r>
              <a:rPr lang="de-DE" sz="1300" dirty="0">
                <a:solidFill>
                  <a:srgbClr val="2E2E38"/>
                </a:solidFill>
              </a:rPr>
              <a:t> </a:t>
            </a:r>
            <a:r>
              <a:rPr lang="de-DE" sz="1300" dirty="0" err="1">
                <a:solidFill>
                  <a:srgbClr val="2E2E38"/>
                </a:solidFill>
              </a:rPr>
              <a:t>tín</a:t>
            </a:r>
            <a:r>
              <a:rPr lang="de-DE" sz="1300" dirty="0">
                <a:solidFill>
                  <a:srgbClr val="2E2E38"/>
                </a:solidFill>
              </a:rPr>
              <a:t> </a:t>
            </a:r>
            <a:r>
              <a:rPr lang="de-DE" sz="1300" dirty="0" err="1">
                <a:solidFill>
                  <a:srgbClr val="2E2E38"/>
                </a:solidFill>
              </a:rPr>
              <a:t>dụng</a:t>
            </a:r>
            <a:r>
              <a:rPr lang="de-DE" sz="1300" dirty="0">
                <a:solidFill>
                  <a:srgbClr val="2E2E38"/>
                </a:solidFill>
              </a:rPr>
              <a:t> </a:t>
            </a:r>
            <a:r>
              <a:rPr lang="de-DE" sz="1300" dirty="0" err="1">
                <a:solidFill>
                  <a:srgbClr val="2E2E38"/>
                </a:solidFill>
              </a:rPr>
              <a:t>để</a:t>
            </a:r>
            <a:r>
              <a:rPr lang="de-DE" sz="1300" dirty="0">
                <a:solidFill>
                  <a:srgbClr val="2E2E38"/>
                </a:solidFill>
              </a:rPr>
              <a:t> </a:t>
            </a:r>
            <a:r>
              <a:rPr lang="de-DE" sz="1300" dirty="0" err="1">
                <a:solidFill>
                  <a:srgbClr val="2E2E38"/>
                </a:solidFill>
              </a:rPr>
              <a:t>nhập</a:t>
            </a:r>
            <a:r>
              <a:rPr lang="de-DE" sz="1300" dirty="0">
                <a:solidFill>
                  <a:srgbClr val="2E2E38"/>
                </a:solidFill>
              </a:rPr>
              <a:t> </a:t>
            </a:r>
            <a:r>
              <a:rPr lang="de-DE" sz="1300" dirty="0" err="1">
                <a:solidFill>
                  <a:srgbClr val="2E2E38"/>
                </a:solidFill>
              </a:rPr>
              <a:t>khẩu</a:t>
            </a:r>
            <a:r>
              <a:rPr lang="de-DE" sz="1300" dirty="0">
                <a:solidFill>
                  <a:srgbClr val="2E2E38"/>
                </a:solidFill>
              </a:rPr>
              <a:t> </a:t>
            </a:r>
            <a:r>
              <a:rPr lang="de-DE" sz="1300" dirty="0" err="1">
                <a:solidFill>
                  <a:srgbClr val="2E2E38"/>
                </a:solidFill>
              </a:rPr>
              <a:t>máy</a:t>
            </a:r>
            <a:r>
              <a:rPr lang="de-DE" sz="1300" dirty="0">
                <a:solidFill>
                  <a:srgbClr val="2E2E38"/>
                </a:solidFill>
              </a:rPr>
              <a:t> </a:t>
            </a:r>
            <a:r>
              <a:rPr lang="de-DE" sz="1300" dirty="0" err="1">
                <a:solidFill>
                  <a:srgbClr val="2E2E38"/>
                </a:solidFill>
              </a:rPr>
              <a:t>móc</a:t>
            </a:r>
            <a:endParaRPr lang="de-DE" sz="1300" dirty="0">
              <a:solidFill>
                <a:srgbClr val="2E2E38"/>
              </a:solidFill>
            </a:endParaRPr>
          </a:p>
        </p:txBody>
      </p:sp>
      <p:sp>
        <p:nvSpPr>
          <p:cNvPr id="29" name="Rectangle: Rounded Corners 56">
            <a:extLst>
              <a:ext uri="{FF2B5EF4-FFF2-40B4-BE49-F238E27FC236}">
                <a16:creationId xmlns:a16="http://schemas.microsoft.com/office/drawing/2014/main" id="{BC4941D9-CFC6-2BD5-0A49-8BCFC9CC861C}"/>
              </a:ext>
            </a:extLst>
          </p:cNvPr>
          <p:cNvSpPr/>
          <p:nvPr/>
        </p:nvSpPr>
        <p:spPr>
          <a:xfrm>
            <a:off x="4544929" y="3245377"/>
            <a:ext cx="2097511" cy="611130"/>
          </a:xfrm>
          <a:prstGeom prst="roundRect">
            <a:avLst/>
          </a:prstGeom>
          <a:solidFill>
            <a:srgbClr val="FFFFFF"/>
          </a:solidFill>
          <a:ln w="9525" cap="flat" cmpd="sng" algn="ctr">
            <a:solidFill>
              <a:srgbClr val="7474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de-DE" sz="1300" dirty="0">
                <a:solidFill>
                  <a:srgbClr val="2E2E38"/>
                </a:solidFill>
              </a:rPr>
              <a:t>Nguyên </a:t>
            </a:r>
            <a:r>
              <a:rPr lang="de-DE" sz="1300" dirty="0" err="1">
                <a:solidFill>
                  <a:srgbClr val="2E2E38"/>
                </a:solidFill>
              </a:rPr>
              <a:t>tắc</a:t>
            </a:r>
            <a:r>
              <a:rPr lang="de-DE" sz="1300" dirty="0">
                <a:solidFill>
                  <a:srgbClr val="2E2E38"/>
                </a:solidFill>
              </a:rPr>
              <a:t> </a:t>
            </a:r>
            <a:r>
              <a:rPr lang="de-DE" sz="1300" dirty="0" err="1">
                <a:solidFill>
                  <a:srgbClr val="2E2E38"/>
                </a:solidFill>
              </a:rPr>
              <a:t>tín</a:t>
            </a:r>
            <a:r>
              <a:rPr lang="de-DE" sz="1300" dirty="0">
                <a:solidFill>
                  <a:srgbClr val="2E2E38"/>
                </a:solidFill>
              </a:rPr>
              <a:t> </a:t>
            </a:r>
            <a:r>
              <a:rPr lang="de-DE" sz="1300" dirty="0" err="1">
                <a:solidFill>
                  <a:srgbClr val="2E2E38"/>
                </a:solidFill>
              </a:rPr>
              <a:t>dụng</a:t>
            </a:r>
            <a:r>
              <a:rPr lang="de-DE" sz="1300" dirty="0">
                <a:solidFill>
                  <a:srgbClr val="2E2E38"/>
                </a:solidFill>
              </a:rPr>
              <a:t> </a:t>
            </a:r>
            <a:r>
              <a:rPr lang="de-DE" sz="1300" dirty="0" err="1">
                <a:solidFill>
                  <a:srgbClr val="2E2E38"/>
                </a:solidFill>
              </a:rPr>
              <a:t>về</a:t>
            </a:r>
            <a:r>
              <a:rPr lang="de-DE" sz="1300" dirty="0">
                <a:solidFill>
                  <a:srgbClr val="2E2E38"/>
                </a:solidFill>
              </a:rPr>
              <a:t> </a:t>
            </a:r>
            <a:r>
              <a:rPr lang="de-DE" sz="1300" dirty="0" err="1">
                <a:solidFill>
                  <a:srgbClr val="2E2E38"/>
                </a:solidFill>
              </a:rPr>
              <a:t>tài</a:t>
            </a:r>
            <a:r>
              <a:rPr lang="de-DE" sz="1300" dirty="0">
                <a:solidFill>
                  <a:srgbClr val="2E2E38"/>
                </a:solidFill>
              </a:rPr>
              <a:t> </a:t>
            </a:r>
            <a:r>
              <a:rPr lang="de-DE" sz="1300" dirty="0" err="1">
                <a:solidFill>
                  <a:srgbClr val="2E2E38"/>
                </a:solidFill>
              </a:rPr>
              <a:t>chính</a:t>
            </a:r>
            <a:r>
              <a:rPr lang="de-DE" sz="1300" dirty="0">
                <a:solidFill>
                  <a:srgbClr val="2E2E38"/>
                </a:solidFill>
              </a:rPr>
              <a:t> </a:t>
            </a:r>
            <a:r>
              <a:rPr lang="de-DE" sz="1300" dirty="0" err="1">
                <a:solidFill>
                  <a:srgbClr val="2E2E38"/>
                </a:solidFill>
              </a:rPr>
              <a:t>bền</a:t>
            </a:r>
            <a:r>
              <a:rPr lang="de-DE" sz="1300" dirty="0">
                <a:solidFill>
                  <a:srgbClr val="2E2E38"/>
                </a:solidFill>
              </a:rPr>
              <a:t> </a:t>
            </a:r>
            <a:r>
              <a:rPr lang="de-DE" sz="1300" dirty="0" err="1">
                <a:solidFill>
                  <a:srgbClr val="2E2E38"/>
                </a:solidFill>
              </a:rPr>
              <a:t>vững</a:t>
            </a:r>
            <a:r>
              <a:rPr lang="de-DE" sz="1300" dirty="0">
                <a:solidFill>
                  <a:srgbClr val="2E2E38"/>
                </a:solidFill>
              </a:rPr>
              <a:t> </a:t>
            </a:r>
            <a:r>
              <a:rPr lang="de-DE" sz="1300" dirty="0" err="1">
                <a:solidFill>
                  <a:srgbClr val="2E2E38"/>
                </a:solidFill>
              </a:rPr>
              <a:t>của</a:t>
            </a:r>
            <a:r>
              <a:rPr lang="de-DE" sz="1300" dirty="0">
                <a:solidFill>
                  <a:srgbClr val="2E2E38"/>
                </a:solidFill>
              </a:rPr>
              <a:t> HSBC</a:t>
            </a:r>
          </a:p>
        </p:txBody>
      </p:sp>
      <p:sp>
        <p:nvSpPr>
          <p:cNvPr id="30" name="Rectangle: Rounded Corners 58">
            <a:extLst>
              <a:ext uri="{FF2B5EF4-FFF2-40B4-BE49-F238E27FC236}">
                <a16:creationId xmlns:a16="http://schemas.microsoft.com/office/drawing/2014/main" id="{301EF9F8-9CF6-8EAA-3FCA-5D466637CC3E}"/>
              </a:ext>
            </a:extLst>
          </p:cNvPr>
          <p:cNvSpPr/>
          <p:nvPr/>
        </p:nvSpPr>
        <p:spPr>
          <a:xfrm>
            <a:off x="6880751" y="3245377"/>
            <a:ext cx="2097511" cy="611130"/>
          </a:xfrm>
          <a:prstGeom prst="roundRect">
            <a:avLst/>
          </a:prstGeom>
          <a:solidFill>
            <a:srgbClr val="FFFFFF"/>
          </a:solidFill>
          <a:ln w="9525" cap="flat" cmpd="sng" algn="ctr">
            <a:solidFill>
              <a:srgbClr val="7474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de-DE" sz="1300" dirty="0">
                <a:solidFill>
                  <a:srgbClr val="2E2E38"/>
                </a:solidFill>
              </a:rPr>
              <a:t>UB </a:t>
            </a:r>
            <a:r>
              <a:rPr lang="de-DE" sz="1300" dirty="0" err="1">
                <a:solidFill>
                  <a:srgbClr val="2E2E38"/>
                </a:solidFill>
              </a:rPr>
              <a:t>cho</a:t>
            </a:r>
            <a:r>
              <a:rPr lang="de-DE" sz="1300" dirty="0">
                <a:solidFill>
                  <a:srgbClr val="2E2E38"/>
                </a:solidFill>
              </a:rPr>
              <a:t> </a:t>
            </a:r>
            <a:r>
              <a:rPr lang="de-DE" sz="1300" dirty="0" err="1">
                <a:solidFill>
                  <a:srgbClr val="2E2E38"/>
                </a:solidFill>
              </a:rPr>
              <a:t>vay</a:t>
            </a:r>
            <a:r>
              <a:rPr lang="de-DE" sz="1300" dirty="0">
                <a:solidFill>
                  <a:srgbClr val="2E2E38"/>
                </a:solidFill>
              </a:rPr>
              <a:t> </a:t>
            </a:r>
            <a:r>
              <a:rPr lang="de-DE" sz="1300" dirty="0" err="1">
                <a:solidFill>
                  <a:srgbClr val="2E2E38"/>
                </a:solidFill>
              </a:rPr>
              <a:t>bền</a:t>
            </a:r>
            <a:r>
              <a:rPr lang="de-DE" sz="1300" dirty="0">
                <a:solidFill>
                  <a:srgbClr val="2E2E38"/>
                </a:solidFill>
              </a:rPr>
              <a:t> </a:t>
            </a:r>
            <a:r>
              <a:rPr lang="de-DE" sz="1300" dirty="0" err="1">
                <a:solidFill>
                  <a:srgbClr val="2E2E38"/>
                </a:solidFill>
              </a:rPr>
              <a:t>vững</a:t>
            </a:r>
            <a:r>
              <a:rPr lang="de-DE" sz="1300" dirty="0">
                <a:solidFill>
                  <a:srgbClr val="2E2E38"/>
                </a:solidFill>
              </a:rPr>
              <a:t> </a:t>
            </a:r>
            <a:r>
              <a:rPr lang="de-DE" sz="1300" dirty="0" err="1">
                <a:solidFill>
                  <a:srgbClr val="2E2E38"/>
                </a:solidFill>
              </a:rPr>
              <a:t>của</a:t>
            </a:r>
            <a:r>
              <a:rPr lang="de-DE" sz="1300" dirty="0">
                <a:solidFill>
                  <a:srgbClr val="2E2E38"/>
                </a:solidFill>
              </a:rPr>
              <a:t> HSBC </a:t>
            </a:r>
            <a:r>
              <a:rPr lang="de-DE" sz="1300" dirty="0" err="1">
                <a:solidFill>
                  <a:srgbClr val="2E2E38"/>
                </a:solidFill>
              </a:rPr>
              <a:t>tại</a:t>
            </a:r>
            <a:r>
              <a:rPr lang="de-DE" sz="1300" dirty="0">
                <a:solidFill>
                  <a:srgbClr val="2E2E38"/>
                </a:solidFill>
              </a:rPr>
              <a:t> </a:t>
            </a:r>
            <a:r>
              <a:rPr lang="de-DE" sz="1300" dirty="0" err="1">
                <a:solidFill>
                  <a:srgbClr val="2E2E38"/>
                </a:solidFill>
              </a:rPr>
              <a:t>Châu</a:t>
            </a:r>
            <a:r>
              <a:rPr lang="de-DE" sz="1300" dirty="0">
                <a:solidFill>
                  <a:srgbClr val="2E2E38"/>
                </a:solidFill>
              </a:rPr>
              <a:t> </a:t>
            </a:r>
            <a:r>
              <a:rPr lang="de-DE" sz="1300" dirty="0" err="1">
                <a:solidFill>
                  <a:srgbClr val="2E2E38"/>
                </a:solidFill>
              </a:rPr>
              <a:t>Á</a:t>
            </a:r>
            <a:r>
              <a:rPr lang="de-DE" sz="1300" dirty="0">
                <a:solidFill>
                  <a:srgbClr val="2E2E38"/>
                </a:solidFill>
              </a:rPr>
              <a:t> – TBD </a:t>
            </a:r>
            <a:r>
              <a:rPr lang="de-DE" sz="1300" dirty="0" err="1">
                <a:solidFill>
                  <a:srgbClr val="2E2E38"/>
                </a:solidFill>
              </a:rPr>
              <a:t>kiểm</a:t>
            </a:r>
            <a:r>
              <a:rPr lang="de-DE" sz="1300" dirty="0">
                <a:solidFill>
                  <a:srgbClr val="2E2E38"/>
                </a:solidFill>
              </a:rPr>
              <a:t> </a:t>
            </a:r>
            <a:r>
              <a:rPr lang="de-DE" sz="1300" dirty="0" err="1">
                <a:solidFill>
                  <a:srgbClr val="2E2E38"/>
                </a:solidFill>
              </a:rPr>
              <a:t>soát</a:t>
            </a:r>
            <a:endParaRPr lang="de-DE" sz="1300" dirty="0">
              <a:solidFill>
                <a:srgbClr val="2E2E38"/>
              </a:solidFill>
            </a:endParaRPr>
          </a:p>
        </p:txBody>
      </p:sp>
      <p:sp>
        <p:nvSpPr>
          <p:cNvPr id="32" name="Rectangle: Rounded Corners 137">
            <a:extLst>
              <a:ext uri="{FF2B5EF4-FFF2-40B4-BE49-F238E27FC236}">
                <a16:creationId xmlns:a16="http://schemas.microsoft.com/office/drawing/2014/main" id="{F0791177-FFB3-A4DD-D20C-EB8C8762A8C8}"/>
              </a:ext>
            </a:extLst>
          </p:cNvPr>
          <p:cNvSpPr/>
          <p:nvPr/>
        </p:nvSpPr>
        <p:spPr>
          <a:xfrm>
            <a:off x="3384899" y="4093796"/>
            <a:ext cx="1346180" cy="1967381"/>
          </a:xfrm>
          <a:prstGeom prst="roundRect">
            <a:avLst/>
          </a:prstGeom>
          <a:solidFill>
            <a:srgbClr val="FFFFFF"/>
          </a:solidFill>
          <a:ln w="9525" cap="flat" cmpd="sng" algn="ctr">
            <a:solidFill>
              <a:srgbClr val="7474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de-DE" sz="1300" b="1" dirty="0">
                <a:solidFill>
                  <a:schemeClr val="accent1"/>
                </a:solidFill>
              </a:rPr>
              <a:t>30.000 m2</a:t>
            </a:r>
          </a:p>
          <a:p>
            <a:pPr algn="ctr"/>
            <a:r>
              <a:rPr lang="de-DE" sz="1300" dirty="0" err="1">
                <a:solidFill>
                  <a:srgbClr val="2E2E38"/>
                </a:solidFill>
              </a:rPr>
              <a:t>Diện</a:t>
            </a:r>
            <a:r>
              <a:rPr lang="de-DE" sz="1300" dirty="0">
                <a:solidFill>
                  <a:srgbClr val="2E2E38"/>
                </a:solidFill>
              </a:rPr>
              <a:t> </a:t>
            </a:r>
            <a:r>
              <a:rPr lang="de-DE" sz="1300" dirty="0" err="1">
                <a:solidFill>
                  <a:srgbClr val="2E2E38"/>
                </a:solidFill>
              </a:rPr>
              <a:t>tích</a:t>
            </a:r>
            <a:r>
              <a:rPr lang="de-DE" sz="1300" dirty="0">
                <a:solidFill>
                  <a:srgbClr val="2E2E38"/>
                </a:solidFill>
              </a:rPr>
              <a:t> </a:t>
            </a:r>
            <a:r>
              <a:rPr lang="de-DE" sz="1300" dirty="0" err="1">
                <a:solidFill>
                  <a:srgbClr val="2E2E38"/>
                </a:solidFill>
              </a:rPr>
              <a:t>nhà</a:t>
            </a:r>
            <a:r>
              <a:rPr lang="de-DE" sz="1300" dirty="0">
                <a:solidFill>
                  <a:srgbClr val="2E2E38"/>
                </a:solidFill>
              </a:rPr>
              <a:t> </a:t>
            </a:r>
            <a:r>
              <a:rPr lang="de-DE" sz="1300" dirty="0" err="1">
                <a:solidFill>
                  <a:srgbClr val="2E2E38"/>
                </a:solidFill>
              </a:rPr>
              <a:t>máy</a:t>
            </a:r>
            <a:r>
              <a:rPr lang="de-DE" sz="1300" dirty="0">
                <a:solidFill>
                  <a:srgbClr val="2E2E38"/>
                </a:solidFill>
              </a:rPr>
              <a:t> </a:t>
            </a:r>
            <a:r>
              <a:rPr lang="de-DE" sz="1300" dirty="0" err="1">
                <a:solidFill>
                  <a:srgbClr val="2E2E38"/>
                </a:solidFill>
              </a:rPr>
              <a:t>tái</a:t>
            </a:r>
            <a:r>
              <a:rPr lang="de-DE" sz="1300" dirty="0">
                <a:solidFill>
                  <a:srgbClr val="2E2E38"/>
                </a:solidFill>
              </a:rPr>
              <a:t> </a:t>
            </a:r>
            <a:r>
              <a:rPr lang="de-DE" sz="1300" dirty="0" err="1">
                <a:solidFill>
                  <a:srgbClr val="2E2E38"/>
                </a:solidFill>
              </a:rPr>
              <a:t>chế</a:t>
            </a:r>
            <a:r>
              <a:rPr lang="de-DE" sz="1300" dirty="0">
                <a:solidFill>
                  <a:srgbClr val="2E2E38"/>
                </a:solidFill>
              </a:rPr>
              <a:t> </a:t>
            </a:r>
            <a:r>
              <a:rPr lang="de-DE" sz="1300" dirty="0" err="1">
                <a:solidFill>
                  <a:srgbClr val="2E2E38"/>
                </a:solidFill>
              </a:rPr>
              <a:t>nhựa</a:t>
            </a:r>
            <a:r>
              <a:rPr lang="de-DE" sz="1300" dirty="0">
                <a:solidFill>
                  <a:srgbClr val="2E2E38"/>
                </a:solidFill>
              </a:rPr>
              <a:t> </a:t>
            </a:r>
            <a:r>
              <a:rPr lang="de-DE" sz="1300" dirty="0" err="1">
                <a:solidFill>
                  <a:srgbClr val="2E2E38"/>
                </a:solidFill>
              </a:rPr>
              <a:t>đầu</a:t>
            </a:r>
            <a:r>
              <a:rPr lang="de-DE" sz="1300" dirty="0">
                <a:solidFill>
                  <a:srgbClr val="2E2E38"/>
                </a:solidFill>
              </a:rPr>
              <a:t> </a:t>
            </a:r>
            <a:r>
              <a:rPr lang="de-DE" sz="1300" dirty="0" err="1">
                <a:solidFill>
                  <a:srgbClr val="2E2E38"/>
                </a:solidFill>
              </a:rPr>
              <a:t>tiên</a:t>
            </a:r>
            <a:r>
              <a:rPr lang="de-DE" sz="1300" dirty="0">
                <a:solidFill>
                  <a:srgbClr val="2E2E38"/>
                </a:solidFill>
              </a:rPr>
              <a:t> </a:t>
            </a:r>
            <a:r>
              <a:rPr lang="de-DE" sz="1300" dirty="0" err="1">
                <a:solidFill>
                  <a:srgbClr val="2E2E38"/>
                </a:solidFill>
              </a:rPr>
              <a:t>tại</a:t>
            </a:r>
            <a:r>
              <a:rPr lang="de-DE" sz="1300" dirty="0">
                <a:solidFill>
                  <a:srgbClr val="2E2E38"/>
                </a:solidFill>
              </a:rPr>
              <a:t> </a:t>
            </a:r>
            <a:r>
              <a:rPr lang="de-DE" sz="1300" dirty="0" err="1">
                <a:solidFill>
                  <a:srgbClr val="2E2E38"/>
                </a:solidFill>
              </a:rPr>
              <a:t>Bình</a:t>
            </a:r>
            <a:r>
              <a:rPr lang="de-DE" sz="1300" dirty="0">
                <a:solidFill>
                  <a:srgbClr val="2E2E38"/>
                </a:solidFill>
              </a:rPr>
              <a:t> </a:t>
            </a:r>
            <a:r>
              <a:rPr lang="de-DE" sz="1300" dirty="0" err="1">
                <a:solidFill>
                  <a:srgbClr val="2E2E38"/>
                </a:solidFill>
              </a:rPr>
              <a:t>Thuận</a:t>
            </a:r>
            <a:endParaRPr lang="de-DE" sz="1300" dirty="0">
              <a:solidFill>
                <a:srgbClr val="2E2E38"/>
              </a:solidFill>
            </a:endParaRPr>
          </a:p>
        </p:txBody>
      </p:sp>
      <p:sp>
        <p:nvSpPr>
          <p:cNvPr id="33" name="Rectangle: Rounded Corners 138">
            <a:extLst>
              <a:ext uri="{FF2B5EF4-FFF2-40B4-BE49-F238E27FC236}">
                <a16:creationId xmlns:a16="http://schemas.microsoft.com/office/drawing/2014/main" id="{88481AD8-06C7-20E3-EE7E-6C3FD03CF87A}"/>
              </a:ext>
            </a:extLst>
          </p:cNvPr>
          <p:cNvSpPr/>
          <p:nvPr/>
        </p:nvSpPr>
        <p:spPr>
          <a:xfrm>
            <a:off x="4836450" y="4066249"/>
            <a:ext cx="1346180" cy="1967381"/>
          </a:xfrm>
          <a:prstGeom prst="roundRect">
            <a:avLst/>
          </a:prstGeom>
          <a:solidFill>
            <a:srgbClr val="FFFFFF"/>
          </a:solidFill>
          <a:ln w="9525" cap="flat" cmpd="sng" algn="ctr">
            <a:solidFill>
              <a:srgbClr val="7474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de-DE" sz="1300" b="1" dirty="0">
                <a:solidFill>
                  <a:schemeClr val="accent1"/>
                </a:solidFill>
              </a:rPr>
              <a:t>700 </a:t>
            </a:r>
            <a:r>
              <a:rPr lang="de-DE" sz="1300" b="1" dirty="0" err="1">
                <a:solidFill>
                  <a:schemeClr val="accent1"/>
                </a:solidFill>
              </a:rPr>
              <a:t>tấn</a:t>
            </a:r>
            <a:r>
              <a:rPr lang="de-DE" sz="1300" b="1" dirty="0">
                <a:solidFill>
                  <a:schemeClr val="accent1"/>
                </a:solidFill>
              </a:rPr>
              <a:t>/</a:t>
            </a:r>
            <a:r>
              <a:rPr lang="de-DE" sz="1300" b="1" dirty="0" err="1">
                <a:solidFill>
                  <a:schemeClr val="accent1"/>
                </a:solidFill>
              </a:rPr>
              <a:t>năm</a:t>
            </a:r>
            <a:endParaRPr lang="de-DE" sz="1300" b="1" dirty="0">
              <a:solidFill>
                <a:schemeClr val="accent1"/>
              </a:solidFill>
            </a:endParaRPr>
          </a:p>
          <a:p>
            <a:pPr algn="ctr"/>
            <a:r>
              <a:rPr lang="de-DE" sz="1300" dirty="0" err="1">
                <a:solidFill>
                  <a:srgbClr val="2E2E38"/>
                </a:solidFill>
              </a:rPr>
              <a:t>Năng</a:t>
            </a:r>
            <a:r>
              <a:rPr lang="de-DE" sz="1300" dirty="0">
                <a:solidFill>
                  <a:srgbClr val="2E2E38"/>
                </a:solidFill>
              </a:rPr>
              <a:t> </a:t>
            </a:r>
            <a:r>
              <a:rPr lang="de-DE" sz="1300" dirty="0" err="1">
                <a:solidFill>
                  <a:srgbClr val="2E2E38"/>
                </a:solidFill>
              </a:rPr>
              <a:t>lực</a:t>
            </a:r>
            <a:r>
              <a:rPr lang="de-DE" sz="1300" dirty="0">
                <a:solidFill>
                  <a:srgbClr val="2E2E38"/>
                </a:solidFill>
              </a:rPr>
              <a:t> </a:t>
            </a:r>
            <a:r>
              <a:rPr lang="de-DE" sz="1300" dirty="0" err="1">
                <a:solidFill>
                  <a:srgbClr val="2E2E38"/>
                </a:solidFill>
              </a:rPr>
              <a:t>sản</a:t>
            </a:r>
            <a:r>
              <a:rPr lang="de-DE" sz="1300" dirty="0">
                <a:solidFill>
                  <a:srgbClr val="2E2E38"/>
                </a:solidFill>
              </a:rPr>
              <a:t> </a:t>
            </a:r>
            <a:r>
              <a:rPr lang="de-DE" sz="1300" dirty="0" err="1">
                <a:solidFill>
                  <a:srgbClr val="2E2E38"/>
                </a:solidFill>
              </a:rPr>
              <a:t>xuất</a:t>
            </a:r>
            <a:r>
              <a:rPr lang="de-DE" sz="1300" dirty="0">
                <a:solidFill>
                  <a:srgbClr val="2E2E38"/>
                </a:solidFill>
              </a:rPr>
              <a:t> </a:t>
            </a:r>
            <a:r>
              <a:rPr lang="de-DE" sz="1300" dirty="0" err="1">
                <a:solidFill>
                  <a:srgbClr val="2E2E38"/>
                </a:solidFill>
              </a:rPr>
              <a:t>tái</a:t>
            </a:r>
            <a:r>
              <a:rPr lang="de-DE" sz="1300" dirty="0">
                <a:solidFill>
                  <a:srgbClr val="2E2E38"/>
                </a:solidFill>
              </a:rPr>
              <a:t> </a:t>
            </a:r>
            <a:r>
              <a:rPr lang="de-DE" sz="1300" dirty="0" err="1">
                <a:solidFill>
                  <a:srgbClr val="2E2E38"/>
                </a:solidFill>
              </a:rPr>
              <a:t>chế</a:t>
            </a:r>
            <a:r>
              <a:rPr lang="de-DE" sz="1300" dirty="0">
                <a:solidFill>
                  <a:srgbClr val="2E2E38"/>
                </a:solidFill>
              </a:rPr>
              <a:t> </a:t>
            </a:r>
            <a:r>
              <a:rPr lang="de-DE" sz="1300" dirty="0" err="1">
                <a:solidFill>
                  <a:srgbClr val="2E2E38"/>
                </a:solidFill>
              </a:rPr>
              <a:t>chất</a:t>
            </a:r>
            <a:r>
              <a:rPr lang="de-DE" sz="1300" dirty="0">
                <a:solidFill>
                  <a:srgbClr val="2E2E38"/>
                </a:solidFill>
              </a:rPr>
              <a:t> </a:t>
            </a:r>
            <a:r>
              <a:rPr lang="de-DE" sz="1300" dirty="0" err="1">
                <a:solidFill>
                  <a:srgbClr val="2E2E38"/>
                </a:solidFill>
              </a:rPr>
              <a:t>thải</a:t>
            </a:r>
            <a:r>
              <a:rPr lang="de-DE" sz="1300" dirty="0">
                <a:solidFill>
                  <a:srgbClr val="2E2E38"/>
                </a:solidFill>
              </a:rPr>
              <a:t> </a:t>
            </a:r>
            <a:r>
              <a:rPr lang="de-DE" sz="1300" dirty="0" err="1">
                <a:solidFill>
                  <a:srgbClr val="2E2E38"/>
                </a:solidFill>
              </a:rPr>
              <a:t>nhựa</a:t>
            </a:r>
            <a:endParaRPr lang="de-DE" sz="1300" dirty="0">
              <a:solidFill>
                <a:srgbClr val="2E2E38"/>
              </a:solidFill>
            </a:endParaRPr>
          </a:p>
        </p:txBody>
      </p:sp>
      <p:pic>
        <p:nvPicPr>
          <p:cNvPr id="34" name="Picture 33">
            <a:extLst>
              <a:ext uri="{FF2B5EF4-FFF2-40B4-BE49-F238E27FC236}">
                <a16:creationId xmlns:a16="http://schemas.microsoft.com/office/drawing/2014/main" id="{BCBE690A-5E87-A54D-9FDB-155D1521495F}"/>
              </a:ext>
            </a:extLst>
          </p:cNvPr>
          <p:cNvPicPr>
            <a:picLocks noChangeAspect="1"/>
          </p:cNvPicPr>
          <p:nvPr/>
        </p:nvPicPr>
        <p:blipFill>
          <a:blip r:embed="rId20"/>
          <a:stretch>
            <a:fillRect/>
          </a:stretch>
        </p:blipFill>
        <p:spPr>
          <a:xfrm>
            <a:off x="6454036" y="4378318"/>
            <a:ext cx="2664557" cy="1655312"/>
          </a:xfrm>
          <a:prstGeom prst="rect">
            <a:avLst/>
          </a:prstGeom>
        </p:spPr>
      </p:pic>
      <p:sp>
        <p:nvSpPr>
          <p:cNvPr id="35" name="Text box_6384887098222552956">
            <a:extLst>
              <a:ext uri="{FF2B5EF4-FFF2-40B4-BE49-F238E27FC236}">
                <a16:creationId xmlns:a16="http://schemas.microsoft.com/office/drawing/2014/main" id="{A4F38B4B-6C2F-45E2-27B6-7AC4EC107F78}"/>
              </a:ext>
            </a:extLst>
          </p:cNvPr>
          <p:cNvSpPr/>
          <p:nvPr>
            <p:custDataLst>
              <p:tags r:id="rId10"/>
            </p:custDataLst>
          </p:nvPr>
        </p:nvSpPr>
        <p:spPr>
          <a:xfrm>
            <a:off x="6415730" y="4081716"/>
            <a:ext cx="2761201" cy="200055"/>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300" dirty="0" err="1">
                <a:solidFill>
                  <a:schemeClr val="tx1"/>
                </a:solidFill>
              </a:rPr>
              <a:t>Công</a:t>
            </a:r>
            <a:r>
              <a:rPr lang="en-US" sz="1300" dirty="0">
                <a:solidFill>
                  <a:schemeClr val="tx1"/>
                </a:solidFill>
              </a:rPr>
              <a:t> </a:t>
            </a:r>
            <a:r>
              <a:rPr lang="en-US" sz="1300" dirty="0" err="1">
                <a:solidFill>
                  <a:schemeClr val="tx1"/>
                </a:solidFill>
              </a:rPr>
              <a:t>nghệ</a:t>
            </a:r>
            <a:r>
              <a:rPr lang="en-US" sz="1300" dirty="0">
                <a:solidFill>
                  <a:schemeClr val="tx1"/>
                </a:solidFill>
              </a:rPr>
              <a:t> </a:t>
            </a:r>
            <a:r>
              <a:rPr lang="en-US" sz="1300" dirty="0" err="1">
                <a:solidFill>
                  <a:schemeClr val="tx1"/>
                </a:solidFill>
              </a:rPr>
              <a:t>tái</a:t>
            </a:r>
            <a:r>
              <a:rPr lang="en-US" sz="1300" dirty="0">
                <a:solidFill>
                  <a:schemeClr val="tx1"/>
                </a:solidFill>
              </a:rPr>
              <a:t> </a:t>
            </a:r>
            <a:r>
              <a:rPr lang="en-US" sz="1300" dirty="0" err="1">
                <a:solidFill>
                  <a:schemeClr val="tx1"/>
                </a:solidFill>
              </a:rPr>
              <a:t>chế</a:t>
            </a:r>
            <a:r>
              <a:rPr lang="en-US" sz="1300" dirty="0">
                <a:solidFill>
                  <a:schemeClr val="tx1"/>
                </a:solidFill>
              </a:rPr>
              <a:t> </a:t>
            </a:r>
            <a:r>
              <a:rPr lang="en-US" sz="1300" b="1" dirty="0" err="1">
                <a:solidFill>
                  <a:schemeClr val="tx1"/>
                </a:solidFill>
              </a:rPr>
              <a:t>nhựa</a:t>
            </a:r>
            <a:r>
              <a:rPr lang="en-US" sz="1300" b="1" dirty="0">
                <a:solidFill>
                  <a:schemeClr val="tx1"/>
                </a:solidFill>
              </a:rPr>
              <a:t> </a:t>
            </a:r>
            <a:r>
              <a:rPr lang="en-US" sz="1300" b="1" dirty="0" err="1">
                <a:solidFill>
                  <a:schemeClr val="tx1"/>
                </a:solidFill>
              </a:rPr>
              <a:t>và</a:t>
            </a:r>
            <a:r>
              <a:rPr lang="en-US" sz="1300" b="1" dirty="0">
                <a:solidFill>
                  <a:schemeClr val="tx1"/>
                </a:solidFill>
              </a:rPr>
              <a:t> </a:t>
            </a:r>
            <a:r>
              <a:rPr lang="en-US" sz="1300" b="1" dirty="0" err="1">
                <a:solidFill>
                  <a:schemeClr val="tx1"/>
                </a:solidFill>
              </a:rPr>
              <a:t>vỏ</a:t>
            </a:r>
            <a:r>
              <a:rPr lang="en-US" sz="1300" b="1" dirty="0">
                <a:solidFill>
                  <a:schemeClr val="tx1"/>
                </a:solidFill>
              </a:rPr>
              <a:t> chai</a:t>
            </a:r>
            <a:endParaRPr lang="en-US" sz="1300" dirty="0">
              <a:solidFill>
                <a:schemeClr val="tx1"/>
              </a:solidFill>
            </a:endParaRPr>
          </a:p>
        </p:txBody>
      </p:sp>
      <p:grpSp>
        <p:nvGrpSpPr>
          <p:cNvPr id="36" name="Group 35">
            <a:extLst>
              <a:ext uri="{FF2B5EF4-FFF2-40B4-BE49-F238E27FC236}">
                <a16:creationId xmlns:a16="http://schemas.microsoft.com/office/drawing/2014/main" id="{C801A7DF-42F5-2164-E9CB-341F26C9C936}"/>
              </a:ext>
            </a:extLst>
          </p:cNvPr>
          <p:cNvGrpSpPr/>
          <p:nvPr/>
        </p:nvGrpSpPr>
        <p:grpSpPr>
          <a:xfrm>
            <a:off x="6391392" y="1864525"/>
            <a:ext cx="349777" cy="581212"/>
            <a:chOff x="6205784" y="1186669"/>
            <a:chExt cx="410424" cy="789087"/>
          </a:xfrm>
        </p:grpSpPr>
        <p:pic>
          <p:nvPicPr>
            <p:cNvPr id="37" name="Graphic 36" descr="Flag outline">
              <a:extLst>
                <a:ext uri="{FF2B5EF4-FFF2-40B4-BE49-F238E27FC236}">
                  <a16:creationId xmlns:a16="http://schemas.microsoft.com/office/drawing/2014/main" id="{96093949-E273-F8D9-7C9E-82508F97EA89}"/>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6240637" y="1186669"/>
              <a:ext cx="362154" cy="362154"/>
            </a:xfrm>
            <a:prstGeom prst="rect">
              <a:avLst/>
            </a:prstGeom>
          </p:spPr>
        </p:pic>
        <p:pic>
          <p:nvPicPr>
            <p:cNvPr id="38" name="Graphic 37" descr="Handshake outline">
              <a:extLst>
                <a:ext uri="{FF2B5EF4-FFF2-40B4-BE49-F238E27FC236}">
                  <a16:creationId xmlns:a16="http://schemas.microsoft.com/office/drawing/2014/main" id="{C0847311-ADAC-BD27-5145-FFE686FDD058}"/>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6205784" y="1565332"/>
              <a:ext cx="410424" cy="410424"/>
            </a:xfrm>
            <a:prstGeom prst="rect">
              <a:avLst/>
            </a:prstGeom>
          </p:spPr>
        </p:pic>
      </p:grpSp>
      <p:sp>
        <p:nvSpPr>
          <p:cNvPr id="39" name="Text box_6384911491912801390">
            <a:extLst>
              <a:ext uri="{FF2B5EF4-FFF2-40B4-BE49-F238E27FC236}">
                <a16:creationId xmlns:a16="http://schemas.microsoft.com/office/drawing/2014/main" id="{A1A29391-E954-0DFB-4D44-BBA0EB2BCE7D}"/>
              </a:ext>
            </a:extLst>
          </p:cNvPr>
          <p:cNvSpPr/>
          <p:nvPr>
            <p:custDataLst>
              <p:tags r:id="rId11"/>
            </p:custDataLst>
          </p:nvPr>
        </p:nvSpPr>
        <p:spPr>
          <a:xfrm>
            <a:off x="602757" y="6130177"/>
            <a:ext cx="8260819" cy="400110"/>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300" dirty="0">
                <a:solidFill>
                  <a:schemeClr val="tx1"/>
                </a:solidFill>
              </a:rPr>
              <a:t>(*) GPL do </a:t>
            </a:r>
            <a:r>
              <a:rPr lang="en-US" sz="1300" dirty="0" err="1">
                <a:solidFill>
                  <a:schemeClr val="tx1"/>
                </a:solidFill>
              </a:rPr>
              <a:t>Hiệp</a:t>
            </a:r>
            <a:r>
              <a:rPr lang="en-US" sz="1300" dirty="0">
                <a:solidFill>
                  <a:schemeClr val="tx1"/>
                </a:solidFill>
              </a:rPr>
              <a:t> </a:t>
            </a:r>
            <a:r>
              <a:rPr lang="en-US" sz="1300" dirty="0" err="1">
                <a:solidFill>
                  <a:schemeClr val="tx1"/>
                </a:solidFill>
              </a:rPr>
              <a:t>hội</a:t>
            </a:r>
            <a:r>
              <a:rPr lang="en-US" sz="1300" dirty="0">
                <a:solidFill>
                  <a:schemeClr val="tx1"/>
                </a:solidFill>
              </a:rPr>
              <a:t> </a:t>
            </a:r>
            <a:r>
              <a:rPr lang="en-US" sz="1300" dirty="0" err="1">
                <a:solidFill>
                  <a:schemeClr val="tx1"/>
                </a:solidFill>
              </a:rPr>
              <a:t>thị</a:t>
            </a:r>
            <a:r>
              <a:rPr lang="en-US" sz="1300" dirty="0">
                <a:solidFill>
                  <a:schemeClr val="tx1"/>
                </a:solidFill>
              </a:rPr>
              <a:t> </a:t>
            </a:r>
            <a:r>
              <a:rPr lang="en-US" sz="1300" dirty="0" err="1">
                <a:solidFill>
                  <a:schemeClr val="tx1"/>
                </a:solidFill>
              </a:rPr>
              <a:t>trường</a:t>
            </a:r>
            <a:r>
              <a:rPr lang="en-US" sz="1300" dirty="0">
                <a:solidFill>
                  <a:schemeClr val="tx1"/>
                </a:solidFill>
              </a:rPr>
              <a:t> </a:t>
            </a:r>
            <a:r>
              <a:rPr lang="en-US" sz="1300" dirty="0" err="1">
                <a:solidFill>
                  <a:schemeClr val="tx1"/>
                </a:solidFill>
              </a:rPr>
              <a:t>cho</a:t>
            </a:r>
            <a:r>
              <a:rPr lang="en-US" sz="1300" dirty="0">
                <a:solidFill>
                  <a:schemeClr val="tx1"/>
                </a:solidFill>
              </a:rPr>
              <a:t> </a:t>
            </a:r>
            <a:r>
              <a:rPr lang="en-US" sz="1300" dirty="0" err="1">
                <a:solidFill>
                  <a:schemeClr val="tx1"/>
                </a:solidFill>
              </a:rPr>
              <a:t>vay</a:t>
            </a:r>
            <a:r>
              <a:rPr lang="en-US" sz="1300" dirty="0">
                <a:solidFill>
                  <a:schemeClr val="tx1"/>
                </a:solidFill>
              </a:rPr>
              <a:t> (Loan Market Association) </a:t>
            </a:r>
            <a:r>
              <a:rPr lang="en-US" sz="1300" dirty="0" err="1">
                <a:solidFill>
                  <a:schemeClr val="tx1"/>
                </a:solidFill>
              </a:rPr>
              <a:t>và</a:t>
            </a:r>
            <a:r>
              <a:rPr lang="en-US" sz="1300" dirty="0">
                <a:solidFill>
                  <a:schemeClr val="tx1"/>
                </a:solidFill>
              </a:rPr>
              <a:t> </a:t>
            </a:r>
            <a:r>
              <a:rPr lang="en-US" sz="1300" dirty="0" err="1">
                <a:solidFill>
                  <a:schemeClr val="tx1"/>
                </a:solidFill>
              </a:rPr>
              <a:t>Hiệp</a:t>
            </a:r>
            <a:r>
              <a:rPr lang="en-US" sz="1300" dirty="0">
                <a:solidFill>
                  <a:schemeClr val="tx1"/>
                </a:solidFill>
              </a:rPr>
              <a:t> </a:t>
            </a:r>
            <a:r>
              <a:rPr lang="en-US" sz="1300" dirty="0" err="1">
                <a:solidFill>
                  <a:schemeClr val="tx1"/>
                </a:solidFill>
              </a:rPr>
              <a:t>hội</a:t>
            </a:r>
            <a:r>
              <a:rPr lang="en-US" sz="1300" dirty="0">
                <a:solidFill>
                  <a:schemeClr val="tx1"/>
                </a:solidFill>
              </a:rPr>
              <a:t> </a:t>
            </a:r>
            <a:r>
              <a:rPr lang="en-US" sz="1300" dirty="0" err="1">
                <a:solidFill>
                  <a:schemeClr val="tx1"/>
                </a:solidFill>
              </a:rPr>
              <a:t>thị</a:t>
            </a:r>
            <a:r>
              <a:rPr lang="en-US" sz="1300" dirty="0">
                <a:solidFill>
                  <a:schemeClr val="tx1"/>
                </a:solidFill>
              </a:rPr>
              <a:t> </a:t>
            </a:r>
            <a:r>
              <a:rPr lang="en-US" sz="1300" dirty="0" err="1">
                <a:solidFill>
                  <a:schemeClr val="tx1"/>
                </a:solidFill>
              </a:rPr>
              <a:t>trường</a:t>
            </a:r>
            <a:r>
              <a:rPr lang="en-US" sz="1300" dirty="0">
                <a:solidFill>
                  <a:schemeClr val="tx1"/>
                </a:solidFill>
              </a:rPr>
              <a:t> </a:t>
            </a:r>
            <a:r>
              <a:rPr lang="en-US" sz="1300" dirty="0" err="1">
                <a:solidFill>
                  <a:schemeClr val="tx1"/>
                </a:solidFill>
              </a:rPr>
              <a:t>cho</a:t>
            </a:r>
            <a:r>
              <a:rPr lang="en-US" sz="1300" dirty="0">
                <a:solidFill>
                  <a:schemeClr val="tx1"/>
                </a:solidFill>
              </a:rPr>
              <a:t> </a:t>
            </a:r>
            <a:r>
              <a:rPr lang="en-US" sz="1300" dirty="0" err="1">
                <a:solidFill>
                  <a:schemeClr val="tx1"/>
                </a:solidFill>
              </a:rPr>
              <a:t>vay</a:t>
            </a:r>
            <a:r>
              <a:rPr lang="en-US" sz="1300" dirty="0">
                <a:solidFill>
                  <a:schemeClr val="tx1"/>
                </a:solidFill>
              </a:rPr>
              <a:t> </a:t>
            </a:r>
            <a:r>
              <a:rPr lang="en-US" sz="1300" dirty="0" err="1">
                <a:solidFill>
                  <a:schemeClr val="tx1"/>
                </a:solidFill>
              </a:rPr>
              <a:t>Châu</a:t>
            </a:r>
            <a:r>
              <a:rPr lang="en-US" sz="1300" dirty="0">
                <a:solidFill>
                  <a:schemeClr val="tx1"/>
                </a:solidFill>
              </a:rPr>
              <a:t> </a:t>
            </a:r>
            <a:r>
              <a:rPr lang="en-US" sz="1300" dirty="0" err="1">
                <a:solidFill>
                  <a:schemeClr val="tx1"/>
                </a:solidFill>
              </a:rPr>
              <a:t>Á</a:t>
            </a:r>
            <a:r>
              <a:rPr lang="en-US" sz="1300" dirty="0">
                <a:solidFill>
                  <a:schemeClr val="tx1"/>
                </a:solidFill>
              </a:rPr>
              <a:t> – TBD (Asia Pacific Loan Market) </a:t>
            </a:r>
            <a:r>
              <a:rPr lang="en-US" sz="1300" dirty="0" err="1">
                <a:solidFill>
                  <a:schemeClr val="tx1"/>
                </a:solidFill>
              </a:rPr>
              <a:t>phối</a:t>
            </a:r>
            <a:r>
              <a:rPr lang="en-US" sz="1300" dirty="0">
                <a:solidFill>
                  <a:schemeClr val="tx1"/>
                </a:solidFill>
              </a:rPr>
              <a:t> </a:t>
            </a:r>
            <a:r>
              <a:rPr lang="en-US" sz="1300" dirty="0" err="1">
                <a:solidFill>
                  <a:schemeClr val="tx1"/>
                </a:solidFill>
              </a:rPr>
              <a:t>hợp</a:t>
            </a:r>
            <a:r>
              <a:rPr lang="en-US" sz="1300" dirty="0">
                <a:solidFill>
                  <a:schemeClr val="tx1"/>
                </a:solidFill>
              </a:rPr>
              <a:t> ban </a:t>
            </a:r>
            <a:r>
              <a:rPr lang="en-US" sz="1300" dirty="0" err="1">
                <a:solidFill>
                  <a:schemeClr val="tx1"/>
                </a:solidFill>
              </a:rPr>
              <a:t>hành</a:t>
            </a:r>
            <a:r>
              <a:rPr lang="en-US" sz="1300" dirty="0">
                <a:solidFill>
                  <a:schemeClr val="tx1"/>
                </a:solidFill>
              </a:rPr>
              <a:t>.</a:t>
            </a:r>
          </a:p>
        </p:txBody>
      </p:sp>
      <p:sp>
        <p:nvSpPr>
          <p:cNvPr id="40" name="Text box_63833408514197375067">
            <a:extLst>
              <a:ext uri="{FF2B5EF4-FFF2-40B4-BE49-F238E27FC236}">
                <a16:creationId xmlns:a16="http://schemas.microsoft.com/office/drawing/2014/main" id="{47C0F77E-F971-6C1B-B470-C2CDB35001E2}"/>
              </a:ext>
            </a:extLst>
          </p:cNvPr>
          <p:cNvSpPr/>
          <p:nvPr>
            <p:custDataLst>
              <p:tags r:id="rId12"/>
            </p:custDataLst>
          </p:nvPr>
        </p:nvSpPr>
        <p:spPr>
          <a:xfrm>
            <a:off x="794211" y="1375829"/>
            <a:ext cx="2028539" cy="200055"/>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300" dirty="0" err="1">
                <a:solidFill>
                  <a:srgbClr val="2E2E38"/>
                </a:solidFill>
              </a:rPr>
              <a:t>Bên</a:t>
            </a:r>
            <a:r>
              <a:rPr lang="en-US" sz="1300" dirty="0">
                <a:solidFill>
                  <a:srgbClr val="2E2E38"/>
                </a:solidFill>
              </a:rPr>
              <a:t> </a:t>
            </a:r>
            <a:r>
              <a:rPr lang="en-US" sz="1300" dirty="0" err="1">
                <a:solidFill>
                  <a:srgbClr val="2E2E38"/>
                </a:solidFill>
              </a:rPr>
              <a:t>huy</a:t>
            </a:r>
            <a:r>
              <a:rPr lang="en-US" sz="1300" dirty="0">
                <a:solidFill>
                  <a:srgbClr val="2E2E38"/>
                </a:solidFill>
              </a:rPr>
              <a:t> </a:t>
            </a:r>
            <a:r>
              <a:rPr lang="en-US" sz="1300" dirty="0" err="1">
                <a:solidFill>
                  <a:srgbClr val="2E2E38"/>
                </a:solidFill>
              </a:rPr>
              <a:t>động</a:t>
            </a:r>
            <a:r>
              <a:rPr lang="en-US" sz="1300" dirty="0">
                <a:solidFill>
                  <a:srgbClr val="2E2E38"/>
                </a:solidFill>
              </a:rPr>
              <a:t> </a:t>
            </a:r>
            <a:r>
              <a:rPr lang="en-US" sz="1300" dirty="0" err="1">
                <a:solidFill>
                  <a:srgbClr val="2E2E38"/>
                </a:solidFill>
              </a:rPr>
              <a:t>vốn</a:t>
            </a:r>
            <a:endParaRPr lang="en-US" sz="1300" dirty="0">
              <a:solidFill>
                <a:srgbClr val="2E2E38"/>
              </a:solidFill>
            </a:endParaRPr>
          </a:p>
        </p:txBody>
      </p:sp>
      <p:sp>
        <p:nvSpPr>
          <p:cNvPr id="41" name="Text box_63833408514197375067">
            <a:extLst>
              <a:ext uri="{FF2B5EF4-FFF2-40B4-BE49-F238E27FC236}">
                <a16:creationId xmlns:a16="http://schemas.microsoft.com/office/drawing/2014/main" id="{86EAE03F-C77F-B739-6C4F-65109145B956}"/>
              </a:ext>
            </a:extLst>
          </p:cNvPr>
          <p:cNvSpPr/>
          <p:nvPr>
            <p:custDataLst>
              <p:tags r:id="rId13"/>
            </p:custDataLst>
          </p:nvPr>
        </p:nvSpPr>
        <p:spPr>
          <a:xfrm>
            <a:off x="6290635" y="1339727"/>
            <a:ext cx="2028539" cy="200055"/>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300" dirty="0" err="1">
                <a:solidFill>
                  <a:srgbClr val="2E2E38"/>
                </a:solidFill>
              </a:rPr>
              <a:t>Bên</a:t>
            </a:r>
            <a:r>
              <a:rPr lang="en-US" sz="1300" dirty="0">
                <a:solidFill>
                  <a:srgbClr val="2E2E38"/>
                </a:solidFill>
              </a:rPr>
              <a:t> </a:t>
            </a:r>
            <a:r>
              <a:rPr lang="en-US" sz="1300" dirty="0" err="1">
                <a:solidFill>
                  <a:srgbClr val="2E2E38"/>
                </a:solidFill>
              </a:rPr>
              <a:t>cấp</a:t>
            </a:r>
            <a:r>
              <a:rPr lang="en-US" sz="1300" dirty="0">
                <a:solidFill>
                  <a:srgbClr val="2E2E38"/>
                </a:solidFill>
              </a:rPr>
              <a:t> </a:t>
            </a:r>
            <a:r>
              <a:rPr lang="en-US" sz="1300" dirty="0" err="1">
                <a:solidFill>
                  <a:srgbClr val="2E2E38"/>
                </a:solidFill>
              </a:rPr>
              <a:t>vốn</a:t>
            </a:r>
            <a:endParaRPr lang="en-US" sz="1300" dirty="0">
              <a:solidFill>
                <a:srgbClr val="2E2E38"/>
              </a:solidFill>
            </a:endParaRPr>
          </a:p>
        </p:txBody>
      </p:sp>
      <p:sp>
        <p:nvSpPr>
          <p:cNvPr id="42" name="Text box_63833408514197375067">
            <a:extLst>
              <a:ext uri="{FF2B5EF4-FFF2-40B4-BE49-F238E27FC236}">
                <a16:creationId xmlns:a16="http://schemas.microsoft.com/office/drawing/2014/main" id="{45D97460-1CE2-4FA5-D712-31A0CE720F14}"/>
              </a:ext>
            </a:extLst>
          </p:cNvPr>
          <p:cNvSpPr/>
          <p:nvPr>
            <p:custDataLst>
              <p:tags r:id="rId14"/>
            </p:custDataLst>
          </p:nvPr>
        </p:nvSpPr>
        <p:spPr>
          <a:xfrm>
            <a:off x="6811042" y="2168537"/>
            <a:ext cx="1554015" cy="200055"/>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r>
              <a:rPr lang="en-US" sz="1300" dirty="0" err="1">
                <a:solidFill>
                  <a:srgbClr val="2E2E38"/>
                </a:solidFill>
              </a:rPr>
              <a:t>Quỹ</a:t>
            </a:r>
            <a:r>
              <a:rPr lang="en-US" sz="1300" dirty="0">
                <a:solidFill>
                  <a:srgbClr val="2E2E38"/>
                </a:solidFill>
              </a:rPr>
              <a:t> </a:t>
            </a:r>
            <a:r>
              <a:rPr lang="en-US" sz="1300" dirty="0" err="1">
                <a:solidFill>
                  <a:srgbClr val="2E2E38"/>
                </a:solidFill>
              </a:rPr>
              <a:t>bảo</a:t>
            </a:r>
            <a:r>
              <a:rPr lang="en-US" sz="1300" dirty="0">
                <a:solidFill>
                  <a:srgbClr val="2E2E38"/>
                </a:solidFill>
              </a:rPr>
              <a:t> </a:t>
            </a:r>
            <a:r>
              <a:rPr lang="en-US" sz="1300" dirty="0" err="1">
                <a:solidFill>
                  <a:srgbClr val="2E2E38"/>
                </a:solidFill>
              </a:rPr>
              <a:t>vệ</a:t>
            </a:r>
            <a:r>
              <a:rPr lang="en-US" sz="1300" dirty="0">
                <a:solidFill>
                  <a:srgbClr val="2E2E38"/>
                </a:solidFill>
              </a:rPr>
              <a:t> </a:t>
            </a:r>
            <a:r>
              <a:rPr lang="en-US" sz="1300" dirty="0" err="1">
                <a:solidFill>
                  <a:srgbClr val="2E2E38"/>
                </a:solidFill>
              </a:rPr>
              <a:t>tài</a:t>
            </a:r>
            <a:r>
              <a:rPr lang="en-US" sz="1300" dirty="0">
                <a:solidFill>
                  <a:srgbClr val="2E2E38"/>
                </a:solidFill>
              </a:rPr>
              <a:t> </a:t>
            </a:r>
            <a:r>
              <a:rPr lang="en-US" sz="1300" dirty="0" err="1">
                <a:solidFill>
                  <a:srgbClr val="2E2E38"/>
                </a:solidFill>
              </a:rPr>
              <a:t>nguyên</a:t>
            </a:r>
            <a:r>
              <a:rPr lang="en-US" sz="1300" dirty="0">
                <a:solidFill>
                  <a:srgbClr val="2E2E38"/>
                </a:solidFill>
              </a:rPr>
              <a:t> </a:t>
            </a:r>
          </a:p>
        </p:txBody>
      </p:sp>
    </p:spTree>
    <p:extLst>
      <p:ext uri="{BB962C8B-B14F-4D97-AF65-F5344CB8AC3E}">
        <p14:creationId xmlns:p14="http://schemas.microsoft.com/office/powerpoint/2010/main" val="189762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0FC2C2-F66A-EB64-2B0B-78080E233C20}"/>
              </a:ext>
            </a:extLst>
          </p:cNvPr>
          <p:cNvSpPr>
            <a:spLocks noGrp="1"/>
          </p:cNvSpPr>
          <p:nvPr>
            <p:ph type="sldNum" sz="quarter" idx="4"/>
          </p:nvPr>
        </p:nvSpPr>
        <p:spPr/>
        <p:txBody>
          <a:bodyPr/>
          <a:lstStyle/>
          <a:p>
            <a:fld id="{38EC2071-0BDE-49F8-A929-1F6A71822F8F}" type="slidenum">
              <a:rPr lang="en-GB" smtClean="0"/>
              <a:pPr/>
              <a:t>7</a:t>
            </a:fld>
            <a:endParaRPr lang="en-GB" dirty="0"/>
          </a:p>
        </p:txBody>
      </p:sp>
      <p:sp>
        <p:nvSpPr>
          <p:cNvPr id="4" name="Text Placeholder 3">
            <a:extLst>
              <a:ext uri="{FF2B5EF4-FFF2-40B4-BE49-F238E27FC236}">
                <a16:creationId xmlns:a16="http://schemas.microsoft.com/office/drawing/2014/main" id="{CED72E85-7E10-F28C-DD80-BFDF43339642}"/>
              </a:ext>
            </a:extLst>
          </p:cNvPr>
          <p:cNvSpPr>
            <a:spLocks noGrp="1"/>
          </p:cNvSpPr>
          <p:nvPr>
            <p:ph type="body" sz="quarter" idx="10"/>
          </p:nvPr>
        </p:nvSpPr>
        <p:spPr/>
        <p:txBody>
          <a:bodyPr/>
          <a:lstStyle/>
          <a:p>
            <a:r>
              <a:rPr lang="en-VN" dirty="0"/>
              <a:t>Một số ngân hàng điển hình</a:t>
            </a:r>
          </a:p>
        </p:txBody>
      </p:sp>
      <p:sp>
        <p:nvSpPr>
          <p:cNvPr id="5" name="Text Placeholder 4">
            <a:extLst>
              <a:ext uri="{FF2B5EF4-FFF2-40B4-BE49-F238E27FC236}">
                <a16:creationId xmlns:a16="http://schemas.microsoft.com/office/drawing/2014/main" id="{8C78DA75-5B47-7AC3-64C5-0C93723E039C}"/>
              </a:ext>
            </a:extLst>
          </p:cNvPr>
          <p:cNvSpPr>
            <a:spLocks noGrp="1"/>
          </p:cNvSpPr>
          <p:nvPr>
            <p:ph type="body" sz="quarter" idx="11"/>
          </p:nvPr>
        </p:nvSpPr>
        <p:spPr/>
        <p:txBody>
          <a:bodyPr/>
          <a:lstStyle/>
          <a:p>
            <a:endParaRPr lang="en-VN"/>
          </a:p>
        </p:txBody>
      </p:sp>
      <p:sp>
        <p:nvSpPr>
          <p:cNvPr id="6" name="Row header_637309479042967552">
            <a:extLst>
              <a:ext uri="{FF2B5EF4-FFF2-40B4-BE49-F238E27FC236}">
                <a16:creationId xmlns:a16="http://schemas.microsoft.com/office/drawing/2014/main" id="{9329FC2C-A65E-2D8E-8E9A-AF1499E75166}"/>
              </a:ext>
            </a:extLst>
          </p:cNvPr>
          <p:cNvSpPr txBox="1">
            <a:spLocks noChangeArrowheads="1"/>
          </p:cNvSpPr>
          <p:nvPr>
            <p:custDataLst>
              <p:tags r:id="rId1"/>
            </p:custDataLst>
          </p:nvPr>
        </p:nvSpPr>
        <p:spPr bwMode="gray">
          <a:xfrm>
            <a:off x="609918" y="1548719"/>
            <a:ext cx="1639112" cy="998094"/>
          </a:xfrm>
          <a:custGeom>
            <a:avLst/>
            <a:gdLst>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 name="connsiteX5" fmla="*/ 0 w 2560002"/>
              <a:gd name="connsiteY5" fmla="*/ 0 h 1151232"/>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 name="connsiteX5" fmla="*/ 91440 w 2560002"/>
              <a:gd name="connsiteY5" fmla="*/ 91440 h 1151232"/>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002" h="1151232">
                <a:moveTo>
                  <a:pt x="0" y="0"/>
                </a:moveTo>
                <a:lnTo>
                  <a:pt x="2411102" y="0"/>
                </a:lnTo>
                <a:lnTo>
                  <a:pt x="2560002" y="575616"/>
                </a:lnTo>
                <a:lnTo>
                  <a:pt x="2411102" y="1151232"/>
                </a:lnTo>
                <a:lnTo>
                  <a:pt x="0" y="1151232"/>
                </a:lnTo>
              </a:path>
            </a:pathLst>
          </a:custGeom>
          <a:solidFill>
            <a:srgbClr val="E3F2E7"/>
          </a:solidFill>
          <a:ln w="9525">
            <a:solidFill>
              <a:srgbClr val="747480"/>
            </a:solidFill>
            <a:miter lim="800000"/>
            <a:headEnd/>
            <a:tailEnd/>
          </a:ln>
        </p:spPr>
        <p:txBody>
          <a:bodyPr wrap="square" lIns="0" tIns="0" rIns="180000" bIns="0" anchor="ctr" anchorCtr="0">
            <a:noAutofit/>
          </a:bodyPr>
          <a:lstStyle/>
          <a:p>
            <a:r>
              <a:rPr lang="en-US" sz="1200" err="1">
                <a:solidFill>
                  <a:schemeClr val="bg2">
                    <a:lumMod val="50000"/>
                  </a:schemeClr>
                </a:solidFill>
              </a:rPr>
              <a:t>Định</a:t>
            </a:r>
            <a:r>
              <a:rPr lang="en-US" sz="1200">
                <a:solidFill>
                  <a:schemeClr val="bg2">
                    <a:lumMod val="50000"/>
                  </a:schemeClr>
                </a:solidFill>
              </a:rPr>
              <a:t> </a:t>
            </a:r>
            <a:r>
              <a:rPr lang="en-US" sz="1200" err="1">
                <a:solidFill>
                  <a:schemeClr val="bg2">
                    <a:lumMod val="50000"/>
                  </a:schemeClr>
                </a:solidFill>
              </a:rPr>
              <a:t>hướng</a:t>
            </a:r>
            <a:endParaRPr lang="en-US" sz="1200">
              <a:solidFill>
                <a:schemeClr val="bg2">
                  <a:lumMod val="50000"/>
                </a:schemeClr>
              </a:solidFill>
            </a:endParaRPr>
          </a:p>
        </p:txBody>
      </p:sp>
      <p:sp>
        <p:nvSpPr>
          <p:cNvPr id="7" name="Row header_637309479042967552">
            <a:extLst>
              <a:ext uri="{FF2B5EF4-FFF2-40B4-BE49-F238E27FC236}">
                <a16:creationId xmlns:a16="http://schemas.microsoft.com/office/drawing/2014/main" id="{C34292D1-1AB3-9C2B-C04D-5FFA79EB12EA}"/>
              </a:ext>
            </a:extLst>
          </p:cNvPr>
          <p:cNvSpPr txBox="1">
            <a:spLocks noChangeArrowheads="1"/>
          </p:cNvSpPr>
          <p:nvPr>
            <p:custDataLst>
              <p:tags r:id="rId2"/>
            </p:custDataLst>
          </p:nvPr>
        </p:nvSpPr>
        <p:spPr bwMode="gray">
          <a:xfrm>
            <a:off x="609918" y="2731143"/>
            <a:ext cx="1639112" cy="1071164"/>
          </a:xfrm>
          <a:custGeom>
            <a:avLst/>
            <a:gdLst>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 name="connsiteX5" fmla="*/ 0 w 2560002"/>
              <a:gd name="connsiteY5" fmla="*/ 0 h 1151232"/>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 name="connsiteX5" fmla="*/ 91440 w 2560002"/>
              <a:gd name="connsiteY5" fmla="*/ 91440 h 1151232"/>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002" h="1151232">
                <a:moveTo>
                  <a:pt x="0" y="0"/>
                </a:moveTo>
                <a:lnTo>
                  <a:pt x="2411102" y="0"/>
                </a:lnTo>
                <a:lnTo>
                  <a:pt x="2560002" y="575616"/>
                </a:lnTo>
                <a:lnTo>
                  <a:pt x="2411102" y="1151232"/>
                </a:lnTo>
                <a:lnTo>
                  <a:pt x="0" y="1151232"/>
                </a:lnTo>
              </a:path>
            </a:pathLst>
          </a:custGeom>
          <a:solidFill>
            <a:srgbClr val="E3F2E7"/>
          </a:solidFill>
          <a:ln w="9525">
            <a:solidFill>
              <a:srgbClr val="747480"/>
            </a:solidFill>
            <a:miter lim="800000"/>
            <a:headEnd/>
            <a:tailEnd/>
          </a:ln>
        </p:spPr>
        <p:txBody>
          <a:bodyPr wrap="square" lIns="0" tIns="0" rIns="180000" bIns="0" anchor="ctr" anchorCtr="0">
            <a:noAutofit/>
          </a:bodyPr>
          <a:lstStyle/>
          <a:p>
            <a:r>
              <a:rPr lang="en-US" sz="1200">
                <a:solidFill>
                  <a:schemeClr val="bg2">
                    <a:lumMod val="50000"/>
                  </a:schemeClr>
                </a:solidFill>
              </a:rPr>
              <a:t>Thành </a:t>
            </a:r>
            <a:r>
              <a:rPr lang="en-US" sz="1200" err="1">
                <a:solidFill>
                  <a:schemeClr val="bg2">
                    <a:lumMod val="50000"/>
                  </a:schemeClr>
                </a:solidFill>
              </a:rPr>
              <a:t>tựu</a:t>
            </a:r>
            <a:endParaRPr lang="en-US" sz="1200">
              <a:solidFill>
                <a:schemeClr val="bg2">
                  <a:lumMod val="50000"/>
                </a:schemeClr>
              </a:solidFill>
            </a:endParaRPr>
          </a:p>
        </p:txBody>
      </p:sp>
      <p:sp>
        <p:nvSpPr>
          <p:cNvPr id="8" name="Row header_637309479042967552">
            <a:extLst>
              <a:ext uri="{FF2B5EF4-FFF2-40B4-BE49-F238E27FC236}">
                <a16:creationId xmlns:a16="http://schemas.microsoft.com/office/drawing/2014/main" id="{AF0F2DF4-EDC2-A736-527A-DDEE30F3D609}"/>
              </a:ext>
            </a:extLst>
          </p:cNvPr>
          <p:cNvSpPr txBox="1">
            <a:spLocks noChangeArrowheads="1"/>
          </p:cNvSpPr>
          <p:nvPr>
            <p:custDataLst>
              <p:tags r:id="rId3"/>
            </p:custDataLst>
          </p:nvPr>
        </p:nvSpPr>
        <p:spPr bwMode="gray">
          <a:xfrm>
            <a:off x="609918" y="4007553"/>
            <a:ext cx="1639112" cy="1071164"/>
          </a:xfrm>
          <a:custGeom>
            <a:avLst/>
            <a:gdLst>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 name="connsiteX5" fmla="*/ 0 w 2560002"/>
              <a:gd name="connsiteY5" fmla="*/ 0 h 1151232"/>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 name="connsiteX5" fmla="*/ 91440 w 2560002"/>
              <a:gd name="connsiteY5" fmla="*/ 91440 h 1151232"/>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002" h="1151232">
                <a:moveTo>
                  <a:pt x="0" y="0"/>
                </a:moveTo>
                <a:lnTo>
                  <a:pt x="2411102" y="0"/>
                </a:lnTo>
                <a:lnTo>
                  <a:pt x="2560002" y="575616"/>
                </a:lnTo>
                <a:lnTo>
                  <a:pt x="2411102" y="1151232"/>
                </a:lnTo>
                <a:lnTo>
                  <a:pt x="0" y="1151232"/>
                </a:lnTo>
              </a:path>
            </a:pathLst>
          </a:custGeom>
          <a:solidFill>
            <a:srgbClr val="E3F2E7"/>
          </a:solidFill>
          <a:ln w="9525">
            <a:solidFill>
              <a:srgbClr val="747480"/>
            </a:solidFill>
            <a:miter lim="800000"/>
            <a:headEnd/>
            <a:tailEnd/>
          </a:ln>
        </p:spPr>
        <p:txBody>
          <a:bodyPr wrap="square" lIns="0" tIns="0" rIns="180000" bIns="0" anchor="ctr" anchorCtr="0">
            <a:noAutofit/>
          </a:bodyPr>
          <a:lstStyle/>
          <a:p>
            <a:r>
              <a:rPr lang="en-US" sz="1200" err="1">
                <a:solidFill>
                  <a:schemeClr val="bg2">
                    <a:lumMod val="50000"/>
                  </a:schemeClr>
                </a:solidFill>
              </a:rPr>
              <a:t>Dự</a:t>
            </a:r>
            <a:r>
              <a:rPr lang="en-US" sz="1200">
                <a:solidFill>
                  <a:schemeClr val="bg2">
                    <a:lumMod val="50000"/>
                  </a:schemeClr>
                </a:solidFill>
              </a:rPr>
              <a:t> </a:t>
            </a:r>
            <a:r>
              <a:rPr lang="en-US" sz="1200" err="1">
                <a:solidFill>
                  <a:schemeClr val="bg2">
                    <a:lumMod val="50000"/>
                  </a:schemeClr>
                </a:solidFill>
              </a:rPr>
              <a:t>án</a:t>
            </a:r>
            <a:r>
              <a:rPr lang="en-US" sz="1200">
                <a:solidFill>
                  <a:schemeClr val="bg2">
                    <a:lumMod val="50000"/>
                  </a:schemeClr>
                </a:solidFill>
              </a:rPr>
              <a:t> </a:t>
            </a:r>
            <a:r>
              <a:rPr lang="en-US" sz="1200" err="1">
                <a:solidFill>
                  <a:schemeClr val="bg2">
                    <a:lumMod val="50000"/>
                  </a:schemeClr>
                </a:solidFill>
              </a:rPr>
              <a:t>tiêu</a:t>
            </a:r>
            <a:r>
              <a:rPr lang="en-US" sz="1200">
                <a:solidFill>
                  <a:schemeClr val="bg2">
                    <a:lumMod val="50000"/>
                  </a:schemeClr>
                </a:solidFill>
              </a:rPr>
              <a:t> </a:t>
            </a:r>
            <a:r>
              <a:rPr lang="en-US" sz="1200" err="1">
                <a:solidFill>
                  <a:schemeClr val="bg2">
                    <a:lumMod val="50000"/>
                  </a:schemeClr>
                </a:solidFill>
              </a:rPr>
              <a:t>biểu</a:t>
            </a:r>
            <a:endParaRPr lang="en-US" sz="1200">
              <a:solidFill>
                <a:schemeClr val="bg2">
                  <a:lumMod val="50000"/>
                </a:schemeClr>
              </a:solidFill>
            </a:endParaRPr>
          </a:p>
        </p:txBody>
      </p:sp>
      <p:sp>
        <p:nvSpPr>
          <p:cNvPr id="9" name="Row header_637309479042967552">
            <a:extLst>
              <a:ext uri="{FF2B5EF4-FFF2-40B4-BE49-F238E27FC236}">
                <a16:creationId xmlns:a16="http://schemas.microsoft.com/office/drawing/2014/main" id="{4D9FFDCE-C889-7DFB-0346-52A1B9B3C3C3}"/>
              </a:ext>
            </a:extLst>
          </p:cNvPr>
          <p:cNvSpPr txBox="1">
            <a:spLocks noChangeArrowheads="1"/>
          </p:cNvSpPr>
          <p:nvPr>
            <p:custDataLst>
              <p:tags r:id="rId4"/>
            </p:custDataLst>
          </p:nvPr>
        </p:nvSpPr>
        <p:spPr bwMode="gray">
          <a:xfrm>
            <a:off x="609918" y="5249333"/>
            <a:ext cx="1639112" cy="1000637"/>
          </a:xfrm>
          <a:custGeom>
            <a:avLst/>
            <a:gdLst>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 name="connsiteX5" fmla="*/ 0 w 2560002"/>
              <a:gd name="connsiteY5" fmla="*/ 0 h 1151232"/>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 name="connsiteX5" fmla="*/ 91440 w 2560002"/>
              <a:gd name="connsiteY5" fmla="*/ 91440 h 1151232"/>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002" h="1151232">
                <a:moveTo>
                  <a:pt x="0" y="0"/>
                </a:moveTo>
                <a:lnTo>
                  <a:pt x="2411102" y="0"/>
                </a:lnTo>
                <a:lnTo>
                  <a:pt x="2560002" y="575616"/>
                </a:lnTo>
                <a:lnTo>
                  <a:pt x="2411102" y="1151232"/>
                </a:lnTo>
                <a:lnTo>
                  <a:pt x="0" y="1151232"/>
                </a:lnTo>
              </a:path>
            </a:pathLst>
          </a:custGeom>
          <a:solidFill>
            <a:srgbClr val="E3F2E7"/>
          </a:solidFill>
          <a:ln w="9525">
            <a:solidFill>
              <a:srgbClr val="747480"/>
            </a:solidFill>
            <a:miter lim="800000"/>
            <a:headEnd/>
            <a:tailEnd/>
          </a:ln>
        </p:spPr>
        <p:txBody>
          <a:bodyPr wrap="square" lIns="0" tIns="0" rIns="180000" bIns="0" anchor="ctr" anchorCtr="0">
            <a:noAutofit/>
          </a:bodyPr>
          <a:lstStyle/>
          <a:p>
            <a:r>
              <a:rPr lang="en-US" sz="1200" err="1">
                <a:solidFill>
                  <a:schemeClr val="bg2">
                    <a:lumMod val="50000"/>
                  </a:schemeClr>
                </a:solidFill>
              </a:rPr>
              <a:t>Công</a:t>
            </a:r>
            <a:r>
              <a:rPr lang="en-US" sz="1200">
                <a:solidFill>
                  <a:schemeClr val="bg2">
                    <a:lumMod val="50000"/>
                  </a:schemeClr>
                </a:solidFill>
              </a:rPr>
              <a:t> </a:t>
            </a:r>
            <a:r>
              <a:rPr lang="en-US" sz="1200" err="1">
                <a:solidFill>
                  <a:schemeClr val="bg2">
                    <a:lumMod val="50000"/>
                  </a:schemeClr>
                </a:solidFill>
              </a:rPr>
              <a:t>cụ</a:t>
            </a:r>
            <a:r>
              <a:rPr lang="en-US" sz="1200">
                <a:solidFill>
                  <a:schemeClr val="bg2">
                    <a:lumMod val="50000"/>
                  </a:schemeClr>
                </a:solidFill>
              </a:rPr>
              <a:t> </a:t>
            </a:r>
            <a:r>
              <a:rPr lang="en-US" sz="1200" err="1">
                <a:solidFill>
                  <a:schemeClr val="bg2">
                    <a:lumMod val="50000"/>
                  </a:schemeClr>
                </a:solidFill>
              </a:rPr>
              <a:t>hỗ</a:t>
            </a:r>
            <a:r>
              <a:rPr lang="en-US" sz="1200">
                <a:solidFill>
                  <a:schemeClr val="bg2">
                    <a:lumMod val="50000"/>
                  </a:schemeClr>
                </a:solidFill>
              </a:rPr>
              <a:t> </a:t>
            </a:r>
            <a:r>
              <a:rPr lang="en-US" sz="1200" err="1">
                <a:solidFill>
                  <a:schemeClr val="bg2">
                    <a:lumMod val="50000"/>
                  </a:schemeClr>
                </a:solidFill>
              </a:rPr>
              <a:t>trợ</a:t>
            </a:r>
            <a:endParaRPr lang="en-US" sz="1200">
              <a:solidFill>
                <a:schemeClr val="bg2">
                  <a:lumMod val="50000"/>
                </a:schemeClr>
              </a:solidFill>
            </a:endParaRPr>
          </a:p>
        </p:txBody>
      </p:sp>
      <p:grpSp>
        <p:nvGrpSpPr>
          <p:cNvPr id="10" name="Group 9">
            <a:extLst>
              <a:ext uri="{FF2B5EF4-FFF2-40B4-BE49-F238E27FC236}">
                <a16:creationId xmlns:a16="http://schemas.microsoft.com/office/drawing/2014/main" id="{5B029CB8-A61A-D918-01AE-541050A2D6C2}"/>
              </a:ext>
            </a:extLst>
          </p:cNvPr>
          <p:cNvGrpSpPr/>
          <p:nvPr/>
        </p:nvGrpSpPr>
        <p:grpSpPr>
          <a:xfrm>
            <a:off x="2381761" y="995864"/>
            <a:ext cx="9173514" cy="429261"/>
            <a:chOff x="603069" y="1155257"/>
            <a:chExt cx="10974285" cy="429261"/>
          </a:xfrm>
        </p:grpSpPr>
        <p:cxnSp>
          <p:nvCxnSpPr>
            <p:cNvPr id="11" name="Straight Connector 10">
              <a:extLst>
                <a:ext uri="{FF2B5EF4-FFF2-40B4-BE49-F238E27FC236}">
                  <a16:creationId xmlns:a16="http://schemas.microsoft.com/office/drawing/2014/main" id="{163FA761-4E9C-DE87-CDCB-9BDC48549906}"/>
                </a:ext>
              </a:extLst>
            </p:cNvPr>
            <p:cNvCxnSpPr>
              <a:cxnSpLocks/>
            </p:cNvCxnSpPr>
            <p:nvPr/>
          </p:nvCxnSpPr>
          <p:spPr>
            <a:xfrm>
              <a:off x="603069" y="1584518"/>
              <a:ext cx="3475215"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B89059-92E7-27BC-6DC5-1121A6A04F6A}"/>
                </a:ext>
              </a:extLst>
            </p:cNvPr>
            <p:cNvCxnSpPr>
              <a:cxnSpLocks/>
            </p:cNvCxnSpPr>
            <p:nvPr/>
          </p:nvCxnSpPr>
          <p:spPr>
            <a:xfrm>
              <a:off x="4352605" y="1584518"/>
              <a:ext cx="3300861"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B01492-5984-1722-2C8E-DD53EC32CBCE}"/>
                </a:ext>
              </a:extLst>
            </p:cNvPr>
            <p:cNvCxnSpPr>
              <a:cxnSpLocks/>
            </p:cNvCxnSpPr>
            <p:nvPr/>
          </p:nvCxnSpPr>
          <p:spPr>
            <a:xfrm>
              <a:off x="7950574" y="1584518"/>
              <a:ext cx="362678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9E40E9E-B2B0-3F66-7816-32A4808D328C}"/>
                </a:ext>
              </a:extLst>
            </p:cNvPr>
            <p:cNvPicPr>
              <a:picLocks noChangeAspect="1"/>
            </p:cNvPicPr>
            <p:nvPr/>
          </p:nvPicPr>
          <p:blipFill>
            <a:blip r:embed="rId6"/>
            <a:stretch>
              <a:fillRect/>
            </a:stretch>
          </p:blipFill>
          <p:spPr>
            <a:xfrm>
              <a:off x="8963737" y="1155257"/>
              <a:ext cx="1694888" cy="361576"/>
            </a:xfrm>
            <a:prstGeom prst="rect">
              <a:avLst/>
            </a:prstGeom>
          </p:spPr>
        </p:pic>
        <p:pic>
          <p:nvPicPr>
            <p:cNvPr id="15" name="Picture 10">
              <a:extLst>
                <a:ext uri="{FF2B5EF4-FFF2-40B4-BE49-F238E27FC236}">
                  <a16:creationId xmlns:a16="http://schemas.microsoft.com/office/drawing/2014/main" id="{C43A3DCD-7B66-6771-EA6D-EE6FA97094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6016" y="1155257"/>
              <a:ext cx="1264378" cy="3615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Download logo Agribank Vector, PSD, CDR, AI, PNG miễn phí | VINA® UNIFORM">
              <a:extLst>
                <a:ext uri="{FF2B5EF4-FFF2-40B4-BE49-F238E27FC236}">
                  <a16:creationId xmlns:a16="http://schemas.microsoft.com/office/drawing/2014/main" id="{1A08A4CA-9D10-07C2-F225-9664A05D59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3153" y="1155257"/>
              <a:ext cx="2678339" cy="36157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24">
            <a:extLst>
              <a:ext uri="{FF2B5EF4-FFF2-40B4-BE49-F238E27FC236}">
                <a16:creationId xmlns:a16="http://schemas.microsoft.com/office/drawing/2014/main" id="{14E3C0AE-F421-128E-6550-62DAF0410746}"/>
              </a:ext>
            </a:extLst>
          </p:cNvPr>
          <p:cNvSpPr>
            <a:spLocks noChangeArrowheads="1"/>
          </p:cNvSpPr>
          <p:nvPr/>
        </p:nvSpPr>
        <p:spPr bwMode="auto">
          <a:xfrm>
            <a:off x="2555739" y="1540287"/>
            <a:ext cx="2753064" cy="1014958"/>
          </a:xfrm>
          <a:prstGeom prst="rect">
            <a:avLst/>
          </a:prstGeom>
          <a:solidFill>
            <a:srgbClr val="FFFFFF"/>
          </a:solidFill>
          <a:ln w="9525">
            <a:noFill/>
            <a:miter lim="800000"/>
            <a:headEnd/>
            <a:tailEnd/>
          </a:ln>
          <a:effectLst/>
        </p:spPr>
        <p:txBody>
          <a:bodyPr wrap="square" lIns="0" tIns="0" rIns="0" bIns="0" anchor="t" anchorCtr="0">
            <a:spAutoFit/>
          </a:bodyPr>
          <a:lstStyle/>
          <a:p>
            <a:pPr marL="126000" indent="-126000">
              <a:spcBef>
                <a:spcPct val="50000"/>
              </a:spcBef>
              <a:buClr>
                <a:srgbClr val="1A9AFA"/>
              </a:buClr>
              <a:buSzPct val="75000"/>
              <a:buFont typeface="Wingdings 3" panose="05040102010807070707" pitchFamily="18" charset="2"/>
              <a:buChar char=""/>
              <a:defRPr/>
            </a:pPr>
            <a:r>
              <a:rPr lang="vi-VN" sz="1199" kern="0">
                <a:solidFill>
                  <a:srgbClr val="2E2E38"/>
                </a:solidFill>
                <a:cs typeface="Arial"/>
              </a:rPr>
              <a:t>BIDV theo đuổi chiến lược định vị thương </a:t>
            </a:r>
            <a:r>
              <a:rPr lang="vi-VN" sz="1199" b="1" kern="0">
                <a:solidFill>
                  <a:srgbClr val="2E2E38"/>
                </a:solidFill>
                <a:cs typeface="Arial"/>
              </a:rPr>
              <a:t>hiệu Ngân hàng Xanh</a:t>
            </a:r>
            <a:endParaRPr lang="en-US" sz="1199" b="1" kern="0">
              <a:solidFill>
                <a:srgbClr val="2E2E38"/>
              </a:solidFill>
              <a:cs typeface="Arial"/>
            </a:endParaRPr>
          </a:p>
          <a:p>
            <a:pPr marL="126000" indent="-126000">
              <a:spcBef>
                <a:spcPct val="50000"/>
              </a:spcBef>
              <a:buClr>
                <a:srgbClr val="1A9AFA"/>
              </a:buClr>
              <a:buSzPct val="75000"/>
              <a:buFont typeface="Wingdings 3" panose="05040102010807070707" pitchFamily="18" charset="2"/>
              <a:buChar char=""/>
              <a:defRPr/>
            </a:pPr>
            <a:r>
              <a:rPr lang="en-US" sz="1199" b="1" kern="0" err="1">
                <a:solidFill>
                  <a:srgbClr val="2E2E38"/>
                </a:solidFill>
                <a:cs typeface="Arial"/>
              </a:rPr>
              <a:t>Năm</a:t>
            </a:r>
            <a:r>
              <a:rPr lang="en-US" sz="1199" b="1" kern="0">
                <a:solidFill>
                  <a:srgbClr val="2E2E38"/>
                </a:solidFill>
                <a:cs typeface="Arial"/>
              </a:rPr>
              <a:t> 2050: </a:t>
            </a:r>
            <a:r>
              <a:rPr lang="en-US" sz="1199" kern="0" err="1">
                <a:solidFill>
                  <a:srgbClr val="2E2E38"/>
                </a:solidFill>
                <a:cs typeface="Arial"/>
              </a:rPr>
              <a:t>chuyển</a:t>
            </a:r>
            <a:r>
              <a:rPr lang="en-US" sz="1199" kern="0">
                <a:solidFill>
                  <a:srgbClr val="2E2E38"/>
                </a:solidFill>
                <a:cs typeface="Arial"/>
              </a:rPr>
              <a:t> </a:t>
            </a:r>
            <a:r>
              <a:rPr lang="en-US" sz="1199" kern="0" err="1">
                <a:solidFill>
                  <a:srgbClr val="2E2E38"/>
                </a:solidFill>
                <a:cs typeface="Arial"/>
              </a:rPr>
              <a:t>đổi</a:t>
            </a:r>
            <a:r>
              <a:rPr lang="en-US" sz="1199" kern="0">
                <a:solidFill>
                  <a:srgbClr val="2E2E38"/>
                </a:solidFill>
                <a:cs typeface="Arial"/>
              </a:rPr>
              <a:t> </a:t>
            </a:r>
            <a:r>
              <a:rPr lang="en-US" sz="1199" kern="0" err="1">
                <a:solidFill>
                  <a:srgbClr val="2E2E38"/>
                </a:solidFill>
                <a:cs typeface="Arial"/>
              </a:rPr>
              <a:t>thành</a:t>
            </a:r>
            <a:r>
              <a:rPr lang="en-US" sz="1199" kern="0">
                <a:solidFill>
                  <a:srgbClr val="2E2E38"/>
                </a:solidFill>
                <a:cs typeface="Arial"/>
              </a:rPr>
              <a:t> </a:t>
            </a:r>
            <a:r>
              <a:rPr lang="en-US" sz="1199" kern="0" err="1">
                <a:solidFill>
                  <a:srgbClr val="2E2E38"/>
                </a:solidFill>
                <a:cs typeface="Arial"/>
              </a:rPr>
              <a:t>Ngân</a:t>
            </a:r>
            <a:r>
              <a:rPr lang="en-US" sz="1199" kern="0">
                <a:solidFill>
                  <a:srgbClr val="2E2E38"/>
                </a:solidFill>
                <a:cs typeface="Arial"/>
              </a:rPr>
              <a:t> </a:t>
            </a:r>
            <a:r>
              <a:rPr lang="en-US" sz="1199" kern="0" err="1">
                <a:solidFill>
                  <a:srgbClr val="2E2E38"/>
                </a:solidFill>
                <a:cs typeface="Arial"/>
              </a:rPr>
              <a:t>hàng</a:t>
            </a:r>
            <a:r>
              <a:rPr lang="en-US" sz="1199" kern="0">
                <a:solidFill>
                  <a:srgbClr val="2E2E38"/>
                </a:solidFill>
                <a:cs typeface="Arial"/>
              </a:rPr>
              <a:t> </a:t>
            </a:r>
            <a:r>
              <a:rPr lang="en-US" sz="1199" kern="0" err="1">
                <a:solidFill>
                  <a:srgbClr val="2E2E38"/>
                </a:solidFill>
                <a:cs typeface="Arial"/>
              </a:rPr>
              <a:t>phát</a:t>
            </a:r>
            <a:r>
              <a:rPr lang="en-US" sz="1199" kern="0">
                <a:solidFill>
                  <a:srgbClr val="2E2E38"/>
                </a:solidFill>
                <a:cs typeface="Arial"/>
              </a:rPr>
              <a:t> </a:t>
            </a:r>
            <a:r>
              <a:rPr lang="en-US" sz="1199" kern="0" err="1">
                <a:solidFill>
                  <a:srgbClr val="2E2E38"/>
                </a:solidFill>
                <a:cs typeface="Arial"/>
              </a:rPr>
              <a:t>thải</a:t>
            </a:r>
            <a:r>
              <a:rPr lang="en-US" sz="1199" kern="0">
                <a:solidFill>
                  <a:srgbClr val="2E2E38"/>
                </a:solidFill>
                <a:cs typeface="Arial"/>
              </a:rPr>
              <a:t> </a:t>
            </a:r>
            <a:r>
              <a:rPr lang="en-US" sz="1199" kern="0" err="1">
                <a:solidFill>
                  <a:srgbClr val="2E2E38"/>
                </a:solidFill>
                <a:cs typeface="Arial"/>
              </a:rPr>
              <a:t>ròng</a:t>
            </a:r>
            <a:r>
              <a:rPr lang="en-US" sz="1199" kern="0">
                <a:solidFill>
                  <a:srgbClr val="2E2E38"/>
                </a:solidFill>
                <a:cs typeface="Arial"/>
              </a:rPr>
              <a:t> </a:t>
            </a:r>
            <a:r>
              <a:rPr lang="en-US" sz="1199" kern="0" err="1">
                <a:solidFill>
                  <a:srgbClr val="2E2E38"/>
                </a:solidFill>
                <a:cs typeface="Arial"/>
              </a:rPr>
              <a:t>bằng</a:t>
            </a:r>
            <a:r>
              <a:rPr lang="en-US" sz="1199" kern="0">
                <a:solidFill>
                  <a:srgbClr val="2E2E38"/>
                </a:solidFill>
                <a:cs typeface="Arial"/>
              </a:rPr>
              <a:t> “0” (</a:t>
            </a:r>
            <a:r>
              <a:rPr lang="en-US" sz="1199" b="1" kern="0">
                <a:solidFill>
                  <a:srgbClr val="2E2E38"/>
                </a:solidFill>
                <a:cs typeface="Arial"/>
              </a:rPr>
              <a:t>Net-Zero Bank</a:t>
            </a:r>
            <a:r>
              <a:rPr lang="en-US" sz="1199" kern="0">
                <a:solidFill>
                  <a:srgbClr val="2E2E38"/>
                </a:solidFill>
                <a:cs typeface="Arial"/>
              </a:rPr>
              <a:t>) </a:t>
            </a:r>
            <a:endParaRPr lang="vi-VN" sz="1199" kern="0">
              <a:solidFill>
                <a:srgbClr val="2E2E38"/>
              </a:solidFill>
              <a:cs typeface="Arial"/>
            </a:endParaRPr>
          </a:p>
        </p:txBody>
      </p:sp>
      <p:sp>
        <p:nvSpPr>
          <p:cNvPr id="18" name="Rectangle 24">
            <a:extLst>
              <a:ext uri="{FF2B5EF4-FFF2-40B4-BE49-F238E27FC236}">
                <a16:creationId xmlns:a16="http://schemas.microsoft.com/office/drawing/2014/main" id="{4D9C42A5-F914-97E5-4B8E-5B68B155E588}"/>
              </a:ext>
            </a:extLst>
          </p:cNvPr>
          <p:cNvSpPr>
            <a:spLocks noChangeArrowheads="1"/>
          </p:cNvSpPr>
          <p:nvPr/>
        </p:nvSpPr>
        <p:spPr bwMode="auto">
          <a:xfrm>
            <a:off x="2555739" y="2866266"/>
            <a:ext cx="2753064" cy="830420"/>
          </a:xfrm>
          <a:prstGeom prst="rect">
            <a:avLst/>
          </a:prstGeom>
          <a:solidFill>
            <a:srgbClr val="FFFFFF"/>
          </a:solidFill>
          <a:ln w="9525">
            <a:noFill/>
            <a:miter lim="800000"/>
            <a:headEnd/>
            <a:tailEnd/>
          </a:ln>
          <a:effectLst/>
        </p:spPr>
        <p:txBody>
          <a:bodyPr wrap="square" lIns="0" tIns="0" rIns="0" bIns="0" anchor="t" anchorCtr="0">
            <a:spAutoFit/>
          </a:bodyPr>
          <a:lstStyle/>
          <a:p>
            <a:pPr marL="126000" indent="-126000">
              <a:spcBef>
                <a:spcPct val="50000"/>
              </a:spcBef>
              <a:buClr>
                <a:srgbClr val="1A9AFA"/>
              </a:buClr>
              <a:buSzPct val="75000"/>
              <a:buFont typeface="Wingdings 3" panose="05040102010807070707" pitchFamily="18" charset="2"/>
              <a:buChar char=""/>
              <a:defRPr/>
            </a:pPr>
            <a:r>
              <a:rPr lang="en-US" sz="1199" kern="0">
                <a:solidFill>
                  <a:srgbClr val="2E2E38"/>
                </a:solidFill>
                <a:cs typeface="Arial"/>
              </a:rPr>
              <a:t>D</a:t>
            </a:r>
            <a:r>
              <a:rPr lang="vi-VN" sz="1199" kern="0">
                <a:solidFill>
                  <a:srgbClr val="2E2E38"/>
                </a:solidFill>
                <a:cs typeface="Arial"/>
              </a:rPr>
              <a:t>ẫn đầu thị trường về tài chính xanh với </a:t>
            </a:r>
            <a:r>
              <a:rPr lang="vi-VN" sz="1199" b="1" kern="0">
                <a:solidFill>
                  <a:srgbClr val="2E2E38"/>
                </a:solidFill>
                <a:cs typeface="Arial"/>
              </a:rPr>
              <a:t>1.718 dự án</a:t>
            </a:r>
            <a:endParaRPr lang="en-US" sz="1199" b="1" kern="0">
              <a:solidFill>
                <a:srgbClr val="2E2E38"/>
              </a:solidFill>
              <a:cs typeface="Arial"/>
            </a:endParaRPr>
          </a:p>
          <a:p>
            <a:pPr marL="126000" indent="-126000">
              <a:spcBef>
                <a:spcPct val="50000"/>
              </a:spcBef>
              <a:buClr>
                <a:srgbClr val="1A9AFA"/>
              </a:buClr>
              <a:buSzPct val="75000"/>
              <a:buFont typeface="Wingdings 3" panose="05040102010807070707" pitchFamily="18" charset="2"/>
              <a:buChar char=""/>
              <a:defRPr/>
            </a:pPr>
            <a:r>
              <a:rPr lang="en-US" sz="1199" kern="0">
                <a:solidFill>
                  <a:srgbClr val="2E2E38"/>
                </a:solidFill>
                <a:cs typeface="Arial"/>
              </a:rPr>
              <a:t>D</a:t>
            </a:r>
            <a:r>
              <a:rPr lang="vi-VN" sz="1199" kern="0">
                <a:solidFill>
                  <a:srgbClr val="2E2E38"/>
                </a:solidFill>
                <a:cs typeface="Arial"/>
              </a:rPr>
              <a:t>ư nợ cho vay đạt </a:t>
            </a:r>
            <a:r>
              <a:rPr lang="vi-VN" sz="1199" b="1" kern="0">
                <a:solidFill>
                  <a:srgbClr val="2E2E38"/>
                </a:solidFill>
                <a:cs typeface="Arial"/>
              </a:rPr>
              <a:t>63.773 tỷ đồng </a:t>
            </a:r>
            <a:r>
              <a:rPr lang="vi-VN" sz="1199" kern="0">
                <a:solidFill>
                  <a:srgbClr val="2E2E38"/>
                </a:solidFill>
                <a:cs typeface="Arial"/>
              </a:rPr>
              <a:t>(tương đương 2,7 tỷ USD).</a:t>
            </a:r>
          </a:p>
        </p:txBody>
      </p:sp>
      <p:pic>
        <p:nvPicPr>
          <p:cNvPr id="19" name="Picture 18">
            <a:extLst>
              <a:ext uri="{FF2B5EF4-FFF2-40B4-BE49-F238E27FC236}">
                <a16:creationId xmlns:a16="http://schemas.microsoft.com/office/drawing/2014/main" id="{9CD12627-BBA5-102F-2FA7-7994A3E34E36}"/>
              </a:ext>
            </a:extLst>
          </p:cNvPr>
          <p:cNvPicPr>
            <a:picLocks noChangeAspect="1"/>
          </p:cNvPicPr>
          <p:nvPr/>
        </p:nvPicPr>
        <p:blipFill>
          <a:blip r:embed="rId9"/>
          <a:stretch>
            <a:fillRect/>
          </a:stretch>
        </p:blipFill>
        <p:spPr>
          <a:xfrm>
            <a:off x="3765306" y="5215799"/>
            <a:ext cx="1128754" cy="1507466"/>
          </a:xfrm>
          <a:prstGeom prst="rect">
            <a:avLst/>
          </a:prstGeom>
        </p:spPr>
      </p:pic>
      <p:sp>
        <p:nvSpPr>
          <p:cNvPr id="20" name="Rectangle 24">
            <a:extLst>
              <a:ext uri="{FF2B5EF4-FFF2-40B4-BE49-F238E27FC236}">
                <a16:creationId xmlns:a16="http://schemas.microsoft.com/office/drawing/2014/main" id="{BA41C9A8-4EC1-DB62-962C-1751E090C6ED}"/>
              </a:ext>
            </a:extLst>
          </p:cNvPr>
          <p:cNvSpPr>
            <a:spLocks noChangeArrowheads="1"/>
          </p:cNvSpPr>
          <p:nvPr/>
        </p:nvSpPr>
        <p:spPr bwMode="auto">
          <a:xfrm>
            <a:off x="2555739" y="4007553"/>
            <a:ext cx="2753064" cy="1014958"/>
          </a:xfrm>
          <a:prstGeom prst="rect">
            <a:avLst/>
          </a:prstGeom>
          <a:solidFill>
            <a:srgbClr val="FFFFFF"/>
          </a:solidFill>
          <a:ln w="9525">
            <a:noFill/>
            <a:miter lim="800000"/>
            <a:headEnd/>
            <a:tailEnd/>
          </a:ln>
          <a:effectLst/>
        </p:spPr>
        <p:txBody>
          <a:bodyPr wrap="square" lIns="0" tIns="0" rIns="0" bIns="0" anchor="t" anchorCtr="0">
            <a:spAutoFit/>
          </a:bodyPr>
          <a:lstStyle/>
          <a:p>
            <a:pPr marL="126000" indent="-126000">
              <a:spcBef>
                <a:spcPct val="50000"/>
              </a:spcBef>
              <a:buClr>
                <a:srgbClr val="1A9AFA"/>
              </a:buClr>
              <a:buSzPct val="75000"/>
              <a:buFont typeface="Wingdings 3" panose="05040102010807070707" pitchFamily="18" charset="2"/>
              <a:buChar char=""/>
              <a:defRPr/>
            </a:pPr>
            <a:r>
              <a:rPr lang="vi-VN" sz="1199" b="1" kern="0">
                <a:solidFill>
                  <a:srgbClr val="2E2E38"/>
                </a:solidFill>
                <a:cs typeface="Arial"/>
              </a:rPr>
              <a:t>Gói tín dụng 20.000 tỷ </a:t>
            </a:r>
            <a:r>
              <a:rPr lang="vi-VN" sz="1199" kern="0">
                <a:solidFill>
                  <a:srgbClr val="2E2E38"/>
                </a:solidFill>
                <a:cs typeface="Arial"/>
              </a:rPr>
              <a:t>với lãi suất thấp hỗ trợ cá nhân </a:t>
            </a:r>
            <a:r>
              <a:rPr lang="vi-VN" sz="1199" b="1" kern="0">
                <a:solidFill>
                  <a:srgbClr val="2E2E38"/>
                </a:solidFill>
                <a:cs typeface="Arial"/>
              </a:rPr>
              <a:t>kinh doanh</a:t>
            </a:r>
            <a:r>
              <a:rPr lang="en-US" sz="1199" b="1" kern="0">
                <a:solidFill>
                  <a:srgbClr val="2E2E38"/>
                </a:solidFill>
                <a:cs typeface="Arial"/>
              </a:rPr>
              <a:t> </a:t>
            </a:r>
            <a:r>
              <a:rPr lang="en-US" sz="1199" b="1" kern="0" err="1">
                <a:solidFill>
                  <a:srgbClr val="2E2E38"/>
                </a:solidFill>
                <a:cs typeface="Arial"/>
              </a:rPr>
              <a:t>xanh</a:t>
            </a:r>
            <a:r>
              <a:rPr lang="en-US" sz="1199" b="1" kern="0">
                <a:solidFill>
                  <a:srgbClr val="2E2E38"/>
                </a:solidFill>
                <a:cs typeface="Arial"/>
              </a:rPr>
              <a:t> </a:t>
            </a:r>
          </a:p>
          <a:p>
            <a:pPr marL="126000" indent="-126000">
              <a:spcBef>
                <a:spcPct val="50000"/>
              </a:spcBef>
              <a:buClr>
                <a:srgbClr val="1A9AFA"/>
              </a:buClr>
              <a:buSzPct val="75000"/>
              <a:buFont typeface="Wingdings 3" panose="05040102010807070707" pitchFamily="18" charset="2"/>
              <a:buChar char=""/>
              <a:defRPr/>
            </a:pPr>
            <a:r>
              <a:rPr lang="en-US" sz="1199" kern="0">
                <a:solidFill>
                  <a:srgbClr val="2E2E38"/>
                </a:solidFill>
                <a:cs typeface="Arial"/>
              </a:rPr>
              <a:t>BIDV </a:t>
            </a:r>
            <a:r>
              <a:rPr lang="en-US" sz="1199" kern="0" err="1">
                <a:solidFill>
                  <a:srgbClr val="2E2E38"/>
                </a:solidFill>
                <a:cs typeface="Arial"/>
              </a:rPr>
              <a:t>có</a:t>
            </a:r>
            <a:r>
              <a:rPr lang="en-US" sz="1199" kern="0">
                <a:solidFill>
                  <a:srgbClr val="2E2E38"/>
                </a:solidFill>
                <a:cs typeface="Arial"/>
              </a:rPr>
              <a:t> </a:t>
            </a:r>
            <a:r>
              <a:rPr lang="en-US" sz="1199" b="1" kern="0">
                <a:solidFill>
                  <a:srgbClr val="2E2E38"/>
                </a:solidFill>
                <a:cs typeface="Arial"/>
              </a:rPr>
              <a:t>g</a:t>
            </a:r>
            <a:r>
              <a:rPr lang="vi-VN" sz="1199" b="1" kern="0">
                <a:solidFill>
                  <a:srgbClr val="2E2E38"/>
                </a:solidFill>
                <a:cs typeface="Arial"/>
              </a:rPr>
              <a:t>ói vay 3.500 tỷ </a:t>
            </a:r>
            <a:r>
              <a:rPr lang="vi-VN" sz="1199" kern="0">
                <a:solidFill>
                  <a:srgbClr val="2E2E38"/>
                </a:solidFill>
                <a:cs typeface="Arial"/>
              </a:rPr>
              <a:t>cho</a:t>
            </a:r>
            <a:r>
              <a:rPr lang="en-US" sz="1199" kern="0">
                <a:solidFill>
                  <a:srgbClr val="2E2E38"/>
                </a:solidFill>
                <a:cs typeface="Arial"/>
              </a:rPr>
              <a:t> </a:t>
            </a:r>
            <a:r>
              <a:rPr lang="en-US" sz="1199" kern="0" err="1">
                <a:solidFill>
                  <a:srgbClr val="2E2E38"/>
                </a:solidFill>
                <a:cs typeface="Arial"/>
              </a:rPr>
              <a:t>người</a:t>
            </a:r>
            <a:r>
              <a:rPr lang="en-US" sz="1199" kern="0">
                <a:solidFill>
                  <a:srgbClr val="2E2E38"/>
                </a:solidFill>
                <a:cs typeface="Arial"/>
              </a:rPr>
              <a:t> </a:t>
            </a:r>
            <a:r>
              <a:rPr lang="en-US" sz="1199" b="1" kern="0" err="1">
                <a:solidFill>
                  <a:srgbClr val="2E2E38"/>
                </a:solidFill>
                <a:cs typeface="Arial"/>
              </a:rPr>
              <a:t>mua</a:t>
            </a:r>
            <a:r>
              <a:rPr lang="vi-VN" sz="1199" b="1" kern="0">
                <a:solidFill>
                  <a:srgbClr val="2E2E38"/>
                </a:solidFill>
                <a:cs typeface="Arial"/>
              </a:rPr>
              <a:t> ô tô điện</a:t>
            </a:r>
            <a:r>
              <a:rPr lang="vi-VN" sz="1199" kern="0">
                <a:solidFill>
                  <a:srgbClr val="2E2E38"/>
                </a:solidFill>
                <a:cs typeface="Arial"/>
              </a:rPr>
              <a:t>,</a:t>
            </a:r>
            <a:r>
              <a:rPr lang="en-US" sz="1199" kern="0">
                <a:solidFill>
                  <a:srgbClr val="2E2E38"/>
                </a:solidFill>
                <a:cs typeface="Arial"/>
              </a:rPr>
              <a:t> </a:t>
            </a:r>
            <a:r>
              <a:rPr lang="en-US" sz="1199" kern="0" err="1">
                <a:solidFill>
                  <a:srgbClr val="2E2E38"/>
                </a:solidFill>
                <a:cs typeface="Arial"/>
              </a:rPr>
              <a:t>với</a:t>
            </a:r>
            <a:r>
              <a:rPr lang="vi-VN" sz="1199" kern="0">
                <a:solidFill>
                  <a:srgbClr val="2E2E38"/>
                </a:solidFill>
                <a:cs typeface="Arial"/>
              </a:rPr>
              <a:t> lãi suất tốt, hướng tới cuộc sống xanh.</a:t>
            </a:r>
            <a:endParaRPr lang="en-US" sz="1199" kern="0">
              <a:solidFill>
                <a:srgbClr val="2E2E38"/>
              </a:solidFill>
              <a:cs typeface="Arial"/>
            </a:endParaRPr>
          </a:p>
        </p:txBody>
      </p:sp>
      <p:sp>
        <p:nvSpPr>
          <p:cNvPr id="21" name="Rectangle 24">
            <a:extLst>
              <a:ext uri="{FF2B5EF4-FFF2-40B4-BE49-F238E27FC236}">
                <a16:creationId xmlns:a16="http://schemas.microsoft.com/office/drawing/2014/main" id="{2F39E547-4ED5-8108-DB3B-3AFABFFCA5DB}"/>
              </a:ext>
            </a:extLst>
          </p:cNvPr>
          <p:cNvSpPr>
            <a:spLocks noChangeArrowheads="1"/>
          </p:cNvSpPr>
          <p:nvPr/>
        </p:nvSpPr>
        <p:spPr bwMode="auto">
          <a:xfrm>
            <a:off x="8572267" y="2767486"/>
            <a:ext cx="3031662" cy="998478"/>
          </a:xfrm>
          <a:prstGeom prst="rect">
            <a:avLst/>
          </a:prstGeom>
          <a:solidFill>
            <a:srgbClr val="FFFFFF"/>
          </a:solidFill>
          <a:ln w="9525">
            <a:noFill/>
            <a:miter lim="800000"/>
            <a:headEnd/>
            <a:tailEnd/>
          </a:ln>
          <a:effectLst/>
        </p:spPr>
        <p:txBody>
          <a:bodyPr wrap="square" lIns="0" tIns="0" rIns="0" bIns="0" anchor="t">
            <a:spAutoFit/>
          </a:bodyPr>
          <a:lstStyle/>
          <a:p>
            <a:pPr marL="126000" indent="-126000">
              <a:spcBef>
                <a:spcPct val="20000"/>
              </a:spcBef>
              <a:spcAft>
                <a:spcPts val="300"/>
              </a:spcAft>
              <a:buClr>
                <a:srgbClr val="1A9AFA"/>
              </a:buClr>
              <a:buSzPct val="75000"/>
              <a:buFont typeface="Wingdings 3" panose="05040102010807070707" pitchFamily="18" charset="2"/>
              <a:buChar char=""/>
              <a:defRPr/>
            </a:pPr>
            <a:r>
              <a:rPr lang="en-US" sz="1200" b="0" i="0">
                <a:solidFill>
                  <a:srgbClr val="333333"/>
                </a:solidFill>
                <a:effectLst/>
              </a:rPr>
              <a:t>HSBC </a:t>
            </a:r>
            <a:r>
              <a:rPr lang="vi-VN" sz="1200" b="0" i="0">
                <a:solidFill>
                  <a:srgbClr val="333333"/>
                </a:solidFill>
                <a:effectLst/>
              </a:rPr>
              <a:t>đã hỗ trợ thu xếp </a:t>
            </a:r>
            <a:r>
              <a:rPr lang="vi-VN" sz="1200" b="1" i="0">
                <a:solidFill>
                  <a:srgbClr val="333333"/>
                </a:solidFill>
                <a:effectLst/>
              </a:rPr>
              <a:t>được 16%, tương đương gần 2 tỷ USD </a:t>
            </a:r>
            <a:r>
              <a:rPr lang="vi-VN" sz="1200" b="0" i="0">
                <a:solidFill>
                  <a:srgbClr val="333333"/>
                </a:solidFill>
                <a:effectLst/>
              </a:rPr>
              <a:t>trong tham vọng</a:t>
            </a:r>
            <a:endParaRPr lang="en-US" sz="1200" b="0" i="0">
              <a:solidFill>
                <a:srgbClr val="333333"/>
              </a:solidFill>
              <a:effectLst/>
            </a:endParaRPr>
          </a:p>
          <a:p>
            <a:pPr marL="126000" indent="-126000">
              <a:spcBef>
                <a:spcPct val="20000"/>
              </a:spcBef>
              <a:spcAft>
                <a:spcPts val="300"/>
              </a:spcAft>
              <a:buClr>
                <a:srgbClr val="1A9AFA"/>
              </a:buClr>
              <a:buSzPct val="75000"/>
              <a:buFont typeface="Wingdings 3" panose="05040102010807070707" pitchFamily="18" charset="2"/>
              <a:buChar char=""/>
              <a:defRPr/>
            </a:pPr>
            <a:r>
              <a:rPr lang="en-US" sz="1199" kern="0">
                <a:solidFill>
                  <a:srgbClr val="2E2E38"/>
                </a:solidFill>
                <a:cs typeface="Arial"/>
              </a:rPr>
              <a:t>HSBC </a:t>
            </a:r>
            <a:r>
              <a:rPr lang="en-US" sz="1199" kern="0" err="1">
                <a:solidFill>
                  <a:srgbClr val="2E2E38"/>
                </a:solidFill>
                <a:cs typeface="Arial"/>
              </a:rPr>
              <a:t>có</a:t>
            </a:r>
            <a:r>
              <a:rPr lang="en-US" sz="1199" kern="0">
                <a:solidFill>
                  <a:srgbClr val="2E2E38"/>
                </a:solidFill>
                <a:cs typeface="Arial"/>
              </a:rPr>
              <a:t> </a:t>
            </a:r>
            <a:r>
              <a:rPr lang="en-US" sz="1199" kern="0" err="1">
                <a:solidFill>
                  <a:srgbClr val="2E2E38"/>
                </a:solidFill>
                <a:cs typeface="Arial"/>
              </a:rPr>
              <a:t>các</a:t>
            </a:r>
            <a:r>
              <a:rPr lang="en-US" sz="1199" kern="0">
                <a:solidFill>
                  <a:srgbClr val="2E2E38"/>
                </a:solidFill>
                <a:cs typeface="Arial"/>
              </a:rPr>
              <a:t> </a:t>
            </a:r>
            <a:r>
              <a:rPr lang="en-US" sz="1199" kern="0" err="1">
                <a:solidFill>
                  <a:srgbClr val="2E2E38"/>
                </a:solidFill>
                <a:cs typeface="Arial"/>
              </a:rPr>
              <a:t>hoạt</a:t>
            </a:r>
            <a:r>
              <a:rPr lang="en-US" sz="1199" kern="0">
                <a:solidFill>
                  <a:srgbClr val="2E2E38"/>
                </a:solidFill>
                <a:cs typeface="Arial"/>
              </a:rPr>
              <a:t> </a:t>
            </a:r>
            <a:r>
              <a:rPr lang="en-US" sz="1199" kern="0" err="1">
                <a:solidFill>
                  <a:srgbClr val="2E2E38"/>
                </a:solidFill>
                <a:cs typeface="Arial"/>
              </a:rPr>
              <a:t>động</a:t>
            </a:r>
            <a:r>
              <a:rPr lang="en-US" sz="1199" kern="0">
                <a:solidFill>
                  <a:srgbClr val="2E2E38"/>
                </a:solidFill>
                <a:cs typeface="Arial"/>
              </a:rPr>
              <a:t> </a:t>
            </a:r>
            <a:r>
              <a:rPr lang="en-US" sz="1199" b="1" kern="0" err="1">
                <a:solidFill>
                  <a:srgbClr val="2E2E38"/>
                </a:solidFill>
                <a:cs typeface="Arial"/>
              </a:rPr>
              <a:t>hỗ</a:t>
            </a:r>
            <a:r>
              <a:rPr lang="en-US" sz="1199" b="1" kern="0">
                <a:solidFill>
                  <a:srgbClr val="2E2E38"/>
                </a:solidFill>
                <a:cs typeface="Arial"/>
              </a:rPr>
              <a:t> </a:t>
            </a:r>
            <a:r>
              <a:rPr lang="en-US" sz="1199" b="1" kern="0" err="1">
                <a:solidFill>
                  <a:srgbClr val="2E2E38"/>
                </a:solidFill>
                <a:cs typeface="Arial"/>
              </a:rPr>
              <a:t>trợ</a:t>
            </a:r>
            <a:r>
              <a:rPr lang="en-US" sz="1199" b="1" kern="0">
                <a:solidFill>
                  <a:srgbClr val="2E2E38"/>
                </a:solidFill>
                <a:cs typeface="Arial"/>
              </a:rPr>
              <a:t> </a:t>
            </a:r>
            <a:r>
              <a:rPr lang="en-US" sz="1199" b="1" kern="0" err="1">
                <a:solidFill>
                  <a:srgbClr val="2E2E38"/>
                </a:solidFill>
                <a:cs typeface="Arial"/>
              </a:rPr>
              <a:t>cho</a:t>
            </a:r>
            <a:r>
              <a:rPr lang="en-US" sz="1199" b="1" kern="0">
                <a:solidFill>
                  <a:srgbClr val="2E2E38"/>
                </a:solidFill>
                <a:cs typeface="Arial"/>
              </a:rPr>
              <a:t> </a:t>
            </a:r>
            <a:r>
              <a:rPr lang="en-US" sz="1199" b="1" kern="0" err="1">
                <a:solidFill>
                  <a:srgbClr val="2E2E38"/>
                </a:solidFill>
                <a:cs typeface="Arial"/>
              </a:rPr>
              <a:t>các</a:t>
            </a:r>
            <a:r>
              <a:rPr lang="en-US" sz="1199" b="1" kern="0">
                <a:solidFill>
                  <a:srgbClr val="2E2E38"/>
                </a:solidFill>
                <a:cs typeface="Arial"/>
              </a:rPr>
              <a:t> </a:t>
            </a:r>
            <a:r>
              <a:rPr lang="en-US" sz="1199" b="1" kern="0" err="1">
                <a:solidFill>
                  <a:srgbClr val="2E2E38"/>
                </a:solidFill>
                <a:cs typeface="Arial"/>
              </a:rPr>
              <a:t>Bộ</a:t>
            </a:r>
            <a:r>
              <a:rPr lang="en-US" sz="1199" b="1" kern="0">
                <a:solidFill>
                  <a:srgbClr val="2E2E38"/>
                </a:solidFill>
                <a:cs typeface="Arial"/>
              </a:rPr>
              <a:t>, </a:t>
            </a:r>
            <a:r>
              <a:rPr lang="en-US" sz="1199" b="1" kern="0" err="1">
                <a:solidFill>
                  <a:srgbClr val="2E2E38"/>
                </a:solidFill>
                <a:cs typeface="Arial"/>
              </a:rPr>
              <a:t>ngành</a:t>
            </a:r>
            <a:r>
              <a:rPr lang="en-US" sz="1199" b="1" kern="0">
                <a:solidFill>
                  <a:srgbClr val="2E2E38"/>
                </a:solidFill>
                <a:cs typeface="Arial"/>
              </a:rPr>
              <a:t> </a:t>
            </a:r>
            <a:r>
              <a:rPr lang="en-US" sz="1199" kern="0" err="1">
                <a:solidFill>
                  <a:srgbClr val="2E2E38"/>
                </a:solidFill>
                <a:cs typeface="Arial"/>
              </a:rPr>
              <a:t>liên</a:t>
            </a:r>
            <a:r>
              <a:rPr lang="en-US" sz="1199" kern="0">
                <a:solidFill>
                  <a:srgbClr val="2E2E38"/>
                </a:solidFill>
                <a:cs typeface="Arial"/>
              </a:rPr>
              <a:t> </a:t>
            </a:r>
            <a:r>
              <a:rPr lang="en-US" sz="1199" kern="0" err="1">
                <a:solidFill>
                  <a:srgbClr val="2E2E38"/>
                </a:solidFill>
                <a:cs typeface="Arial"/>
              </a:rPr>
              <a:t>quan</a:t>
            </a:r>
            <a:r>
              <a:rPr lang="en-US" sz="1199" kern="0">
                <a:solidFill>
                  <a:srgbClr val="2E2E38"/>
                </a:solidFill>
                <a:cs typeface="Arial"/>
              </a:rPr>
              <a:t> </a:t>
            </a:r>
            <a:r>
              <a:rPr lang="en-US" sz="1199" kern="0" err="1">
                <a:solidFill>
                  <a:srgbClr val="2E2E38"/>
                </a:solidFill>
                <a:cs typeface="Arial"/>
              </a:rPr>
              <a:t>của</a:t>
            </a:r>
            <a:r>
              <a:rPr lang="en-US" sz="1199" kern="0">
                <a:solidFill>
                  <a:srgbClr val="2E2E38"/>
                </a:solidFill>
                <a:cs typeface="Arial"/>
              </a:rPr>
              <a:t> </a:t>
            </a:r>
            <a:r>
              <a:rPr lang="en-US" sz="1199" kern="0" err="1">
                <a:solidFill>
                  <a:srgbClr val="2E2E38"/>
                </a:solidFill>
                <a:cs typeface="Arial"/>
              </a:rPr>
              <a:t>Chính</a:t>
            </a:r>
            <a:r>
              <a:rPr lang="en-US" sz="1199" kern="0">
                <a:solidFill>
                  <a:srgbClr val="2E2E38"/>
                </a:solidFill>
                <a:cs typeface="Arial"/>
              </a:rPr>
              <a:t> </a:t>
            </a:r>
            <a:r>
              <a:rPr lang="en-US" sz="1199" kern="0" err="1">
                <a:solidFill>
                  <a:srgbClr val="2E2E38"/>
                </a:solidFill>
                <a:cs typeface="Arial"/>
              </a:rPr>
              <a:t>phủ</a:t>
            </a:r>
            <a:endParaRPr lang="en-US" sz="1199" kern="0">
              <a:solidFill>
                <a:srgbClr val="2E2E38"/>
              </a:solidFill>
              <a:cs typeface="Arial"/>
            </a:endParaRPr>
          </a:p>
        </p:txBody>
      </p:sp>
      <p:sp>
        <p:nvSpPr>
          <p:cNvPr id="22" name="Rectangle 24">
            <a:extLst>
              <a:ext uri="{FF2B5EF4-FFF2-40B4-BE49-F238E27FC236}">
                <a16:creationId xmlns:a16="http://schemas.microsoft.com/office/drawing/2014/main" id="{3B7015D7-DB85-7A2E-4D22-AE317AD3EE3D}"/>
              </a:ext>
            </a:extLst>
          </p:cNvPr>
          <p:cNvSpPr>
            <a:spLocks noChangeArrowheads="1"/>
          </p:cNvSpPr>
          <p:nvPr/>
        </p:nvSpPr>
        <p:spPr bwMode="auto">
          <a:xfrm>
            <a:off x="8572266" y="3961929"/>
            <a:ext cx="3031663" cy="1199496"/>
          </a:xfrm>
          <a:prstGeom prst="rect">
            <a:avLst/>
          </a:prstGeom>
          <a:solidFill>
            <a:srgbClr val="FFFFFF"/>
          </a:solidFill>
          <a:ln w="9525">
            <a:noFill/>
            <a:miter lim="800000"/>
            <a:headEnd/>
            <a:tailEnd/>
          </a:ln>
          <a:effectLst/>
        </p:spPr>
        <p:txBody>
          <a:bodyPr wrap="square" lIns="0" tIns="0" rIns="0" bIns="0" anchor="t" anchorCtr="0">
            <a:spAutoFit/>
          </a:bodyPr>
          <a:lstStyle/>
          <a:p>
            <a:pPr marL="126000" indent="-126000">
              <a:spcBef>
                <a:spcPct val="50000"/>
              </a:spcBef>
              <a:buClr>
                <a:srgbClr val="1A9AFA"/>
              </a:buClr>
              <a:buSzPct val="75000"/>
              <a:buFont typeface="Wingdings 3" panose="05040102010807070707" pitchFamily="18" charset="2"/>
              <a:buChar char=""/>
              <a:defRPr/>
            </a:pPr>
            <a:r>
              <a:rPr lang="vi-VN" sz="1199" kern="0">
                <a:solidFill>
                  <a:srgbClr val="2E2E38"/>
                </a:solidFill>
                <a:cs typeface="Arial"/>
              </a:rPr>
              <a:t>HSBC </a:t>
            </a:r>
            <a:r>
              <a:rPr lang="vi-VN" sz="1199" b="1" kern="0">
                <a:solidFill>
                  <a:srgbClr val="2E2E38"/>
                </a:solidFill>
                <a:cs typeface="Arial"/>
              </a:rPr>
              <a:t>cấp tín dụng xanh </a:t>
            </a:r>
            <a:r>
              <a:rPr lang="en-US" sz="1199" b="1" kern="0">
                <a:solidFill>
                  <a:srgbClr val="2E2E38"/>
                </a:solidFill>
                <a:cs typeface="Arial"/>
              </a:rPr>
              <a:t>900 </a:t>
            </a:r>
            <a:r>
              <a:rPr lang="en-US" sz="1199" b="1" kern="0" err="1">
                <a:solidFill>
                  <a:srgbClr val="2E2E38"/>
                </a:solidFill>
                <a:cs typeface="Arial"/>
              </a:rPr>
              <a:t>tỷ</a:t>
            </a:r>
            <a:r>
              <a:rPr lang="en-US" sz="1199" b="1" kern="0">
                <a:solidFill>
                  <a:srgbClr val="2E2E38"/>
                </a:solidFill>
                <a:cs typeface="Arial"/>
              </a:rPr>
              <a:t> </a:t>
            </a:r>
            <a:r>
              <a:rPr lang="vi-VN" sz="1199" kern="0">
                <a:solidFill>
                  <a:srgbClr val="2E2E38"/>
                </a:solidFill>
                <a:cs typeface="Arial"/>
              </a:rPr>
              <a:t>cho REE đầu tư </a:t>
            </a:r>
            <a:r>
              <a:rPr lang="en-US" sz="1199" kern="0" err="1">
                <a:solidFill>
                  <a:srgbClr val="2E2E38"/>
                </a:solidFill>
                <a:cs typeface="Arial"/>
              </a:rPr>
              <a:t>các</a:t>
            </a:r>
            <a:r>
              <a:rPr lang="en-US" sz="1199" kern="0">
                <a:solidFill>
                  <a:srgbClr val="2E2E38"/>
                </a:solidFill>
                <a:cs typeface="Arial"/>
              </a:rPr>
              <a:t> </a:t>
            </a:r>
            <a:r>
              <a:rPr lang="en-US" sz="1199" b="1" kern="0" err="1">
                <a:solidFill>
                  <a:srgbClr val="2E2E38"/>
                </a:solidFill>
                <a:cs typeface="Arial"/>
              </a:rPr>
              <a:t>dự</a:t>
            </a:r>
            <a:r>
              <a:rPr lang="en-US" sz="1199" b="1" kern="0">
                <a:solidFill>
                  <a:srgbClr val="2E2E38"/>
                </a:solidFill>
                <a:cs typeface="Arial"/>
              </a:rPr>
              <a:t> </a:t>
            </a:r>
            <a:r>
              <a:rPr lang="en-US" sz="1199" b="1" kern="0" err="1">
                <a:solidFill>
                  <a:srgbClr val="2E2E38"/>
                </a:solidFill>
                <a:cs typeface="Arial"/>
              </a:rPr>
              <a:t>án</a:t>
            </a:r>
            <a:r>
              <a:rPr lang="en-US" sz="1199" b="1" kern="0">
                <a:solidFill>
                  <a:srgbClr val="2E2E38"/>
                </a:solidFill>
                <a:cs typeface="Arial"/>
              </a:rPr>
              <a:t> </a:t>
            </a:r>
            <a:r>
              <a:rPr lang="en-US" sz="1199" b="1" kern="0" err="1">
                <a:solidFill>
                  <a:srgbClr val="2E2E38"/>
                </a:solidFill>
                <a:cs typeface="Arial"/>
              </a:rPr>
              <a:t>bất</a:t>
            </a:r>
            <a:r>
              <a:rPr lang="en-US" sz="1199" b="1" kern="0">
                <a:solidFill>
                  <a:srgbClr val="2E2E38"/>
                </a:solidFill>
                <a:cs typeface="Arial"/>
              </a:rPr>
              <a:t> </a:t>
            </a:r>
            <a:r>
              <a:rPr lang="en-US" sz="1199" b="1" kern="0" err="1">
                <a:solidFill>
                  <a:srgbClr val="2E2E38"/>
                </a:solidFill>
                <a:cs typeface="Arial"/>
              </a:rPr>
              <a:t>động</a:t>
            </a:r>
            <a:r>
              <a:rPr lang="en-US" sz="1199" b="1" kern="0">
                <a:solidFill>
                  <a:srgbClr val="2E2E38"/>
                </a:solidFill>
                <a:cs typeface="Arial"/>
              </a:rPr>
              <a:t> </a:t>
            </a:r>
            <a:r>
              <a:rPr lang="en-US" sz="1199" b="1" kern="0" err="1">
                <a:solidFill>
                  <a:srgbClr val="2E2E38"/>
                </a:solidFill>
                <a:cs typeface="Arial"/>
              </a:rPr>
              <a:t>sản</a:t>
            </a:r>
            <a:r>
              <a:rPr lang="en-US" sz="1199" b="1" kern="0">
                <a:solidFill>
                  <a:srgbClr val="2E2E38"/>
                </a:solidFill>
                <a:cs typeface="Arial"/>
              </a:rPr>
              <a:t> </a:t>
            </a:r>
            <a:r>
              <a:rPr lang="en-US" sz="1199" b="1" kern="0" err="1">
                <a:solidFill>
                  <a:srgbClr val="2E2E38"/>
                </a:solidFill>
                <a:cs typeface="Arial"/>
              </a:rPr>
              <a:t>và</a:t>
            </a:r>
            <a:r>
              <a:rPr lang="en-US" sz="1199" b="1" kern="0">
                <a:solidFill>
                  <a:srgbClr val="2E2E38"/>
                </a:solidFill>
                <a:cs typeface="Arial"/>
              </a:rPr>
              <a:t> </a:t>
            </a:r>
            <a:r>
              <a:rPr lang="en-US" sz="1199" b="1" kern="0" err="1">
                <a:solidFill>
                  <a:srgbClr val="2E2E38"/>
                </a:solidFill>
                <a:cs typeface="Arial"/>
              </a:rPr>
              <a:t>năng</a:t>
            </a:r>
            <a:r>
              <a:rPr lang="en-US" sz="1199" b="1" kern="0">
                <a:solidFill>
                  <a:srgbClr val="2E2E38"/>
                </a:solidFill>
                <a:cs typeface="Arial"/>
              </a:rPr>
              <a:t> </a:t>
            </a:r>
            <a:r>
              <a:rPr lang="en-US" sz="1199" b="1" kern="0" err="1">
                <a:solidFill>
                  <a:srgbClr val="2E2E38"/>
                </a:solidFill>
                <a:cs typeface="Arial"/>
              </a:rPr>
              <a:t>lượng</a:t>
            </a:r>
            <a:r>
              <a:rPr lang="en-US" sz="1199" b="1" kern="0">
                <a:solidFill>
                  <a:srgbClr val="2E2E38"/>
                </a:solidFill>
                <a:cs typeface="Arial"/>
              </a:rPr>
              <a:t> </a:t>
            </a:r>
            <a:r>
              <a:rPr lang="en-US" sz="1199" b="1" kern="0" err="1">
                <a:solidFill>
                  <a:srgbClr val="2E2E38"/>
                </a:solidFill>
                <a:cs typeface="Arial"/>
              </a:rPr>
              <a:t>xanh</a:t>
            </a:r>
            <a:endParaRPr lang="en-US" sz="1199" b="1" kern="0">
              <a:solidFill>
                <a:srgbClr val="2E2E38"/>
              </a:solidFill>
              <a:cs typeface="Arial"/>
            </a:endParaRPr>
          </a:p>
          <a:p>
            <a:pPr marL="126000" indent="-126000">
              <a:spcBef>
                <a:spcPct val="50000"/>
              </a:spcBef>
              <a:buClr>
                <a:srgbClr val="1A9AFA"/>
              </a:buClr>
              <a:buSzPct val="75000"/>
              <a:buFont typeface="Wingdings 3" panose="05040102010807070707" pitchFamily="18" charset="2"/>
              <a:buChar char=""/>
              <a:defRPr/>
            </a:pPr>
            <a:r>
              <a:rPr lang="en-US" sz="1199" kern="0">
                <a:solidFill>
                  <a:srgbClr val="2E2E38"/>
                </a:solidFill>
                <a:cs typeface="Arial"/>
              </a:rPr>
              <a:t>HSBC </a:t>
            </a:r>
            <a:r>
              <a:rPr lang="en-US" sz="1199" kern="0" err="1">
                <a:solidFill>
                  <a:srgbClr val="2E2E38"/>
                </a:solidFill>
                <a:cs typeface="Arial"/>
              </a:rPr>
              <a:t>hỗ</a:t>
            </a:r>
            <a:r>
              <a:rPr lang="en-US" sz="1199" kern="0">
                <a:solidFill>
                  <a:srgbClr val="2E2E38"/>
                </a:solidFill>
                <a:cs typeface="Arial"/>
              </a:rPr>
              <a:t> </a:t>
            </a:r>
            <a:r>
              <a:rPr lang="en-US" sz="1199" kern="0" err="1">
                <a:solidFill>
                  <a:srgbClr val="2E2E38"/>
                </a:solidFill>
                <a:cs typeface="Arial"/>
              </a:rPr>
              <a:t>trợ</a:t>
            </a:r>
            <a:r>
              <a:rPr lang="en-US" sz="1199" kern="0">
                <a:solidFill>
                  <a:srgbClr val="2E2E38"/>
                </a:solidFill>
                <a:cs typeface="Arial"/>
              </a:rPr>
              <a:t> </a:t>
            </a:r>
            <a:r>
              <a:rPr lang="en-US" sz="1199" kern="0" err="1">
                <a:solidFill>
                  <a:srgbClr val="2E2E38"/>
                </a:solidFill>
                <a:cs typeface="Arial"/>
              </a:rPr>
              <a:t>khoản</a:t>
            </a:r>
            <a:r>
              <a:rPr lang="en-US" sz="1199" kern="0">
                <a:solidFill>
                  <a:srgbClr val="2E2E38"/>
                </a:solidFill>
                <a:cs typeface="Arial"/>
              </a:rPr>
              <a:t> </a:t>
            </a:r>
            <a:r>
              <a:rPr lang="en-US" sz="1199" b="1" kern="0" err="1">
                <a:solidFill>
                  <a:srgbClr val="2E2E38"/>
                </a:solidFill>
                <a:cs typeface="Arial"/>
              </a:rPr>
              <a:t>vay</a:t>
            </a:r>
            <a:r>
              <a:rPr lang="en-US" sz="1199" b="1" kern="0">
                <a:solidFill>
                  <a:srgbClr val="2E2E38"/>
                </a:solidFill>
                <a:cs typeface="Arial"/>
              </a:rPr>
              <a:t> 800 </a:t>
            </a:r>
            <a:r>
              <a:rPr lang="en-US" sz="1199" b="1" kern="0" err="1">
                <a:solidFill>
                  <a:srgbClr val="2E2E38"/>
                </a:solidFill>
                <a:cs typeface="Arial"/>
              </a:rPr>
              <a:t>triệu</a:t>
            </a:r>
            <a:r>
              <a:rPr lang="en-US" sz="1199" b="1" kern="0">
                <a:solidFill>
                  <a:srgbClr val="2E2E38"/>
                </a:solidFill>
                <a:cs typeface="Arial"/>
              </a:rPr>
              <a:t> USD </a:t>
            </a:r>
            <a:r>
              <a:rPr lang="en-US" sz="1199" kern="0" err="1">
                <a:solidFill>
                  <a:srgbClr val="2E2E38"/>
                </a:solidFill>
                <a:cs typeface="Arial"/>
              </a:rPr>
              <a:t>cho</a:t>
            </a:r>
            <a:r>
              <a:rPr lang="en-US" sz="1199" kern="0">
                <a:solidFill>
                  <a:srgbClr val="2E2E38"/>
                </a:solidFill>
                <a:cs typeface="Arial"/>
              </a:rPr>
              <a:t> Trung Nam </a:t>
            </a:r>
            <a:r>
              <a:rPr lang="en-US" sz="1199" kern="0" err="1">
                <a:solidFill>
                  <a:srgbClr val="2E2E38"/>
                </a:solidFill>
                <a:cs typeface="Arial"/>
              </a:rPr>
              <a:t>đầu</a:t>
            </a:r>
            <a:r>
              <a:rPr lang="en-US" sz="1199" kern="0">
                <a:solidFill>
                  <a:srgbClr val="2E2E38"/>
                </a:solidFill>
                <a:cs typeface="Arial"/>
              </a:rPr>
              <a:t> </a:t>
            </a:r>
            <a:r>
              <a:rPr lang="en-US" sz="1199" kern="0" err="1">
                <a:solidFill>
                  <a:srgbClr val="2E2E38"/>
                </a:solidFill>
                <a:cs typeface="Arial"/>
              </a:rPr>
              <a:t>tư</a:t>
            </a:r>
            <a:r>
              <a:rPr lang="en-US" sz="1199" kern="0">
                <a:solidFill>
                  <a:srgbClr val="2E2E38"/>
                </a:solidFill>
                <a:cs typeface="Arial"/>
              </a:rPr>
              <a:t> </a:t>
            </a:r>
            <a:r>
              <a:rPr lang="en-US" sz="1199" kern="0" err="1">
                <a:solidFill>
                  <a:srgbClr val="2E2E38"/>
                </a:solidFill>
                <a:cs typeface="Arial"/>
              </a:rPr>
              <a:t>vào</a:t>
            </a:r>
            <a:r>
              <a:rPr lang="en-US" sz="1199" kern="0">
                <a:solidFill>
                  <a:srgbClr val="2E2E38"/>
                </a:solidFill>
                <a:cs typeface="Arial"/>
              </a:rPr>
              <a:t> </a:t>
            </a:r>
            <a:r>
              <a:rPr lang="en-US" sz="1199" b="1" kern="0" err="1">
                <a:solidFill>
                  <a:srgbClr val="2E2E38"/>
                </a:solidFill>
                <a:cs typeface="Arial"/>
              </a:rPr>
              <a:t>dự</a:t>
            </a:r>
            <a:r>
              <a:rPr lang="en-US" sz="1199" b="1" kern="0">
                <a:solidFill>
                  <a:srgbClr val="2E2E38"/>
                </a:solidFill>
                <a:cs typeface="Arial"/>
              </a:rPr>
              <a:t> </a:t>
            </a:r>
            <a:r>
              <a:rPr lang="en-US" sz="1199" b="1" kern="0" err="1">
                <a:solidFill>
                  <a:srgbClr val="2E2E38"/>
                </a:solidFill>
                <a:cs typeface="Arial"/>
              </a:rPr>
              <a:t>án</a:t>
            </a:r>
            <a:r>
              <a:rPr lang="en-US" sz="1199" b="1" kern="0">
                <a:solidFill>
                  <a:srgbClr val="2E2E38"/>
                </a:solidFill>
                <a:cs typeface="Arial"/>
              </a:rPr>
              <a:t> </a:t>
            </a:r>
            <a:r>
              <a:rPr lang="en-US" sz="1199" b="1" kern="0" err="1">
                <a:solidFill>
                  <a:srgbClr val="2E2E38"/>
                </a:solidFill>
                <a:cs typeface="Arial"/>
              </a:rPr>
              <a:t>năng</a:t>
            </a:r>
            <a:r>
              <a:rPr lang="en-US" sz="1199" b="1" kern="0">
                <a:solidFill>
                  <a:srgbClr val="2E2E38"/>
                </a:solidFill>
                <a:cs typeface="Arial"/>
              </a:rPr>
              <a:t> </a:t>
            </a:r>
            <a:r>
              <a:rPr lang="en-US" sz="1199" b="1" kern="0" err="1">
                <a:solidFill>
                  <a:srgbClr val="2E2E38"/>
                </a:solidFill>
                <a:cs typeface="Arial"/>
              </a:rPr>
              <a:t>lượng</a:t>
            </a:r>
            <a:r>
              <a:rPr lang="en-US" sz="1199" b="1" kern="0">
                <a:solidFill>
                  <a:srgbClr val="2E2E38"/>
                </a:solidFill>
                <a:cs typeface="Arial"/>
              </a:rPr>
              <a:t> </a:t>
            </a:r>
            <a:r>
              <a:rPr lang="en-US" sz="1199" b="1" kern="0" err="1">
                <a:solidFill>
                  <a:srgbClr val="2E2E38"/>
                </a:solidFill>
                <a:cs typeface="Arial"/>
              </a:rPr>
              <a:t>xanh</a:t>
            </a:r>
            <a:endParaRPr lang="en-US" sz="1199" b="1" kern="0">
              <a:solidFill>
                <a:srgbClr val="2E2E38"/>
              </a:solidFill>
              <a:cs typeface="Arial"/>
            </a:endParaRPr>
          </a:p>
        </p:txBody>
      </p:sp>
      <p:pic>
        <p:nvPicPr>
          <p:cNvPr id="23" name="Picture 22">
            <a:extLst>
              <a:ext uri="{FF2B5EF4-FFF2-40B4-BE49-F238E27FC236}">
                <a16:creationId xmlns:a16="http://schemas.microsoft.com/office/drawing/2014/main" id="{6DBE3C9A-50CE-8957-DDFA-7F1516EBF038}"/>
              </a:ext>
            </a:extLst>
          </p:cNvPr>
          <p:cNvPicPr>
            <a:picLocks noChangeAspect="1"/>
          </p:cNvPicPr>
          <p:nvPr/>
        </p:nvPicPr>
        <p:blipFill>
          <a:blip r:embed="rId10"/>
          <a:stretch>
            <a:fillRect/>
          </a:stretch>
        </p:blipFill>
        <p:spPr>
          <a:xfrm>
            <a:off x="9841264" y="5312241"/>
            <a:ext cx="1751295" cy="515236"/>
          </a:xfrm>
          <a:prstGeom prst="rect">
            <a:avLst/>
          </a:prstGeom>
          <a:ln>
            <a:solidFill>
              <a:schemeClr val="accent5"/>
            </a:solidFill>
          </a:ln>
        </p:spPr>
      </p:pic>
      <p:pic>
        <p:nvPicPr>
          <p:cNvPr id="24" name="Picture 23">
            <a:extLst>
              <a:ext uri="{FF2B5EF4-FFF2-40B4-BE49-F238E27FC236}">
                <a16:creationId xmlns:a16="http://schemas.microsoft.com/office/drawing/2014/main" id="{0F9E98A5-A670-900A-C05D-06E06AFB553D}"/>
              </a:ext>
            </a:extLst>
          </p:cNvPr>
          <p:cNvPicPr>
            <a:picLocks noChangeAspect="1"/>
          </p:cNvPicPr>
          <p:nvPr/>
        </p:nvPicPr>
        <p:blipFill>
          <a:blip r:embed="rId11"/>
          <a:stretch>
            <a:fillRect/>
          </a:stretch>
        </p:blipFill>
        <p:spPr>
          <a:xfrm>
            <a:off x="8636437" y="5866419"/>
            <a:ext cx="1838022" cy="568844"/>
          </a:xfrm>
          <a:prstGeom prst="rect">
            <a:avLst/>
          </a:prstGeom>
          <a:ln>
            <a:solidFill>
              <a:schemeClr val="accent5"/>
            </a:solidFill>
          </a:ln>
        </p:spPr>
      </p:pic>
      <p:sp>
        <p:nvSpPr>
          <p:cNvPr id="25" name="Rectangle 24">
            <a:extLst>
              <a:ext uri="{FF2B5EF4-FFF2-40B4-BE49-F238E27FC236}">
                <a16:creationId xmlns:a16="http://schemas.microsoft.com/office/drawing/2014/main" id="{735ABF12-58F0-CE08-49F5-BA50CDFC309B}"/>
              </a:ext>
            </a:extLst>
          </p:cNvPr>
          <p:cNvSpPr>
            <a:spLocks noChangeArrowheads="1"/>
          </p:cNvSpPr>
          <p:nvPr/>
        </p:nvSpPr>
        <p:spPr bwMode="auto">
          <a:xfrm>
            <a:off x="5538110" y="2866266"/>
            <a:ext cx="2753064" cy="738151"/>
          </a:xfrm>
          <a:prstGeom prst="rect">
            <a:avLst/>
          </a:prstGeom>
          <a:solidFill>
            <a:srgbClr val="FFFFFF"/>
          </a:solidFill>
          <a:ln w="9525">
            <a:noFill/>
            <a:miter lim="800000"/>
            <a:headEnd/>
            <a:tailEnd/>
          </a:ln>
          <a:effectLst/>
        </p:spPr>
        <p:txBody>
          <a:bodyPr wrap="square" lIns="0" tIns="0" rIns="0" bIns="0" anchor="t" anchorCtr="0">
            <a:spAutoFit/>
          </a:bodyPr>
          <a:lstStyle/>
          <a:p>
            <a:pPr marL="126000" indent="-126000">
              <a:spcBef>
                <a:spcPct val="50000"/>
              </a:spcBef>
              <a:buClr>
                <a:srgbClr val="1A9AFA"/>
              </a:buClr>
              <a:buSzPct val="75000"/>
              <a:buFont typeface="Wingdings 3" panose="05040102010807070707" pitchFamily="18" charset="2"/>
              <a:buChar char=""/>
              <a:defRPr/>
            </a:pPr>
            <a:r>
              <a:rPr lang="vi-VN" sz="1199" b="1" kern="0">
                <a:solidFill>
                  <a:srgbClr val="2E2E38"/>
                </a:solidFill>
                <a:cs typeface="Arial"/>
              </a:rPr>
              <a:t>Từ năm 2016</a:t>
            </a:r>
            <a:r>
              <a:rPr lang="vi-VN" sz="1199" kern="0">
                <a:solidFill>
                  <a:srgbClr val="2E2E38"/>
                </a:solidFill>
                <a:cs typeface="Arial"/>
              </a:rPr>
              <a:t>, Agribank triển khai chương trình tín dụng ưu đãi phục vụ "Nông nghiệp sạch" với quy mô vốn không hạn chế</a:t>
            </a:r>
            <a:endParaRPr lang="en-US" sz="1199" kern="0">
              <a:solidFill>
                <a:srgbClr val="2E2E38"/>
              </a:solidFill>
              <a:cs typeface="Arial"/>
            </a:endParaRPr>
          </a:p>
        </p:txBody>
      </p:sp>
      <p:sp>
        <p:nvSpPr>
          <p:cNvPr id="26" name="Rectangle 24">
            <a:extLst>
              <a:ext uri="{FF2B5EF4-FFF2-40B4-BE49-F238E27FC236}">
                <a16:creationId xmlns:a16="http://schemas.microsoft.com/office/drawing/2014/main" id="{BF00DA27-C91D-76AE-D4D0-EE59F7C34D32}"/>
              </a:ext>
            </a:extLst>
          </p:cNvPr>
          <p:cNvSpPr>
            <a:spLocks noChangeArrowheads="1"/>
          </p:cNvSpPr>
          <p:nvPr/>
        </p:nvSpPr>
        <p:spPr bwMode="auto">
          <a:xfrm>
            <a:off x="5538110" y="4007553"/>
            <a:ext cx="2860823" cy="830420"/>
          </a:xfrm>
          <a:prstGeom prst="rect">
            <a:avLst/>
          </a:prstGeom>
          <a:solidFill>
            <a:srgbClr val="FFFFFF"/>
          </a:solidFill>
          <a:ln w="9525">
            <a:noFill/>
            <a:miter lim="800000"/>
            <a:headEnd/>
            <a:tailEnd/>
          </a:ln>
          <a:effectLst/>
        </p:spPr>
        <p:txBody>
          <a:bodyPr wrap="square" lIns="0" tIns="0" rIns="0" bIns="0" anchor="t" anchorCtr="0">
            <a:spAutoFit/>
          </a:bodyPr>
          <a:lstStyle/>
          <a:p>
            <a:pPr marL="126000" indent="-126000">
              <a:spcBef>
                <a:spcPct val="50000"/>
              </a:spcBef>
              <a:buClr>
                <a:srgbClr val="1A9AFA"/>
              </a:buClr>
              <a:buSzPct val="75000"/>
              <a:buFont typeface="Wingdings 3" panose="05040102010807070707" pitchFamily="18" charset="2"/>
              <a:buChar char=""/>
              <a:defRPr/>
            </a:pPr>
            <a:r>
              <a:rPr lang="en-US" sz="1199" b="1" kern="0" err="1">
                <a:solidFill>
                  <a:srgbClr val="2E2E38"/>
                </a:solidFill>
                <a:cs typeface="Arial"/>
              </a:rPr>
              <a:t>Gói</a:t>
            </a:r>
            <a:r>
              <a:rPr lang="en-US" sz="1199" b="1" kern="0">
                <a:solidFill>
                  <a:srgbClr val="2E2E38"/>
                </a:solidFill>
                <a:cs typeface="Arial"/>
              </a:rPr>
              <a:t> </a:t>
            </a:r>
            <a:r>
              <a:rPr lang="en-US" sz="1199" b="1" kern="0" err="1">
                <a:solidFill>
                  <a:srgbClr val="2E2E38"/>
                </a:solidFill>
                <a:cs typeface="Arial"/>
              </a:rPr>
              <a:t>vay</a:t>
            </a:r>
            <a:r>
              <a:rPr lang="en-US" sz="1199" b="1" kern="0">
                <a:solidFill>
                  <a:srgbClr val="2E2E38"/>
                </a:solidFill>
                <a:cs typeface="Arial"/>
              </a:rPr>
              <a:t> 1.200 </a:t>
            </a:r>
            <a:r>
              <a:rPr lang="en-US" sz="1199" b="1" kern="0" err="1">
                <a:solidFill>
                  <a:srgbClr val="2E2E38"/>
                </a:solidFill>
                <a:cs typeface="Arial"/>
              </a:rPr>
              <a:t>tỷ</a:t>
            </a:r>
            <a:r>
              <a:rPr lang="en-US" sz="1199" b="1" kern="0">
                <a:solidFill>
                  <a:srgbClr val="2E2E38"/>
                </a:solidFill>
                <a:cs typeface="Arial"/>
              </a:rPr>
              <a:t> </a:t>
            </a:r>
            <a:r>
              <a:rPr lang="en-US" sz="1199" kern="0" err="1">
                <a:solidFill>
                  <a:srgbClr val="2E2E38"/>
                </a:solidFill>
                <a:cs typeface="Arial"/>
              </a:rPr>
              <a:t>hỗ</a:t>
            </a:r>
            <a:r>
              <a:rPr lang="en-US" sz="1199" kern="0">
                <a:solidFill>
                  <a:srgbClr val="2E2E38"/>
                </a:solidFill>
                <a:cs typeface="Arial"/>
              </a:rPr>
              <a:t> </a:t>
            </a:r>
            <a:r>
              <a:rPr lang="en-US" sz="1199" kern="0" err="1">
                <a:solidFill>
                  <a:srgbClr val="2E2E38"/>
                </a:solidFill>
                <a:cs typeface="Arial"/>
              </a:rPr>
              <a:t>trợ</a:t>
            </a:r>
            <a:r>
              <a:rPr lang="en-US" sz="1199" kern="0">
                <a:solidFill>
                  <a:srgbClr val="2E2E38"/>
                </a:solidFill>
                <a:cs typeface="Arial"/>
              </a:rPr>
              <a:t> </a:t>
            </a:r>
            <a:r>
              <a:rPr lang="en-US" sz="1199" kern="0" err="1">
                <a:solidFill>
                  <a:srgbClr val="2E2E38"/>
                </a:solidFill>
                <a:cs typeface="Arial"/>
              </a:rPr>
              <a:t>cho</a:t>
            </a:r>
            <a:r>
              <a:rPr lang="en-US" sz="1199" kern="0">
                <a:solidFill>
                  <a:srgbClr val="2E2E38"/>
                </a:solidFill>
                <a:cs typeface="Arial"/>
              </a:rPr>
              <a:t> </a:t>
            </a:r>
            <a:r>
              <a:rPr lang="en-US" sz="1199" kern="0" err="1">
                <a:solidFill>
                  <a:srgbClr val="2E2E38"/>
                </a:solidFill>
                <a:cs typeface="Arial"/>
              </a:rPr>
              <a:t>dự</a:t>
            </a:r>
            <a:r>
              <a:rPr lang="en-US" sz="1199" kern="0">
                <a:solidFill>
                  <a:srgbClr val="2E2E38"/>
                </a:solidFill>
                <a:cs typeface="Arial"/>
              </a:rPr>
              <a:t> </a:t>
            </a:r>
            <a:r>
              <a:rPr lang="en-US" sz="1199" kern="0" err="1">
                <a:solidFill>
                  <a:srgbClr val="2E2E38"/>
                </a:solidFill>
                <a:cs typeface="Arial"/>
              </a:rPr>
              <a:t>án</a:t>
            </a:r>
            <a:r>
              <a:rPr lang="en-US" sz="1199" kern="0">
                <a:solidFill>
                  <a:srgbClr val="2E2E38"/>
                </a:solidFill>
                <a:cs typeface="Arial"/>
              </a:rPr>
              <a:t> </a:t>
            </a:r>
            <a:r>
              <a:rPr lang="en-US" sz="1199" b="1" kern="0" err="1">
                <a:solidFill>
                  <a:srgbClr val="2E2E38"/>
                </a:solidFill>
                <a:cs typeface="Arial"/>
              </a:rPr>
              <a:t>Điện</a:t>
            </a:r>
            <a:r>
              <a:rPr lang="en-US" sz="1199" b="1" kern="0">
                <a:solidFill>
                  <a:srgbClr val="2E2E38"/>
                </a:solidFill>
                <a:cs typeface="Arial"/>
              </a:rPr>
              <a:t> </a:t>
            </a:r>
            <a:r>
              <a:rPr lang="en-US" sz="1199" b="1" kern="0" err="1">
                <a:solidFill>
                  <a:srgbClr val="2E2E38"/>
                </a:solidFill>
                <a:cs typeface="Arial"/>
              </a:rPr>
              <a:t>gió</a:t>
            </a:r>
            <a:r>
              <a:rPr lang="en-US" sz="1199" b="1" kern="0">
                <a:solidFill>
                  <a:srgbClr val="2E2E38"/>
                </a:solidFill>
                <a:cs typeface="Arial"/>
              </a:rPr>
              <a:t> </a:t>
            </a:r>
            <a:r>
              <a:rPr lang="en-US" sz="1199" b="1" kern="0" err="1">
                <a:solidFill>
                  <a:srgbClr val="2E2E38"/>
                </a:solidFill>
                <a:cs typeface="Arial"/>
              </a:rPr>
              <a:t>đầu</a:t>
            </a:r>
            <a:r>
              <a:rPr lang="en-US" sz="1199" b="1" kern="0">
                <a:solidFill>
                  <a:srgbClr val="2E2E38"/>
                </a:solidFill>
                <a:cs typeface="Arial"/>
              </a:rPr>
              <a:t> </a:t>
            </a:r>
            <a:r>
              <a:rPr lang="en-US" sz="1199" b="1" kern="0" err="1">
                <a:solidFill>
                  <a:srgbClr val="2E2E38"/>
                </a:solidFill>
                <a:cs typeface="Arial"/>
              </a:rPr>
              <a:t>tiên</a:t>
            </a:r>
            <a:r>
              <a:rPr lang="en-US" sz="1199" b="1" kern="0">
                <a:solidFill>
                  <a:srgbClr val="2E2E38"/>
                </a:solidFill>
                <a:cs typeface="Arial"/>
              </a:rPr>
              <a:t> </a:t>
            </a:r>
            <a:r>
              <a:rPr lang="en-US" sz="1199" b="1" kern="0" err="1">
                <a:solidFill>
                  <a:srgbClr val="2E2E38"/>
                </a:solidFill>
                <a:cs typeface="Arial"/>
              </a:rPr>
              <a:t>tại</a:t>
            </a:r>
            <a:r>
              <a:rPr lang="en-US" sz="1199" b="1" kern="0">
                <a:solidFill>
                  <a:srgbClr val="2E2E38"/>
                </a:solidFill>
                <a:cs typeface="Arial"/>
              </a:rPr>
              <a:t> </a:t>
            </a:r>
            <a:r>
              <a:rPr lang="en-US" sz="1199" b="1" kern="0" err="1">
                <a:solidFill>
                  <a:srgbClr val="2E2E38"/>
                </a:solidFill>
                <a:cs typeface="Arial"/>
              </a:rPr>
              <a:t>Việt</a:t>
            </a:r>
            <a:r>
              <a:rPr lang="en-US" sz="1199" b="1" kern="0">
                <a:solidFill>
                  <a:srgbClr val="2E2E38"/>
                </a:solidFill>
                <a:cs typeface="Arial"/>
              </a:rPr>
              <a:t> Nam</a:t>
            </a:r>
            <a:r>
              <a:rPr lang="vi-VN" sz="1199" kern="0">
                <a:solidFill>
                  <a:srgbClr val="2E2E38"/>
                </a:solidFill>
                <a:cs typeface="Arial"/>
              </a:rPr>
              <a:t>.</a:t>
            </a:r>
            <a:endParaRPr lang="en-US" sz="1199" kern="0">
              <a:solidFill>
                <a:srgbClr val="2E2E38"/>
              </a:solidFill>
              <a:cs typeface="Arial"/>
            </a:endParaRPr>
          </a:p>
          <a:p>
            <a:pPr marL="126000" indent="-126000">
              <a:spcBef>
                <a:spcPct val="50000"/>
              </a:spcBef>
              <a:buClr>
                <a:srgbClr val="1A9AFA"/>
              </a:buClr>
              <a:buSzPct val="75000"/>
              <a:buFont typeface="Wingdings 3" panose="05040102010807070707" pitchFamily="18" charset="2"/>
              <a:buChar char=""/>
              <a:defRPr/>
            </a:pPr>
            <a:r>
              <a:rPr lang="en-US" sz="1199" b="1" kern="0" err="1">
                <a:solidFill>
                  <a:srgbClr val="2E2E38"/>
                </a:solidFill>
                <a:cs typeface="Arial"/>
              </a:rPr>
              <a:t>Gói</a:t>
            </a:r>
            <a:r>
              <a:rPr lang="en-US" sz="1199" b="1" kern="0">
                <a:solidFill>
                  <a:srgbClr val="2E2E38"/>
                </a:solidFill>
                <a:cs typeface="Arial"/>
              </a:rPr>
              <a:t> </a:t>
            </a:r>
            <a:r>
              <a:rPr lang="en-US" sz="1199" b="1" kern="0" err="1">
                <a:solidFill>
                  <a:srgbClr val="2E2E38"/>
                </a:solidFill>
                <a:cs typeface="Arial"/>
              </a:rPr>
              <a:t>vay</a:t>
            </a:r>
            <a:r>
              <a:rPr lang="en-US" sz="1199" b="1" kern="0">
                <a:solidFill>
                  <a:srgbClr val="2E2E38"/>
                </a:solidFill>
                <a:cs typeface="Arial"/>
              </a:rPr>
              <a:t> 735 </a:t>
            </a:r>
            <a:r>
              <a:rPr lang="en-US" sz="1199" b="1" kern="0" err="1">
                <a:solidFill>
                  <a:srgbClr val="2E2E38"/>
                </a:solidFill>
                <a:cs typeface="Arial"/>
              </a:rPr>
              <a:t>tỷ</a:t>
            </a:r>
            <a:r>
              <a:rPr lang="en-US" sz="1199" b="1" kern="0">
                <a:solidFill>
                  <a:srgbClr val="2E2E38"/>
                </a:solidFill>
                <a:cs typeface="Arial"/>
              </a:rPr>
              <a:t> </a:t>
            </a:r>
            <a:r>
              <a:rPr lang="en-US" sz="1199" kern="0" err="1">
                <a:solidFill>
                  <a:srgbClr val="2E2E38"/>
                </a:solidFill>
                <a:cs typeface="Arial"/>
              </a:rPr>
              <a:t>cho</a:t>
            </a:r>
            <a:r>
              <a:rPr lang="en-US" sz="1199" kern="0">
                <a:solidFill>
                  <a:srgbClr val="2E2E38"/>
                </a:solidFill>
                <a:cs typeface="Arial"/>
              </a:rPr>
              <a:t> </a:t>
            </a:r>
            <a:r>
              <a:rPr lang="en-US" sz="1199" kern="0" err="1">
                <a:solidFill>
                  <a:srgbClr val="2E2E38"/>
                </a:solidFill>
                <a:cs typeface="Arial"/>
              </a:rPr>
              <a:t>dự</a:t>
            </a:r>
            <a:r>
              <a:rPr lang="en-US" sz="1199" kern="0">
                <a:solidFill>
                  <a:srgbClr val="2E2E38"/>
                </a:solidFill>
                <a:cs typeface="Arial"/>
              </a:rPr>
              <a:t> </a:t>
            </a:r>
            <a:r>
              <a:rPr lang="en-US" sz="1199" kern="0" err="1">
                <a:solidFill>
                  <a:srgbClr val="2E2E38"/>
                </a:solidFill>
                <a:cs typeface="Arial"/>
              </a:rPr>
              <a:t>án</a:t>
            </a:r>
            <a:r>
              <a:rPr lang="en-US" sz="1199" kern="0">
                <a:solidFill>
                  <a:srgbClr val="2E2E38"/>
                </a:solidFill>
                <a:cs typeface="Arial"/>
              </a:rPr>
              <a:t> </a:t>
            </a:r>
            <a:r>
              <a:rPr lang="en-US" sz="1199" kern="0" err="1">
                <a:solidFill>
                  <a:srgbClr val="2E2E38"/>
                </a:solidFill>
                <a:cs typeface="Arial"/>
              </a:rPr>
              <a:t>Nhà</a:t>
            </a:r>
            <a:r>
              <a:rPr lang="en-US" sz="1199" kern="0">
                <a:solidFill>
                  <a:srgbClr val="2E2E38"/>
                </a:solidFill>
                <a:cs typeface="Arial"/>
              </a:rPr>
              <a:t> </a:t>
            </a:r>
            <a:r>
              <a:rPr lang="en-US" sz="1199" kern="0" err="1">
                <a:solidFill>
                  <a:srgbClr val="2E2E38"/>
                </a:solidFill>
                <a:cs typeface="Arial"/>
              </a:rPr>
              <a:t>máy</a:t>
            </a:r>
            <a:r>
              <a:rPr lang="en-US" sz="1199" kern="0">
                <a:solidFill>
                  <a:srgbClr val="2E2E38"/>
                </a:solidFill>
                <a:cs typeface="Arial"/>
              </a:rPr>
              <a:t> </a:t>
            </a:r>
            <a:r>
              <a:rPr lang="en-US" sz="1199" b="1" kern="0" err="1">
                <a:solidFill>
                  <a:srgbClr val="2E2E38"/>
                </a:solidFill>
                <a:cs typeface="Arial"/>
              </a:rPr>
              <a:t>Điện</a:t>
            </a:r>
            <a:r>
              <a:rPr lang="en-US" sz="1199" b="1" kern="0">
                <a:solidFill>
                  <a:srgbClr val="2E2E38"/>
                </a:solidFill>
                <a:cs typeface="Arial"/>
              </a:rPr>
              <a:t> </a:t>
            </a:r>
            <a:r>
              <a:rPr lang="en-US" sz="1199" b="1" kern="0" err="1">
                <a:solidFill>
                  <a:srgbClr val="2E2E38"/>
                </a:solidFill>
                <a:cs typeface="Arial"/>
              </a:rPr>
              <a:t>mặt</a:t>
            </a:r>
            <a:r>
              <a:rPr lang="en-US" sz="1199" b="1" kern="0">
                <a:solidFill>
                  <a:srgbClr val="2E2E38"/>
                </a:solidFill>
                <a:cs typeface="Arial"/>
              </a:rPr>
              <a:t> </a:t>
            </a:r>
            <a:r>
              <a:rPr lang="en-US" sz="1199" b="1" kern="0" err="1">
                <a:solidFill>
                  <a:srgbClr val="2E2E38"/>
                </a:solidFill>
                <a:cs typeface="Arial"/>
              </a:rPr>
              <a:t>trời</a:t>
            </a:r>
            <a:r>
              <a:rPr lang="en-US" sz="1199" b="1" kern="0">
                <a:solidFill>
                  <a:srgbClr val="2E2E38"/>
                </a:solidFill>
                <a:cs typeface="Arial"/>
              </a:rPr>
              <a:t> </a:t>
            </a:r>
            <a:r>
              <a:rPr lang="en-US" sz="1199" kern="0" err="1">
                <a:solidFill>
                  <a:srgbClr val="2E2E38"/>
                </a:solidFill>
                <a:cs typeface="Arial"/>
              </a:rPr>
              <a:t>Điện</a:t>
            </a:r>
            <a:r>
              <a:rPr lang="en-US" sz="1199" kern="0">
                <a:solidFill>
                  <a:srgbClr val="2E2E38"/>
                </a:solidFill>
                <a:cs typeface="Arial"/>
              </a:rPr>
              <a:t> </a:t>
            </a:r>
            <a:r>
              <a:rPr lang="en-US" sz="1199" kern="0" err="1">
                <a:solidFill>
                  <a:srgbClr val="2E2E38"/>
                </a:solidFill>
                <a:cs typeface="Arial"/>
              </a:rPr>
              <a:t>lực</a:t>
            </a:r>
            <a:r>
              <a:rPr lang="en-US" sz="1199" kern="0">
                <a:solidFill>
                  <a:srgbClr val="2E2E38"/>
                </a:solidFill>
                <a:cs typeface="Arial"/>
              </a:rPr>
              <a:t> </a:t>
            </a:r>
            <a:r>
              <a:rPr lang="en-US" sz="1199" kern="0" err="1">
                <a:solidFill>
                  <a:srgbClr val="2E2E38"/>
                </a:solidFill>
                <a:cs typeface="Arial"/>
              </a:rPr>
              <a:t>miền</a:t>
            </a:r>
            <a:r>
              <a:rPr lang="en-US" sz="1199" kern="0">
                <a:solidFill>
                  <a:srgbClr val="2E2E38"/>
                </a:solidFill>
                <a:cs typeface="Arial"/>
              </a:rPr>
              <a:t> Trung</a:t>
            </a:r>
          </a:p>
        </p:txBody>
      </p:sp>
      <p:sp>
        <p:nvSpPr>
          <p:cNvPr id="27" name="Rectangle 24">
            <a:extLst>
              <a:ext uri="{FF2B5EF4-FFF2-40B4-BE49-F238E27FC236}">
                <a16:creationId xmlns:a16="http://schemas.microsoft.com/office/drawing/2014/main" id="{0DAF0B40-8DBE-1341-C4FA-9AF8945A77D0}"/>
              </a:ext>
            </a:extLst>
          </p:cNvPr>
          <p:cNvSpPr>
            <a:spLocks noChangeArrowheads="1"/>
          </p:cNvSpPr>
          <p:nvPr/>
        </p:nvSpPr>
        <p:spPr bwMode="auto">
          <a:xfrm>
            <a:off x="5513625" y="1786115"/>
            <a:ext cx="2753064" cy="553613"/>
          </a:xfrm>
          <a:prstGeom prst="rect">
            <a:avLst/>
          </a:prstGeom>
          <a:solidFill>
            <a:srgbClr val="FFFFFF"/>
          </a:solidFill>
          <a:ln w="9525">
            <a:noFill/>
            <a:miter lim="800000"/>
            <a:headEnd/>
            <a:tailEnd/>
          </a:ln>
          <a:effectLst/>
        </p:spPr>
        <p:txBody>
          <a:bodyPr wrap="square" lIns="0" tIns="0" rIns="0" bIns="0" anchor="t">
            <a:spAutoFit/>
          </a:bodyPr>
          <a:lstStyle/>
          <a:p>
            <a:pPr marL="126000" indent="-126000">
              <a:spcBef>
                <a:spcPct val="0"/>
              </a:spcBef>
              <a:spcAft>
                <a:spcPts val="300"/>
              </a:spcAft>
              <a:buClr>
                <a:srgbClr val="1A9AFA"/>
              </a:buClr>
              <a:buSzPct val="75000"/>
              <a:buFont typeface="Wingdings 3" panose="05040102010807070707" pitchFamily="18" charset="2"/>
              <a:buChar char=""/>
              <a:defRPr/>
            </a:pPr>
            <a:r>
              <a:rPr lang="en-US" sz="1199" kern="0" err="1">
                <a:solidFill>
                  <a:srgbClr val="2E2E38"/>
                </a:solidFill>
                <a:cs typeface="Arial"/>
              </a:rPr>
              <a:t>Agribank</a:t>
            </a:r>
            <a:r>
              <a:rPr lang="en-US" sz="1199" kern="0">
                <a:solidFill>
                  <a:srgbClr val="2E2E38"/>
                </a:solidFill>
                <a:cs typeface="Arial"/>
              </a:rPr>
              <a:t> </a:t>
            </a:r>
            <a:r>
              <a:rPr lang="en-US" sz="1199" b="1" kern="0" err="1">
                <a:solidFill>
                  <a:srgbClr val="2E2E38"/>
                </a:solidFill>
                <a:cs typeface="Arial"/>
              </a:rPr>
              <a:t>quyết</a:t>
            </a:r>
            <a:r>
              <a:rPr lang="en-US" sz="1199" b="1" kern="0">
                <a:solidFill>
                  <a:srgbClr val="2E2E38"/>
                </a:solidFill>
                <a:cs typeface="Arial"/>
              </a:rPr>
              <a:t> </a:t>
            </a:r>
            <a:r>
              <a:rPr lang="en-US" sz="1199" b="1" kern="0" err="1">
                <a:solidFill>
                  <a:srgbClr val="2E2E38"/>
                </a:solidFill>
                <a:cs typeface="Arial"/>
              </a:rPr>
              <a:t>tâm</a:t>
            </a:r>
            <a:r>
              <a:rPr lang="en-US" sz="1199" b="1" kern="0">
                <a:solidFill>
                  <a:srgbClr val="2E2E38"/>
                </a:solidFill>
                <a:cs typeface="Arial"/>
              </a:rPr>
              <a:t> </a:t>
            </a:r>
            <a:r>
              <a:rPr lang="en-US" sz="1199" b="1" kern="0" err="1">
                <a:solidFill>
                  <a:srgbClr val="2E2E38"/>
                </a:solidFill>
                <a:cs typeface="Arial"/>
              </a:rPr>
              <a:t>đi</a:t>
            </a:r>
            <a:r>
              <a:rPr lang="en-US" sz="1199" b="1" kern="0">
                <a:solidFill>
                  <a:srgbClr val="2E2E38"/>
                </a:solidFill>
                <a:cs typeface="Arial"/>
              </a:rPr>
              <a:t> </a:t>
            </a:r>
            <a:r>
              <a:rPr lang="en-US" sz="1199" b="1" kern="0" err="1">
                <a:solidFill>
                  <a:srgbClr val="2E2E38"/>
                </a:solidFill>
                <a:cs typeface="Arial"/>
              </a:rPr>
              <a:t>đầu</a:t>
            </a:r>
            <a:r>
              <a:rPr lang="en-US" sz="1199" kern="0">
                <a:solidFill>
                  <a:srgbClr val="2E2E38"/>
                </a:solidFill>
                <a:cs typeface="Arial"/>
              </a:rPr>
              <a:t> </a:t>
            </a:r>
            <a:r>
              <a:rPr lang="en-US" sz="1199" kern="0" err="1">
                <a:solidFill>
                  <a:srgbClr val="2E2E38"/>
                </a:solidFill>
                <a:cs typeface="Arial"/>
              </a:rPr>
              <a:t>thực</a:t>
            </a:r>
            <a:r>
              <a:rPr lang="en-US" sz="1199" kern="0">
                <a:solidFill>
                  <a:srgbClr val="2E2E38"/>
                </a:solidFill>
                <a:cs typeface="Arial"/>
              </a:rPr>
              <a:t> </a:t>
            </a:r>
            <a:r>
              <a:rPr lang="en-US" sz="1199" kern="0" err="1">
                <a:solidFill>
                  <a:srgbClr val="2E2E38"/>
                </a:solidFill>
                <a:cs typeface="Arial"/>
              </a:rPr>
              <a:t>hiện</a:t>
            </a:r>
            <a:r>
              <a:rPr lang="en-US" sz="1199" kern="0">
                <a:solidFill>
                  <a:srgbClr val="2E2E38"/>
                </a:solidFill>
                <a:cs typeface="Arial"/>
              </a:rPr>
              <a:t> </a:t>
            </a:r>
            <a:r>
              <a:rPr lang="en-US" sz="1199" kern="0" err="1">
                <a:solidFill>
                  <a:srgbClr val="2E2E38"/>
                </a:solidFill>
                <a:cs typeface="Arial"/>
              </a:rPr>
              <a:t>chỉ</a:t>
            </a:r>
            <a:r>
              <a:rPr lang="en-US" sz="1199" kern="0">
                <a:solidFill>
                  <a:srgbClr val="2E2E38"/>
                </a:solidFill>
                <a:cs typeface="Arial"/>
              </a:rPr>
              <a:t> </a:t>
            </a:r>
            <a:r>
              <a:rPr lang="en-US" sz="1199" kern="0" err="1">
                <a:solidFill>
                  <a:srgbClr val="2E2E38"/>
                </a:solidFill>
                <a:cs typeface="Arial"/>
              </a:rPr>
              <a:t>đạo</a:t>
            </a:r>
            <a:r>
              <a:rPr lang="en-US" sz="1199" kern="0">
                <a:solidFill>
                  <a:srgbClr val="2E2E38"/>
                </a:solidFill>
                <a:cs typeface="Arial"/>
              </a:rPr>
              <a:t> </a:t>
            </a:r>
            <a:r>
              <a:rPr lang="en-US" sz="1199" kern="0" err="1">
                <a:solidFill>
                  <a:srgbClr val="2E2E38"/>
                </a:solidFill>
                <a:cs typeface="Arial"/>
              </a:rPr>
              <a:t>của</a:t>
            </a:r>
            <a:r>
              <a:rPr lang="en-US" sz="1199" kern="0">
                <a:solidFill>
                  <a:srgbClr val="2E2E38"/>
                </a:solidFill>
                <a:cs typeface="Arial"/>
              </a:rPr>
              <a:t> </a:t>
            </a:r>
            <a:r>
              <a:rPr lang="en-US" sz="1199" kern="0" err="1">
                <a:solidFill>
                  <a:srgbClr val="2E2E38"/>
                </a:solidFill>
                <a:cs typeface="Arial"/>
              </a:rPr>
              <a:t>Ngân</a:t>
            </a:r>
            <a:r>
              <a:rPr lang="en-US" sz="1199" kern="0">
                <a:solidFill>
                  <a:srgbClr val="2E2E38"/>
                </a:solidFill>
                <a:cs typeface="Arial"/>
              </a:rPr>
              <a:t> </a:t>
            </a:r>
            <a:r>
              <a:rPr lang="en-US" sz="1199" kern="0" err="1">
                <a:solidFill>
                  <a:srgbClr val="2E2E38"/>
                </a:solidFill>
                <a:cs typeface="Arial"/>
              </a:rPr>
              <a:t>hàng</a:t>
            </a:r>
            <a:r>
              <a:rPr lang="en-US" sz="1199" kern="0">
                <a:solidFill>
                  <a:srgbClr val="2E2E38"/>
                </a:solidFill>
                <a:cs typeface="Arial"/>
              </a:rPr>
              <a:t> </a:t>
            </a:r>
            <a:r>
              <a:rPr lang="en-US" sz="1199" kern="0" err="1">
                <a:solidFill>
                  <a:srgbClr val="2E2E38"/>
                </a:solidFill>
                <a:cs typeface="Arial"/>
              </a:rPr>
              <a:t>Nhà</a:t>
            </a:r>
            <a:r>
              <a:rPr lang="en-US" sz="1199" kern="0">
                <a:solidFill>
                  <a:srgbClr val="2E2E38"/>
                </a:solidFill>
                <a:cs typeface="Arial"/>
              </a:rPr>
              <a:t> </a:t>
            </a:r>
            <a:r>
              <a:rPr lang="en-US" sz="1199" kern="0" err="1">
                <a:solidFill>
                  <a:srgbClr val="2E2E38"/>
                </a:solidFill>
                <a:cs typeface="Arial"/>
              </a:rPr>
              <a:t>nước</a:t>
            </a:r>
            <a:r>
              <a:rPr lang="en-US" sz="1199" kern="0">
                <a:solidFill>
                  <a:srgbClr val="2E2E38"/>
                </a:solidFill>
                <a:cs typeface="Arial"/>
              </a:rPr>
              <a:t> </a:t>
            </a:r>
            <a:r>
              <a:rPr lang="en-US" sz="1199" kern="0" err="1">
                <a:solidFill>
                  <a:srgbClr val="2E2E38"/>
                </a:solidFill>
                <a:cs typeface="Arial"/>
              </a:rPr>
              <a:t>về</a:t>
            </a:r>
            <a:r>
              <a:rPr lang="en-US" sz="1199" kern="0">
                <a:solidFill>
                  <a:srgbClr val="2E2E38"/>
                </a:solidFill>
                <a:cs typeface="Arial"/>
              </a:rPr>
              <a:t> </a:t>
            </a:r>
            <a:r>
              <a:rPr lang="en-US" sz="1199" kern="0" err="1">
                <a:solidFill>
                  <a:srgbClr val="2E2E38"/>
                </a:solidFill>
                <a:cs typeface="Arial"/>
              </a:rPr>
              <a:t>thúc</a:t>
            </a:r>
            <a:r>
              <a:rPr lang="en-US" sz="1199" kern="0">
                <a:solidFill>
                  <a:srgbClr val="2E2E38"/>
                </a:solidFill>
                <a:cs typeface="Arial"/>
              </a:rPr>
              <a:t> </a:t>
            </a:r>
            <a:r>
              <a:rPr lang="en-US" sz="1199" kern="0" err="1">
                <a:solidFill>
                  <a:srgbClr val="2E2E38"/>
                </a:solidFill>
                <a:cs typeface="Arial"/>
              </a:rPr>
              <a:t>đẩy</a:t>
            </a:r>
            <a:r>
              <a:rPr lang="en-US" sz="1199" kern="0">
                <a:solidFill>
                  <a:srgbClr val="2E2E38"/>
                </a:solidFill>
                <a:cs typeface="Arial"/>
              </a:rPr>
              <a:t> </a:t>
            </a:r>
            <a:r>
              <a:rPr lang="en-US" sz="1199" kern="0" err="1">
                <a:solidFill>
                  <a:srgbClr val="2E2E38"/>
                </a:solidFill>
                <a:cs typeface="Arial"/>
              </a:rPr>
              <a:t>tín</a:t>
            </a:r>
            <a:r>
              <a:rPr lang="en-US" sz="1199" kern="0">
                <a:solidFill>
                  <a:srgbClr val="2E2E38"/>
                </a:solidFill>
                <a:cs typeface="Arial"/>
              </a:rPr>
              <a:t> </a:t>
            </a:r>
            <a:r>
              <a:rPr lang="en-US" sz="1199" kern="0" err="1">
                <a:solidFill>
                  <a:srgbClr val="2E2E38"/>
                </a:solidFill>
                <a:cs typeface="Arial"/>
              </a:rPr>
              <a:t>dụng</a:t>
            </a:r>
            <a:r>
              <a:rPr lang="en-US" sz="1199" kern="0">
                <a:solidFill>
                  <a:srgbClr val="2E2E38"/>
                </a:solidFill>
                <a:cs typeface="Arial"/>
              </a:rPr>
              <a:t> </a:t>
            </a:r>
            <a:r>
              <a:rPr lang="en-US" sz="1199" kern="0" err="1">
                <a:solidFill>
                  <a:srgbClr val="2E2E38"/>
                </a:solidFill>
                <a:cs typeface="Arial"/>
              </a:rPr>
              <a:t>xanh</a:t>
            </a:r>
            <a:endParaRPr lang="en-US" sz="1199" kern="0">
              <a:solidFill>
                <a:srgbClr val="2E2E38"/>
              </a:solidFill>
              <a:cs typeface="Arial"/>
              <a:sym typeface="Calibri"/>
            </a:endParaRPr>
          </a:p>
        </p:txBody>
      </p:sp>
      <p:sp>
        <p:nvSpPr>
          <p:cNvPr id="28" name="Rectangle 24">
            <a:extLst>
              <a:ext uri="{FF2B5EF4-FFF2-40B4-BE49-F238E27FC236}">
                <a16:creationId xmlns:a16="http://schemas.microsoft.com/office/drawing/2014/main" id="{BDC788F5-7FFC-657D-FA98-003558A6A04B}"/>
              </a:ext>
            </a:extLst>
          </p:cNvPr>
          <p:cNvSpPr>
            <a:spLocks noChangeArrowheads="1"/>
          </p:cNvSpPr>
          <p:nvPr/>
        </p:nvSpPr>
        <p:spPr bwMode="auto">
          <a:xfrm>
            <a:off x="8567610" y="1557151"/>
            <a:ext cx="3011615" cy="998094"/>
          </a:xfrm>
          <a:prstGeom prst="rect">
            <a:avLst/>
          </a:prstGeom>
          <a:solidFill>
            <a:srgbClr val="FFFFFF"/>
          </a:solidFill>
          <a:ln w="9525">
            <a:noFill/>
            <a:miter lim="800000"/>
            <a:headEnd/>
            <a:tailEnd/>
          </a:ln>
          <a:effectLst/>
        </p:spPr>
        <p:txBody>
          <a:bodyPr wrap="square" lIns="0" tIns="0" rIns="0" bIns="0" anchor="t">
            <a:spAutoFit/>
          </a:bodyPr>
          <a:lstStyle/>
          <a:p>
            <a:pPr marL="126000" indent="-126000">
              <a:spcBef>
                <a:spcPct val="20000"/>
              </a:spcBef>
              <a:spcAft>
                <a:spcPts val="300"/>
              </a:spcAft>
              <a:buClr>
                <a:srgbClr val="1A9AFA"/>
              </a:buClr>
              <a:buSzPct val="75000"/>
              <a:buFont typeface="Wingdings 3" panose="05040102010807070707" pitchFamily="18" charset="2"/>
              <a:buChar char=""/>
              <a:defRPr/>
            </a:pPr>
            <a:r>
              <a:rPr lang="en-US" sz="1199" b="1" kern="0" err="1">
                <a:solidFill>
                  <a:srgbClr val="2E2E38"/>
                </a:solidFill>
                <a:cs typeface="Arial"/>
              </a:rPr>
              <a:t>Năm</a:t>
            </a:r>
            <a:r>
              <a:rPr lang="en-US" sz="1199" b="1" kern="0">
                <a:solidFill>
                  <a:srgbClr val="2E2E38"/>
                </a:solidFill>
                <a:cs typeface="Arial"/>
              </a:rPr>
              <a:t> 2030: </a:t>
            </a:r>
            <a:r>
              <a:rPr lang="en-US" sz="1199" kern="0">
                <a:solidFill>
                  <a:srgbClr val="2E2E38"/>
                </a:solidFill>
                <a:cs typeface="Arial"/>
              </a:rPr>
              <a:t>HSBC </a:t>
            </a:r>
            <a:r>
              <a:rPr lang="en-US" sz="1199" kern="0" err="1">
                <a:solidFill>
                  <a:srgbClr val="2E2E38"/>
                </a:solidFill>
                <a:cs typeface="Arial"/>
              </a:rPr>
              <a:t>tham</a:t>
            </a:r>
            <a:r>
              <a:rPr lang="en-US" sz="1199" kern="0">
                <a:solidFill>
                  <a:srgbClr val="2E2E38"/>
                </a:solidFill>
                <a:cs typeface="Arial"/>
              </a:rPr>
              <a:t> </a:t>
            </a:r>
            <a:r>
              <a:rPr lang="en-US" sz="1199" kern="0" err="1">
                <a:solidFill>
                  <a:srgbClr val="2E2E38"/>
                </a:solidFill>
                <a:cs typeface="Arial"/>
              </a:rPr>
              <a:t>vọng</a:t>
            </a:r>
            <a:r>
              <a:rPr lang="en-US" sz="1199" kern="0">
                <a:solidFill>
                  <a:srgbClr val="2E2E38"/>
                </a:solidFill>
                <a:cs typeface="Arial"/>
              </a:rPr>
              <a:t> </a:t>
            </a:r>
            <a:r>
              <a:rPr lang="en-US" sz="1199" kern="0" err="1">
                <a:solidFill>
                  <a:srgbClr val="2E2E38"/>
                </a:solidFill>
                <a:cs typeface="Arial"/>
              </a:rPr>
              <a:t>hỗ</a:t>
            </a:r>
            <a:r>
              <a:rPr lang="en-US" sz="1199" kern="0">
                <a:solidFill>
                  <a:srgbClr val="2E2E38"/>
                </a:solidFill>
                <a:cs typeface="Arial"/>
              </a:rPr>
              <a:t> </a:t>
            </a:r>
            <a:r>
              <a:rPr lang="en-US" sz="1199" kern="0" err="1">
                <a:solidFill>
                  <a:srgbClr val="2E2E38"/>
                </a:solidFill>
                <a:cs typeface="Arial"/>
              </a:rPr>
              <a:t>trợ</a:t>
            </a:r>
            <a:r>
              <a:rPr lang="en-US" sz="1199" kern="0">
                <a:solidFill>
                  <a:srgbClr val="2E2E38"/>
                </a:solidFill>
                <a:cs typeface="Arial"/>
              </a:rPr>
              <a:t> </a:t>
            </a:r>
            <a:r>
              <a:rPr lang="en-US" sz="1199" kern="0" err="1">
                <a:solidFill>
                  <a:srgbClr val="2E2E38"/>
                </a:solidFill>
                <a:cs typeface="Arial"/>
              </a:rPr>
              <a:t>Việt</a:t>
            </a:r>
            <a:r>
              <a:rPr lang="en-US" sz="1199" kern="0">
                <a:solidFill>
                  <a:srgbClr val="2E2E38"/>
                </a:solidFill>
                <a:cs typeface="Arial"/>
              </a:rPr>
              <a:t> Nam </a:t>
            </a:r>
            <a:r>
              <a:rPr lang="en-US" sz="1199" kern="0" err="1">
                <a:solidFill>
                  <a:srgbClr val="2E2E38"/>
                </a:solidFill>
                <a:cs typeface="Arial"/>
              </a:rPr>
              <a:t>lên</a:t>
            </a:r>
            <a:r>
              <a:rPr lang="en-US" sz="1199" kern="0">
                <a:solidFill>
                  <a:srgbClr val="2E2E38"/>
                </a:solidFill>
                <a:cs typeface="Arial"/>
              </a:rPr>
              <a:t> </a:t>
            </a:r>
            <a:r>
              <a:rPr lang="en-US" sz="1199" kern="0" err="1">
                <a:solidFill>
                  <a:srgbClr val="2E2E38"/>
                </a:solidFill>
                <a:cs typeface="Arial"/>
              </a:rPr>
              <a:t>đến</a:t>
            </a:r>
            <a:r>
              <a:rPr lang="en-US" sz="1199" kern="0">
                <a:solidFill>
                  <a:srgbClr val="2E2E38"/>
                </a:solidFill>
                <a:cs typeface="Arial"/>
              </a:rPr>
              <a:t> 12 </a:t>
            </a:r>
            <a:r>
              <a:rPr lang="en-US" sz="1199" kern="0" err="1">
                <a:solidFill>
                  <a:srgbClr val="2E2E38"/>
                </a:solidFill>
                <a:cs typeface="Arial"/>
              </a:rPr>
              <a:t>tỷ</a:t>
            </a:r>
            <a:r>
              <a:rPr lang="en-US" sz="1199" kern="0">
                <a:solidFill>
                  <a:srgbClr val="2E2E38"/>
                </a:solidFill>
                <a:cs typeface="Arial"/>
              </a:rPr>
              <a:t> USD</a:t>
            </a:r>
          </a:p>
          <a:p>
            <a:pPr marL="126000" indent="-126000">
              <a:spcBef>
                <a:spcPct val="20000"/>
              </a:spcBef>
              <a:spcAft>
                <a:spcPts val="300"/>
              </a:spcAft>
              <a:buClr>
                <a:srgbClr val="1A9AFA"/>
              </a:buClr>
              <a:buSzPct val="75000"/>
              <a:buFont typeface="Wingdings 3" panose="05040102010807070707" pitchFamily="18" charset="2"/>
              <a:buChar char=""/>
              <a:defRPr/>
            </a:pPr>
            <a:r>
              <a:rPr lang="en-US" sz="1199" b="1" kern="0" err="1">
                <a:solidFill>
                  <a:srgbClr val="2E2E38"/>
                </a:solidFill>
                <a:cs typeface="Arial"/>
              </a:rPr>
              <a:t>Năm</a:t>
            </a:r>
            <a:r>
              <a:rPr lang="en-US" sz="1199" b="1" kern="0">
                <a:solidFill>
                  <a:srgbClr val="2E2E38"/>
                </a:solidFill>
                <a:cs typeface="Arial"/>
              </a:rPr>
              <a:t> 2050: </a:t>
            </a:r>
            <a:r>
              <a:rPr lang="en-US" sz="1199" kern="0">
                <a:solidFill>
                  <a:srgbClr val="2E2E38"/>
                </a:solidFill>
                <a:cs typeface="Arial"/>
              </a:rPr>
              <a:t>HSBC </a:t>
            </a:r>
            <a:r>
              <a:rPr lang="en-US" sz="1199" kern="0" err="1">
                <a:solidFill>
                  <a:srgbClr val="2E2E38"/>
                </a:solidFill>
                <a:cs typeface="Arial"/>
              </a:rPr>
              <a:t>mong</a:t>
            </a:r>
            <a:r>
              <a:rPr lang="en-US" sz="1199" kern="0">
                <a:solidFill>
                  <a:srgbClr val="2E2E38"/>
                </a:solidFill>
                <a:cs typeface="Arial"/>
              </a:rPr>
              <a:t> </a:t>
            </a:r>
            <a:r>
              <a:rPr lang="en-US" sz="1199" kern="0" err="1">
                <a:solidFill>
                  <a:srgbClr val="2E2E38"/>
                </a:solidFill>
                <a:cs typeface="Arial"/>
              </a:rPr>
              <a:t>muốn</a:t>
            </a:r>
            <a:r>
              <a:rPr lang="en-US" sz="1199" kern="0">
                <a:solidFill>
                  <a:srgbClr val="2E2E38"/>
                </a:solidFill>
                <a:cs typeface="Arial"/>
              </a:rPr>
              <a:t> </a:t>
            </a:r>
            <a:r>
              <a:rPr lang="en-US" sz="1199" kern="0" err="1">
                <a:solidFill>
                  <a:srgbClr val="2E2E38"/>
                </a:solidFill>
                <a:cs typeface="Arial"/>
              </a:rPr>
              <a:t>sẽ</a:t>
            </a:r>
            <a:r>
              <a:rPr lang="en-US" sz="1199" kern="0">
                <a:solidFill>
                  <a:srgbClr val="2E2E38"/>
                </a:solidFill>
                <a:cs typeface="Arial"/>
              </a:rPr>
              <a:t> </a:t>
            </a:r>
            <a:r>
              <a:rPr lang="en-US" sz="1199" kern="0" err="1">
                <a:solidFill>
                  <a:srgbClr val="2E2E38"/>
                </a:solidFill>
                <a:cs typeface="Arial"/>
              </a:rPr>
              <a:t>hỗ</a:t>
            </a:r>
            <a:r>
              <a:rPr lang="en-US" sz="1199" kern="0">
                <a:solidFill>
                  <a:srgbClr val="2E2E38"/>
                </a:solidFill>
                <a:cs typeface="Arial"/>
              </a:rPr>
              <a:t> </a:t>
            </a:r>
            <a:r>
              <a:rPr lang="en-US" sz="1199" kern="0" err="1">
                <a:solidFill>
                  <a:srgbClr val="2E2E38"/>
                </a:solidFill>
                <a:cs typeface="Arial"/>
              </a:rPr>
              <a:t>trợ</a:t>
            </a:r>
            <a:r>
              <a:rPr lang="en-US" sz="1199" kern="0">
                <a:solidFill>
                  <a:srgbClr val="2E2E38"/>
                </a:solidFill>
                <a:cs typeface="Arial"/>
              </a:rPr>
              <a:t> </a:t>
            </a:r>
            <a:r>
              <a:rPr lang="en-US" sz="1199" kern="0" err="1">
                <a:solidFill>
                  <a:srgbClr val="2E2E38"/>
                </a:solidFill>
                <a:cs typeface="Arial"/>
              </a:rPr>
              <a:t>được</a:t>
            </a:r>
            <a:r>
              <a:rPr lang="en-US" sz="1199" kern="0">
                <a:solidFill>
                  <a:srgbClr val="2E2E38"/>
                </a:solidFill>
                <a:cs typeface="Arial"/>
              </a:rPr>
              <a:t> </a:t>
            </a:r>
            <a:r>
              <a:rPr lang="en-US" sz="1199" kern="0" err="1">
                <a:solidFill>
                  <a:srgbClr val="2E2E38"/>
                </a:solidFill>
                <a:cs typeface="Arial"/>
              </a:rPr>
              <a:t>toàn</a:t>
            </a:r>
            <a:r>
              <a:rPr lang="en-US" sz="1199" kern="0">
                <a:solidFill>
                  <a:srgbClr val="2E2E38"/>
                </a:solidFill>
                <a:cs typeface="Arial"/>
              </a:rPr>
              <a:t> </a:t>
            </a:r>
            <a:r>
              <a:rPr lang="en-US" sz="1199" kern="0" err="1">
                <a:solidFill>
                  <a:srgbClr val="2E2E38"/>
                </a:solidFill>
                <a:cs typeface="Arial"/>
              </a:rPr>
              <a:t>bộ</a:t>
            </a:r>
            <a:r>
              <a:rPr lang="en-US" sz="1199" kern="0">
                <a:solidFill>
                  <a:srgbClr val="2E2E38"/>
                </a:solidFill>
                <a:cs typeface="Arial"/>
              </a:rPr>
              <a:t> </a:t>
            </a:r>
            <a:r>
              <a:rPr lang="en-US" sz="1199" kern="0" err="1">
                <a:solidFill>
                  <a:srgbClr val="2E2E38"/>
                </a:solidFill>
                <a:cs typeface="Arial"/>
              </a:rPr>
              <a:t>khách</a:t>
            </a:r>
            <a:r>
              <a:rPr lang="en-US" sz="1199" kern="0">
                <a:solidFill>
                  <a:srgbClr val="2E2E38"/>
                </a:solidFill>
                <a:cs typeface="Arial"/>
              </a:rPr>
              <a:t> </a:t>
            </a:r>
            <a:r>
              <a:rPr lang="en-US" sz="1199" kern="0" err="1">
                <a:solidFill>
                  <a:srgbClr val="2E2E38"/>
                </a:solidFill>
                <a:cs typeface="Arial"/>
              </a:rPr>
              <a:t>hàng</a:t>
            </a:r>
            <a:r>
              <a:rPr lang="en-US" sz="1199" kern="0">
                <a:solidFill>
                  <a:srgbClr val="2E2E38"/>
                </a:solidFill>
                <a:cs typeface="Arial"/>
              </a:rPr>
              <a:t> </a:t>
            </a:r>
            <a:r>
              <a:rPr lang="en-US" sz="1199" kern="0" err="1">
                <a:solidFill>
                  <a:srgbClr val="2E2E38"/>
                </a:solidFill>
                <a:cs typeface="Arial"/>
              </a:rPr>
              <a:t>điều</a:t>
            </a:r>
            <a:r>
              <a:rPr lang="en-US" sz="1199" kern="0">
                <a:solidFill>
                  <a:srgbClr val="2E2E38"/>
                </a:solidFill>
                <a:cs typeface="Arial"/>
              </a:rPr>
              <a:t> </a:t>
            </a:r>
            <a:r>
              <a:rPr lang="en-US" sz="1199" kern="0" err="1">
                <a:solidFill>
                  <a:srgbClr val="2E2E38"/>
                </a:solidFill>
                <a:cs typeface="Arial"/>
              </a:rPr>
              <a:t>chỉnh</a:t>
            </a:r>
            <a:r>
              <a:rPr lang="en-US" sz="1199" kern="0">
                <a:solidFill>
                  <a:srgbClr val="2E2E38"/>
                </a:solidFill>
                <a:cs typeface="Arial"/>
              </a:rPr>
              <a:t> </a:t>
            </a:r>
            <a:r>
              <a:rPr lang="en-US" sz="1199" kern="0" err="1">
                <a:solidFill>
                  <a:srgbClr val="2E2E38"/>
                </a:solidFill>
                <a:cs typeface="Arial"/>
              </a:rPr>
              <a:t>lượng</a:t>
            </a:r>
            <a:r>
              <a:rPr lang="en-US" sz="1199" kern="0">
                <a:solidFill>
                  <a:srgbClr val="2E2E38"/>
                </a:solidFill>
                <a:cs typeface="Arial"/>
              </a:rPr>
              <a:t> </a:t>
            </a:r>
            <a:r>
              <a:rPr lang="en-US" sz="1199" kern="0" err="1">
                <a:solidFill>
                  <a:srgbClr val="2E2E38"/>
                </a:solidFill>
                <a:cs typeface="Arial"/>
              </a:rPr>
              <a:t>phát</a:t>
            </a:r>
            <a:r>
              <a:rPr lang="en-US" sz="1199" kern="0">
                <a:solidFill>
                  <a:srgbClr val="2E2E38"/>
                </a:solidFill>
                <a:cs typeface="Arial"/>
              </a:rPr>
              <a:t> </a:t>
            </a:r>
            <a:r>
              <a:rPr lang="en-US" sz="1199" kern="0" err="1">
                <a:solidFill>
                  <a:srgbClr val="2E2E38"/>
                </a:solidFill>
                <a:cs typeface="Arial"/>
              </a:rPr>
              <a:t>thải</a:t>
            </a:r>
            <a:endParaRPr lang="en-US" sz="1199" b="1" kern="0">
              <a:solidFill>
                <a:srgbClr val="2E2E38"/>
              </a:solidFill>
              <a:cs typeface="Arial"/>
            </a:endParaRPr>
          </a:p>
        </p:txBody>
      </p:sp>
      <p:pic>
        <p:nvPicPr>
          <p:cNvPr id="29" name="Picture 28">
            <a:extLst>
              <a:ext uri="{FF2B5EF4-FFF2-40B4-BE49-F238E27FC236}">
                <a16:creationId xmlns:a16="http://schemas.microsoft.com/office/drawing/2014/main" id="{A6ECCD5F-580F-76F1-F49D-ED7B6C936E88}"/>
              </a:ext>
            </a:extLst>
          </p:cNvPr>
          <p:cNvPicPr>
            <a:picLocks noChangeAspect="1"/>
          </p:cNvPicPr>
          <p:nvPr/>
        </p:nvPicPr>
        <p:blipFill>
          <a:blip r:embed="rId12"/>
          <a:stretch>
            <a:fillRect/>
          </a:stretch>
        </p:blipFill>
        <p:spPr>
          <a:xfrm>
            <a:off x="5845959" y="5134832"/>
            <a:ext cx="1128754" cy="1385289"/>
          </a:xfrm>
          <a:prstGeom prst="rect">
            <a:avLst/>
          </a:prstGeom>
          <a:ln>
            <a:solidFill>
              <a:srgbClr val="B14891"/>
            </a:solidFill>
          </a:ln>
        </p:spPr>
      </p:pic>
      <p:pic>
        <p:nvPicPr>
          <p:cNvPr id="30" name="Picture 29">
            <a:extLst>
              <a:ext uri="{FF2B5EF4-FFF2-40B4-BE49-F238E27FC236}">
                <a16:creationId xmlns:a16="http://schemas.microsoft.com/office/drawing/2014/main" id="{A53BB602-D376-D8AC-9A8F-59AEFD90B367}"/>
              </a:ext>
            </a:extLst>
          </p:cNvPr>
          <p:cNvPicPr>
            <a:picLocks noChangeAspect="1"/>
          </p:cNvPicPr>
          <p:nvPr/>
        </p:nvPicPr>
        <p:blipFill>
          <a:blip r:embed="rId13"/>
          <a:stretch>
            <a:fillRect/>
          </a:stretch>
        </p:blipFill>
        <p:spPr>
          <a:xfrm>
            <a:off x="6968520" y="5263088"/>
            <a:ext cx="1111628" cy="1382138"/>
          </a:xfrm>
          <a:prstGeom prst="rect">
            <a:avLst/>
          </a:prstGeom>
          <a:ln>
            <a:solidFill>
              <a:srgbClr val="B14891"/>
            </a:solidFill>
          </a:ln>
        </p:spPr>
      </p:pic>
    </p:spTree>
    <p:extLst>
      <p:ext uri="{BB962C8B-B14F-4D97-AF65-F5344CB8AC3E}">
        <p14:creationId xmlns:p14="http://schemas.microsoft.com/office/powerpoint/2010/main" val="148917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C13F6F-E900-7F0F-AB21-4B7DA2020CDC}"/>
              </a:ext>
            </a:extLst>
          </p:cNvPr>
          <p:cNvSpPr>
            <a:spLocks noGrp="1"/>
          </p:cNvSpPr>
          <p:nvPr>
            <p:ph type="sldNum" sz="quarter" idx="4"/>
          </p:nvPr>
        </p:nvSpPr>
        <p:spPr/>
        <p:txBody>
          <a:bodyPr/>
          <a:lstStyle/>
          <a:p>
            <a:fld id="{38EC2071-0BDE-49F8-A929-1F6A71822F8F}" type="slidenum">
              <a:rPr lang="en-GB" smtClean="0"/>
              <a:pPr/>
              <a:t>8</a:t>
            </a:fld>
            <a:endParaRPr lang="en-GB" dirty="0"/>
          </a:p>
        </p:txBody>
      </p:sp>
      <p:sp>
        <p:nvSpPr>
          <p:cNvPr id="3" name="Title 2">
            <a:extLst>
              <a:ext uri="{FF2B5EF4-FFF2-40B4-BE49-F238E27FC236}">
                <a16:creationId xmlns:a16="http://schemas.microsoft.com/office/drawing/2014/main" id="{3E251897-25A7-682B-EE33-AAE865E12B56}"/>
              </a:ext>
            </a:extLst>
          </p:cNvPr>
          <p:cNvSpPr>
            <a:spLocks noGrp="1"/>
          </p:cNvSpPr>
          <p:nvPr>
            <p:ph type="ctrTitle"/>
          </p:nvPr>
        </p:nvSpPr>
        <p:spPr/>
        <p:txBody>
          <a:bodyPr/>
          <a:lstStyle/>
          <a:p>
            <a:r>
              <a:rPr lang="en-VN" dirty="0"/>
              <a:t>Một số chương trình tín dụng ưu đãi tín dụng xanh từ các ngân hàng</a:t>
            </a:r>
          </a:p>
        </p:txBody>
      </p:sp>
      <p:sp>
        <p:nvSpPr>
          <p:cNvPr id="4" name="Text Placeholder 3">
            <a:extLst>
              <a:ext uri="{FF2B5EF4-FFF2-40B4-BE49-F238E27FC236}">
                <a16:creationId xmlns:a16="http://schemas.microsoft.com/office/drawing/2014/main" id="{F2BA0206-FB0E-3083-651D-946AB0B0C9F1}"/>
              </a:ext>
            </a:extLst>
          </p:cNvPr>
          <p:cNvSpPr>
            <a:spLocks noGrp="1"/>
          </p:cNvSpPr>
          <p:nvPr>
            <p:ph type="body" sz="quarter" idx="10"/>
          </p:nvPr>
        </p:nvSpPr>
        <p:spPr/>
        <p:txBody>
          <a:bodyPr/>
          <a:lstStyle/>
          <a:p>
            <a:r>
              <a:rPr lang="en-US" sz="1600" dirty="0" err="1"/>
              <a:t>Thị</a:t>
            </a:r>
            <a:r>
              <a:rPr lang="en-US" sz="1600" dirty="0"/>
              <a:t> </a:t>
            </a:r>
            <a:r>
              <a:rPr lang="en-US" sz="1600" dirty="0" err="1"/>
              <a:t>trường</a:t>
            </a:r>
            <a:r>
              <a:rPr lang="en-US" sz="1600" dirty="0"/>
              <a:t> </a:t>
            </a:r>
            <a:r>
              <a:rPr lang="en-US" sz="1600" dirty="0" err="1"/>
              <a:t>tín</a:t>
            </a:r>
            <a:r>
              <a:rPr lang="en-US" sz="1600" dirty="0"/>
              <a:t> </a:t>
            </a:r>
            <a:r>
              <a:rPr lang="en-US" sz="1600" dirty="0" err="1"/>
              <a:t>dụng</a:t>
            </a:r>
            <a:r>
              <a:rPr lang="en-US" sz="1600" dirty="0"/>
              <a:t> </a:t>
            </a:r>
            <a:r>
              <a:rPr lang="en-US" sz="1600" dirty="0" err="1"/>
              <a:t>xanh</a:t>
            </a:r>
            <a:r>
              <a:rPr lang="en-US" sz="1600" dirty="0"/>
              <a:t> </a:t>
            </a:r>
            <a:r>
              <a:rPr lang="en-US" sz="1600" dirty="0" err="1"/>
              <a:t>tại</a:t>
            </a:r>
            <a:r>
              <a:rPr lang="en-US" sz="1600" dirty="0"/>
              <a:t> </a:t>
            </a:r>
            <a:r>
              <a:rPr lang="en-US" sz="1600" dirty="0" err="1"/>
              <a:t>Việt</a:t>
            </a:r>
            <a:r>
              <a:rPr lang="en-US" sz="1600" dirty="0"/>
              <a:t> Nam</a:t>
            </a:r>
            <a:endParaRPr lang="en-VN" dirty="0"/>
          </a:p>
        </p:txBody>
      </p:sp>
      <p:graphicFrame>
        <p:nvGraphicFramePr>
          <p:cNvPr id="6" name="Table 5">
            <a:extLst>
              <a:ext uri="{FF2B5EF4-FFF2-40B4-BE49-F238E27FC236}">
                <a16:creationId xmlns:a16="http://schemas.microsoft.com/office/drawing/2014/main" id="{D8444012-2C37-1F18-B5DF-870363EADED8}"/>
              </a:ext>
            </a:extLst>
          </p:cNvPr>
          <p:cNvGraphicFramePr>
            <a:graphicFrameLocks noGrp="1"/>
          </p:cNvGraphicFramePr>
          <p:nvPr>
            <p:extLst>
              <p:ext uri="{D42A27DB-BD31-4B8C-83A1-F6EECF244321}">
                <p14:modId xmlns:p14="http://schemas.microsoft.com/office/powerpoint/2010/main" val="1328515164"/>
              </p:ext>
            </p:extLst>
          </p:nvPr>
        </p:nvGraphicFramePr>
        <p:xfrm>
          <a:off x="654579" y="1724511"/>
          <a:ext cx="10882842" cy="4348345"/>
        </p:xfrm>
        <a:graphic>
          <a:graphicData uri="http://schemas.openxmlformats.org/drawingml/2006/table">
            <a:tbl>
              <a:tblPr firstRow="1" firstCol="1">
                <a:tableStyleId>{C4B1156A-380E-4F78-BDF5-A606A8083BF9}</a:tableStyleId>
              </a:tblPr>
              <a:tblGrid>
                <a:gridCol w="1239520">
                  <a:extLst>
                    <a:ext uri="{9D8B030D-6E8A-4147-A177-3AD203B41FA5}">
                      <a16:colId xmlns:a16="http://schemas.microsoft.com/office/drawing/2014/main" val="2234356651"/>
                    </a:ext>
                  </a:extLst>
                </a:gridCol>
                <a:gridCol w="4683760">
                  <a:extLst>
                    <a:ext uri="{9D8B030D-6E8A-4147-A177-3AD203B41FA5}">
                      <a16:colId xmlns:a16="http://schemas.microsoft.com/office/drawing/2014/main" val="4057579913"/>
                    </a:ext>
                  </a:extLst>
                </a:gridCol>
                <a:gridCol w="3220720">
                  <a:extLst>
                    <a:ext uri="{9D8B030D-6E8A-4147-A177-3AD203B41FA5}">
                      <a16:colId xmlns:a16="http://schemas.microsoft.com/office/drawing/2014/main" val="2371887768"/>
                    </a:ext>
                  </a:extLst>
                </a:gridCol>
                <a:gridCol w="1738842">
                  <a:extLst>
                    <a:ext uri="{9D8B030D-6E8A-4147-A177-3AD203B41FA5}">
                      <a16:colId xmlns:a16="http://schemas.microsoft.com/office/drawing/2014/main" val="1703140577"/>
                    </a:ext>
                  </a:extLst>
                </a:gridCol>
              </a:tblGrid>
              <a:tr h="324950">
                <a:tc>
                  <a:txBody>
                    <a:bodyPr/>
                    <a:lstStyle/>
                    <a:p>
                      <a:pPr algn="ctr" fontAlgn="ctr"/>
                      <a:endParaRPr lang="en-US" sz="1000" b="1" i="0" u="none" strike="noStrike" dirty="0">
                        <a:solidFill>
                          <a:schemeClr val="bg1"/>
                        </a:solidFill>
                        <a:effectLst/>
                        <a:latin typeface="+mn-lt"/>
                      </a:endParaRPr>
                    </a:p>
                  </a:txBody>
                  <a:tcPr marL="182880" marR="936" marT="18288" marB="18288" anchor="ctr">
                    <a:solidFill>
                      <a:schemeClr val="bg2">
                        <a:lumMod val="50000"/>
                      </a:schemeClr>
                    </a:solidFill>
                  </a:tcPr>
                </a:tc>
                <a:tc>
                  <a:txBody>
                    <a:bodyPr/>
                    <a:lstStyle/>
                    <a:p>
                      <a:pPr algn="ctr" fontAlgn="ctr"/>
                      <a:r>
                        <a:rPr lang="en-US" sz="1000" u="none" strike="noStrike" dirty="0" err="1">
                          <a:solidFill>
                            <a:schemeClr val="tx1"/>
                          </a:solidFill>
                          <a:effectLst/>
                        </a:rPr>
                        <a:t>Mục</a:t>
                      </a:r>
                      <a:r>
                        <a:rPr lang="en-US" sz="1000" u="none" strike="noStrike" dirty="0">
                          <a:solidFill>
                            <a:schemeClr val="tx1"/>
                          </a:solidFill>
                          <a:effectLst/>
                        </a:rPr>
                        <a:t> </a:t>
                      </a:r>
                      <a:r>
                        <a:rPr lang="en-US" sz="1000" u="none" strike="noStrike" dirty="0" err="1">
                          <a:solidFill>
                            <a:schemeClr val="tx1"/>
                          </a:solidFill>
                          <a:effectLst/>
                        </a:rPr>
                        <a:t>đích</a:t>
                      </a:r>
                      <a:r>
                        <a:rPr lang="en-US" sz="1000" u="none" strike="noStrike" dirty="0">
                          <a:solidFill>
                            <a:schemeClr val="tx1"/>
                          </a:solidFill>
                          <a:effectLst/>
                        </a:rPr>
                        <a:t> </a:t>
                      </a:r>
                      <a:r>
                        <a:rPr lang="en-US" sz="1000" u="none" strike="noStrike" dirty="0" err="1">
                          <a:solidFill>
                            <a:schemeClr val="tx1"/>
                          </a:solidFill>
                          <a:effectLst/>
                        </a:rPr>
                        <a:t>vay</a:t>
                      </a:r>
                      <a:endParaRPr lang="en-US" sz="1000" b="1" i="0" u="none" strike="noStrike" dirty="0">
                        <a:solidFill>
                          <a:schemeClr val="tx1"/>
                        </a:solidFill>
                        <a:effectLst/>
                        <a:latin typeface="+mn-lt"/>
                      </a:endParaRPr>
                    </a:p>
                  </a:txBody>
                  <a:tcPr marL="182880" marR="936" marT="18288" marB="18288" anchor="ctr"/>
                </a:tc>
                <a:tc>
                  <a:txBody>
                    <a:bodyPr/>
                    <a:lstStyle/>
                    <a:p>
                      <a:pPr algn="ctr" fontAlgn="ctr"/>
                      <a:r>
                        <a:rPr lang="en-US" sz="1000" u="none" strike="noStrike" dirty="0" err="1">
                          <a:solidFill>
                            <a:schemeClr val="tx1"/>
                          </a:solidFill>
                          <a:effectLst/>
                        </a:rPr>
                        <a:t>Lãi</a:t>
                      </a:r>
                      <a:r>
                        <a:rPr lang="en-US" sz="1000" u="none" strike="noStrike" dirty="0">
                          <a:solidFill>
                            <a:schemeClr val="tx1"/>
                          </a:solidFill>
                          <a:effectLst/>
                        </a:rPr>
                        <a:t> </a:t>
                      </a:r>
                      <a:r>
                        <a:rPr lang="en-US" sz="1000" u="none" strike="noStrike" dirty="0" err="1">
                          <a:solidFill>
                            <a:schemeClr val="tx1"/>
                          </a:solidFill>
                          <a:effectLst/>
                        </a:rPr>
                        <a:t>suất</a:t>
                      </a:r>
                      <a:endParaRPr lang="en-US" sz="1000" b="1" i="0" u="none" strike="noStrike" dirty="0">
                        <a:solidFill>
                          <a:schemeClr val="tx1"/>
                        </a:solidFill>
                        <a:effectLst/>
                        <a:latin typeface="+mn-lt"/>
                      </a:endParaRPr>
                    </a:p>
                  </a:txBody>
                  <a:tcPr marL="182880" marR="936" marT="18288" marB="18288" anchor="ctr"/>
                </a:tc>
                <a:tc>
                  <a:txBody>
                    <a:bodyPr/>
                    <a:lstStyle/>
                    <a:p>
                      <a:pPr algn="ctr" fontAlgn="ctr"/>
                      <a:r>
                        <a:rPr lang="en-US" sz="1000" u="none" strike="noStrike" dirty="0" err="1">
                          <a:solidFill>
                            <a:schemeClr val="tx1"/>
                          </a:solidFill>
                          <a:effectLst/>
                        </a:rPr>
                        <a:t>Thời</a:t>
                      </a:r>
                      <a:r>
                        <a:rPr lang="en-US" sz="1000" u="none" strike="noStrike" dirty="0">
                          <a:solidFill>
                            <a:schemeClr val="tx1"/>
                          </a:solidFill>
                          <a:effectLst/>
                        </a:rPr>
                        <a:t> </a:t>
                      </a:r>
                      <a:r>
                        <a:rPr lang="en-US" sz="1000" u="none" strike="noStrike" dirty="0" err="1">
                          <a:solidFill>
                            <a:schemeClr val="tx1"/>
                          </a:solidFill>
                          <a:effectLst/>
                        </a:rPr>
                        <a:t>gian</a:t>
                      </a:r>
                      <a:r>
                        <a:rPr lang="en-US" sz="1000" u="none" strike="noStrike" dirty="0">
                          <a:solidFill>
                            <a:schemeClr val="tx1"/>
                          </a:solidFill>
                          <a:effectLst/>
                        </a:rPr>
                        <a:t> </a:t>
                      </a:r>
                      <a:r>
                        <a:rPr lang="en-US" sz="1000" u="none" strike="noStrike" dirty="0" err="1">
                          <a:solidFill>
                            <a:schemeClr val="tx1"/>
                          </a:solidFill>
                          <a:effectLst/>
                        </a:rPr>
                        <a:t>vay</a:t>
                      </a:r>
                      <a:endParaRPr lang="en-US" sz="1000" b="1" i="0" u="none" strike="noStrike" dirty="0">
                        <a:solidFill>
                          <a:schemeClr val="tx1"/>
                        </a:solidFill>
                        <a:effectLst/>
                        <a:latin typeface="+mn-lt"/>
                      </a:endParaRPr>
                    </a:p>
                  </a:txBody>
                  <a:tcPr marL="182880" marR="936" marT="18288" marB="18288" anchor="ctr"/>
                </a:tc>
                <a:extLst>
                  <a:ext uri="{0D108BD9-81ED-4DB2-BD59-A6C34878D82A}">
                    <a16:rowId xmlns:a16="http://schemas.microsoft.com/office/drawing/2014/main" val="2043369807"/>
                  </a:ext>
                </a:extLst>
              </a:tr>
              <a:tr h="356589">
                <a:tc rowSpan="2">
                  <a:txBody>
                    <a:bodyPr/>
                    <a:lstStyle/>
                    <a:p>
                      <a:pPr algn="ctr" fontAlgn="ctr"/>
                      <a:r>
                        <a:rPr lang="en-US" sz="1000" u="none" strike="noStrike" dirty="0" err="1">
                          <a:solidFill>
                            <a:schemeClr val="bg1"/>
                          </a:solidFill>
                          <a:effectLst/>
                        </a:rPr>
                        <a:t>Shinhanbank</a:t>
                      </a:r>
                      <a:endParaRPr lang="en-US" sz="1000" b="0" i="0" u="none" strike="noStrike" dirty="0">
                        <a:solidFill>
                          <a:schemeClr val="bg1"/>
                        </a:solidFill>
                        <a:effectLst/>
                        <a:latin typeface="+mn-lt"/>
                      </a:endParaRPr>
                    </a:p>
                  </a:txBody>
                  <a:tcPr marL="182880" marR="936" marT="18288" marB="18288" anchor="ctr">
                    <a:solidFill>
                      <a:schemeClr val="bg2">
                        <a:lumMod val="50000"/>
                      </a:schemeClr>
                    </a:solidFill>
                  </a:tcPr>
                </a:tc>
                <a:tc>
                  <a:txBody>
                    <a:bodyPr/>
                    <a:lstStyle/>
                    <a:p>
                      <a:pPr marL="0" lvl="0" indent="-123825" algn="l" defTabSz="913943" rtl="0" eaLnBrk="1" fontAlgn="ctr" latinLnBrk="0" hangingPunct="1">
                        <a:buClr>
                          <a:srgbClr val="1A9AFA"/>
                        </a:buClr>
                        <a:buSzPct val="75000"/>
                        <a:buFont typeface="Wingdings 3" panose="05040102010807070707" pitchFamily="18" charset="2"/>
                        <a:buNone/>
                      </a:pPr>
                      <a:r>
                        <a:rPr lang="en-US" sz="1000" u="none" strike="noStrike" dirty="0">
                          <a:solidFill>
                            <a:schemeClr val="bg2">
                              <a:lumMod val="50000"/>
                            </a:schemeClr>
                          </a:solidFill>
                          <a:effectLst/>
                        </a:rPr>
                        <a:t>12 </a:t>
                      </a:r>
                      <a:r>
                        <a:rPr lang="en-US" sz="1000" u="none" strike="noStrike" dirty="0" err="1">
                          <a:solidFill>
                            <a:schemeClr val="bg2">
                              <a:lumMod val="50000"/>
                            </a:schemeClr>
                          </a:solidFill>
                          <a:effectLst/>
                        </a:rPr>
                        <a:t>lĩnh</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vực</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xanh</a:t>
                      </a:r>
                      <a:endParaRPr lang="en-US" sz="1000" b="0" i="0" u="none" strike="noStrike" dirty="0">
                        <a:solidFill>
                          <a:schemeClr val="bg2">
                            <a:lumMod val="50000"/>
                          </a:schemeClr>
                        </a:solidFill>
                        <a:effectLst/>
                        <a:latin typeface="+mn-lt"/>
                      </a:endParaRPr>
                    </a:p>
                  </a:txBody>
                  <a:tcPr marL="182880" marR="936" marT="18288" marB="18288" anchor="ctr"/>
                </a:tc>
                <a:tc>
                  <a:txBody>
                    <a:bodyPr/>
                    <a:lstStyle/>
                    <a:p>
                      <a:pPr marL="123825" lvl="0" indent="-123825" algn="l" fontAlgn="ctr">
                        <a:buClr>
                          <a:srgbClr val="1A9AFA"/>
                        </a:buClr>
                        <a:buSzPct val="75000"/>
                        <a:buFont typeface="Wingdings 3" panose="05040102010807070707" pitchFamily="18" charset="2"/>
                        <a:buChar char=""/>
                      </a:pPr>
                      <a:r>
                        <a:rPr lang="vi-VN" sz="1000" u="none" strike="noStrike" dirty="0">
                          <a:solidFill>
                            <a:schemeClr val="bg2">
                              <a:lumMod val="50000"/>
                            </a:schemeClr>
                          </a:solidFill>
                          <a:effectLst/>
                        </a:rPr>
                        <a:t>Lãi suất cố định: 6,5%/năm</a:t>
                      </a:r>
                      <a:br>
                        <a:rPr lang="vi-VN" sz="1000" u="none" strike="noStrike" dirty="0">
                          <a:solidFill>
                            <a:schemeClr val="bg2">
                              <a:lumMod val="50000"/>
                            </a:schemeClr>
                          </a:solidFill>
                          <a:effectLst/>
                        </a:rPr>
                      </a:br>
                      <a:r>
                        <a:rPr lang="vi-VN" sz="1000" u="none" strike="noStrike" dirty="0">
                          <a:solidFill>
                            <a:schemeClr val="bg2">
                              <a:lumMod val="50000"/>
                            </a:schemeClr>
                          </a:solidFill>
                          <a:effectLst/>
                        </a:rPr>
                        <a:t>Lãi suất thả nổi: Lãi suất cơ bản 12 tháng + biên độ 0,8%</a:t>
                      </a:r>
                      <a:endParaRPr lang="vi-VN" sz="1000" b="0" i="0" u="none" strike="noStrike" dirty="0">
                        <a:solidFill>
                          <a:schemeClr val="bg2">
                            <a:lumMod val="50000"/>
                          </a:schemeClr>
                        </a:solidFill>
                        <a:effectLst/>
                        <a:latin typeface="+mn-lt"/>
                      </a:endParaRPr>
                    </a:p>
                  </a:txBody>
                  <a:tcPr marL="182880" marR="936" marT="18288" marB="18288" anchor="ctr"/>
                </a:tc>
                <a:tc>
                  <a:txBody>
                    <a:bodyPr/>
                    <a:lstStyle/>
                    <a:p>
                      <a:pPr algn="l" fontAlgn="ctr"/>
                      <a:r>
                        <a:rPr lang="en-US" sz="1000" u="none" strike="noStrike" dirty="0" err="1">
                          <a:solidFill>
                            <a:schemeClr val="bg2">
                              <a:lumMod val="50000"/>
                            </a:schemeClr>
                          </a:solidFill>
                          <a:effectLst/>
                        </a:rPr>
                        <a:t>Tối</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đa</a:t>
                      </a:r>
                      <a:r>
                        <a:rPr lang="en-US" sz="1000" u="none" strike="noStrike" dirty="0">
                          <a:solidFill>
                            <a:schemeClr val="bg2">
                              <a:lumMod val="50000"/>
                            </a:schemeClr>
                          </a:solidFill>
                          <a:effectLst/>
                        </a:rPr>
                        <a:t> 10 </a:t>
                      </a:r>
                      <a:r>
                        <a:rPr lang="en-US" sz="1000" u="none" strike="noStrike" dirty="0" err="1">
                          <a:solidFill>
                            <a:schemeClr val="bg2">
                              <a:lumMod val="50000"/>
                            </a:schemeClr>
                          </a:solidFill>
                          <a:effectLst/>
                        </a:rPr>
                        <a:t>năm</a:t>
                      </a:r>
                      <a:endParaRPr lang="en-US" sz="1000" b="0" i="0" u="none" strike="noStrike" dirty="0">
                        <a:solidFill>
                          <a:schemeClr val="bg2">
                            <a:lumMod val="50000"/>
                          </a:schemeClr>
                        </a:solidFill>
                        <a:effectLst/>
                        <a:latin typeface="+mn-lt"/>
                      </a:endParaRPr>
                    </a:p>
                  </a:txBody>
                  <a:tcPr marL="182880" marR="936" marT="18288" marB="18288" anchor="ctr"/>
                </a:tc>
                <a:extLst>
                  <a:ext uri="{0D108BD9-81ED-4DB2-BD59-A6C34878D82A}">
                    <a16:rowId xmlns:a16="http://schemas.microsoft.com/office/drawing/2014/main" val="3158797935"/>
                  </a:ext>
                </a:extLst>
              </a:tr>
              <a:tr h="151381">
                <a:tc vMerge="1">
                  <a:txBody>
                    <a:bodyPr/>
                    <a:lstStyle/>
                    <a:p>
                      <a:endParaRPr lang="en-US"/>
                    </a:p>
                  </a:txBody>
                  <a:tcPr/>
                </a:tc>
                <a:tc>
                  <a:txBody>
                    <a:bodyPr/>
                    <a:lstStyle/>
                    <a:p>
                      <a:pPr marL="0" lvl="0" indent="-123825" algn="l" defTabSz="913943" rtl="0" eaLnBrk="1" fontAlgn="ctr" latinLnBrk="0" hangingPunct="1">
                        <a:buClr>
                          <a:srgbClr val="1A9AFA"/>
                        </a:buClr>
                        <a:buSzPct val="75000"/>
                        <a:buFont typeface="Wingdings 3" panose="05040102010807070707" pitchFamily="18" charset="2"/>
                        <a:buNone/>
                      </a:pPr>
                      <a:r>
                        <a:rPr lang="vi-VN" sz="1000" u="none" strike="noStrike" dirty="0">
                          <a:solidFill>
                            <a:schemeClr val="bg2">
                              <a:lumMod val="50000"/>
                            </a:schemeClr>
                          </a:solidFill>
                          <a:effectLst/>
                        </a:rPr>
                        <a:t>Mua xe ô tô thân thiện môi trường (xe điện và hybrid)</a:t>
                      </a:r>
                      <a:endParaRPr lang="vi-VN" sz="1000" b="0" i="0" u="none" strike="noStrike" dirty="0">
                        <a:solidFill>
                          <a:schemeClr val="bg2">
                            <a:lumMod val="50000"/>
                          </a:schemeClr>
                        </a:solidFill>
                        <a:effectLst/>
                        <a:latin typeface="+mn-lt"/>
                      </a:endParaRPr>
                    </a:p>
                  </a:txBody>
                  <a:tcPr marL="182880" marR="936" marT="18288" marB="18288" anchor="ctr"/>
                </a:tc>
                <a:tc>
                  <a:txBody>
                    <a:bodyPr/>
                    <a:lstStyle/>
                    <a:p>
                      <a:pPr marL="123825" lvl="0" indent="-123825" algn="l" fontAlgn="ctr">
                        <a:buClr>
                          <a:srgbClr val="1A9AFA"/>
                        </a:buClr>
                        <a:buSzPct val="75000"/>
                        <a:buFont typeface="Wingdings 3" panose="05040102010807070707" pitchFamily="18" charset="2"/>
                        <a:buChar char=""/>
                      </a:pPr>
                      <a:r>
                        <a:rPr lang="en-US" sz="1000" u="none" strike="noStrike">
                          <a:solidFill>
                            <a:schemeClr val="bg2">
                              <a:lumMod val="50000"/>
                            </a:schemeClr>
                          </a:solidFill>
                          <a:effectLst/>
                        </a:rPr>
                        <a:t>Giảm thêm 0,3% so với gói vay chuẩn</a:t>
                      </a:r>
                      <a:endParaRPr lang="en-US" sz="1000" b="0" i="0" u="none" strike="noStrike">
                        <a:solidFill>
                          <a:schemeClr val="bg2">
                            <a:lumMod val="50000"/>
                          </a:schemeClr>
                        </a:solidFill>
                        <a:effectLst/>
                        <a:latin typeface="+mn-lt"/>
                      </a:endParaRPr>
                    </a:p>
                  </a:txBody>
                  <a:tcPr marL="182880" marR="936" marT="18288" marB="18288" anchor="ctr"/>
                </a:tc>
                <a:tc>
                  <a:txBody>
                    <a:bodyPr/>
                    <a:lstStyle/>
                    <a:p>
                      <a:pPr algn="l" fontAlgn="ctr"/>
                      <a:r>
                        <a:rPr lang="en-US" sz="1000" u="none" strike="noStrike" dirty="0" err="1">
                          <a:solidFill>
                            <a:schemeClr val="bg2">
                              <a:lumMod val="50000"/>
                            </a:schemeClr>
                          </a:solidFill>
                          <a:effectLst/>
                        </a:rPr>
                        <a:t>Tối</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đa</a:t>
                      </a:r>
                      <a:r>
                        <a:rPr lang="en-US" sz="1000" u="none" strike="noStrike" dirty="0">
                          <a:solidFill>
                            <a:schemeClr val="bg2">
                              <a:lumMod val="50000"/>
                            </a:schemeClr>
                          </a:solidFill>
                          <a:effectLst/>
                        </a:rPr>
                        <a:t> 07 </a:t>
                      </a:r>
                      <a:r>
                        <a:rPr lang="en-US" sz="1000" u="none" strike="noStrike" dirty="0" err="1">
                          <a:solidFill>
                            <a:schemeClr val="bg2">
                              <a:lumMod val="50000"/>
                            </a:schemeClr>
                          </a:solidFill>
                          <a:effectLst/>
                        </a:rPr>
                        <a:t>năm</a:t>
                      </a:r>
                      <a:endParaRPr lang="en-US" sz="1000" b="0" i="0" u="none" strike="noStrike" dirty="0">
                        <a:solidFill>
                          <a:schemeClr val="bg2">
                            <a:lumMod val="50000"/>
                          </a:schemeClr>
                        </a:solidFill>
                        <a:effectLst/>
                        <a:latin typeface="+mn-lt"/>
                      </a:endParaRPr>
                    </a:p>
                  </a:txBody>
                  <a:tcPr marL="182880" marR="936" marT="18288" marB="18288" anchor="ctr"/>
                </a:tc>
                <a:extLst>
                  <a:ext uri="{0D108BD9-81ED-4DB2-BD59-A6C34878D82A}">
                    <a16:rowId xmlns:a16="http://schemas.microsoft.com/office/drawing/2014/main" val="2041200575"/>
                  </a:ext>
                </a:extLst>
              </a:tr>
              <a:tr h="447420">
                <a:tc>
                  <a:txBody>
                    <a:bodyPr/>
                    <a:lstStyle/>
                    <a:p>
                      <a:pPr algn="ctr" fontAlgn="ctr"/>
                      <a:r>
                        <a:rPr lang="en-US" sz="1000" u="none" strike="noStrike" dirty="0">
                          <a:solidFill>
                            <a:schemeClr val="bg1"/>
                          </a:solidFill>
                          <a:effectLst/>
                        </a:rPr>
                        <a:t>Nam A Bank</a:t>
                      </a:r>
                      <a:endParaRPr lang="en-US" sz="1000" b="0" i="0" u="none" strike="noStrike" dirty="0">
                        <a:solidFill>
                          <a:schemeClr val="bg1"/>
                        </a:solidFill>
                        <a:effectLst/>
                        <a:latin typeface="+mn-lt"/>
                      </a:endParaRPr>
                    </a:p>
                  </a:txBody>
                  <a:tcPr marL="182880" marR="936" marT="18288" marB="18288" anchor="ctr">
                    <a:solidFill>
                      <a:schemeClr val="bg2">
                        <a:lumMod val="50000"/>
                      </a:schemeClr>
                    </a:solidFill>
                  </a:tcPr>
                </a:tc>
                <a:tc>
                  <a:txBody>
                    <a:bodyPr/>
                    <a:lstStyle/>
                    <a:p>
                      <a:pPr marL="0" lvl="0" indent="-123825" algn="l" defTabSz="913943" rtl="0" eaLnBrk="1" fontAlgn="ctr" latinLnBrk="0" hangingPunct="1">
                        <a:buClr>
                          <a:srgbClr val="1A9AFA"/>
                        </a:buClr>
                        <a:buSzPct val="75000"/>
                        <a:buFont typeface="Wingdings 3" panose="05040102010807070707" pitchFamily="18" charset="2"/>
                        <a:buNone/>
                      </a:pPr>
                      <a:r>
                        <a:rPr lang="vi-VN" sz="1000" u="none" strike="noStrike" dirty="0">
                          <a:solidFill>
                            <a:schemeClr val="bg2">
                              <a:lumMod val="50000"/>
                            </a:schemeClr>
                          </a:solidFill>
                          <a:effectLst/>
                        </a:rPr>
                        <a:t>Các nhu cầu đầu tư, kinh doanh, tiêu dùng thân thiện với môi trường; dự án thúc đẩy giảm khí thải CO, và dự án tiết kiệm 20% năng lượng</a:t>
                      </a:r>
                      <a:endParaRPr lang="vi-VN" sz="1000" b="0" i="0" u="none" strike="noStrike" dirty="0">
                        <a:solidFill>
                          <a:schemeClr val="bg2">
                            <a:lumMod val="50000"/>
                          </a:schemeClr>
                        </a:solidFill>
                        <a:effectLst/>
                        <a:latin typeface="+mn-lt"/>
                      </a:endParaRPr>
                    </a:p>
                  </a:txBody>
                  <a:tcPr marL="182880" marR="936" marT="18288" marB="18288" anchor="ctr"/>
                </a:tc>
                <a:tc>
                  <a:txBody>
                    <a:bodyPr/>
                    <a:lstStyle/>
                    <a:p>
                      <a:pPr marL="123825" lvl="0" indent="-123825" algn="l" fontAlgn="ctr">
                        <a:buClr>
                          <a:srgbClr val="1A9AFA"/>
                        </a:buClr>
                        <a:buSzPct val="75000"/>
                        <a:buFont typeface="Wingdings 3" panose="05040102010807070707" pitchFamily="18" charset="2"/>
                        <a:buChar char=""/>
                      </a:pPr>
                      <a:r>
                        <a:rPr lang="vi-VN" sz="1000" u="none" strike="noStrike" dirty="0">
                          <a:solidFill>
                            <a:schemeClr val="bg2">
                              <a:lumMod val="50000"/>
                            </a:schemeClr>
                          </a:solidFill>
                          <a:effectLst/>
                        </a:rPr>
                        <a:t>Ngắn hạn: 7%/năm</a:t>
                      </a:r>
                      <a:br>
                        <a:rPr lang="vi-VN" sz="1000" u="none" strike="noStrike" dirty="0">
                          <a:solidFill>
                            <a:schemeClr val="bg2">
                              <a:lumMod val="50000"/>
                            </a:schemeClr>
                          </a:solidFill>
                          <a:effectLst/>
                        </a:rPr>
                      </a:br>
                      <a:r>
                        <a:rPr lang="vi-VN" sz="1000" u="none" strike="noStrike" dirty="0">
                          <a:solidFill>
                            <a:schemeClr val="bg2">
                              <a:lumMod val="50000"/>
                            </a:schemeClr>
                          </a:solidFill>
                          <a:effectLst/>
                        </a:rPr>
                        <a:t>Trung dài hạn: 8,8%/năm trong 24 tháng đầu</a:t>
                      </a:r>
                      <a:br>
                        <a:rPr lang="vi-VN" sz="1000" u="none" strike="noStrike" dirty="0">
                          <a:solidFill>
                            <a:schemeClr val="bg2">
                              <a:lumMod val="50000"/>
                            </a:schemeClr>
                          </a:solidFill>
                          <a:effectLst/>
                        </a:rPr>
                      </a:br>
                      <a:r>
                        <a:rPr lang="vi-VN" sz="1000" u="none" strike="noStrike" dirty="0">
                          <a:solidFill>
                            <a:schemeClr val="bg2">
                              <a:lumMod val="50000"/>
                            </a:schemeClr>
                          </a:solidFill>
                          <a:effectLst/>
                        </a:rPr>
                        <a:t>Gói ưu đãi: 7,7%/năm</a:t>
                      </a:r>
                      <a:endParaRPr lang="vi-VN" sz="1000" b="0" i="0" u="none" strike="noStrike" dirty="0">
                        <a:solidFill>
                          <a:schemeClr val="bg2">
                            <a:lumMod val="50000"/>
                          </a:schemeClr>
                        </a:solidFill>
                        <a:effectLst/>
                        <a:latin typeface="+mn-lt"/>
                      </a:endParaRPr>
                    </a:p>
                  </a:txBody>
                  <a:tcPr marL="182880" marR="936" marT="18288" marB="18288" anchor="ctr"/>
                </a:tc>
                <a:tc>
                  <a:txBody>
                    <a:bodyPr/>
                    <a:lstStyle/>
                    <a:p>
                      <a:pPr algn="l" fontAlgn="ctr"/>
                      <a:r>
                        <a:rPr lang="en-US" sz="1000" u="none" strike="noStrike" dirty="0" err="1">
                          <a:solidFill>
                            <a:schemeClr val="bg2">
                              <a:lumMod val="50000"/>
                            </a:schemeClr>
                          </a:solidFill>
                          <a:effectLst/>
                        </a:rPr>
                        <a:t>Tối</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đa</a:t>
                      </a:r>
                      <a:r>
                        <a:rPr lang="en-US" sz="1000" u="none" strike="noStrike" dirty="0">
                          <a:solidFill>
                            <a:schemeClr val="bg2">
                              <a:lumMod val="50000"/>
                            </a:schemeClr>
                          </a:solidFill>
                          <a:effectLst/>
                        </a:rPr>
                        <a:t> 02 </a:t>
                      </a:r>
                      <a:r>
                        <a:rPr lang="en-US" sz="1000" u="none" strike="noStrike" dirty="0" err="1">
                          <a:solidFill>
                            <a:schemeClr val="bg2">
                              <a:lumMod val="50000"/>
                            </a:schemeClr>
                          </a:solidFill>
                          <a:effectLst/>
                        </a:rPr>
                        <a:t>năm</a:t>
                      </a:r>
                      <a:endParaRPr lang="en-US" sz="1000" b="0" i="0" u="none" strike="noStrike" dirty="0">
                        <a:solidFill>
                          <a:schemeClr val="bg2">
                            <a:lumMod val="50000"/>
                          </a:schemeClr>
                        </a:solidFill>
                        <a:effectLst/>
                        <a:latin typeface="+mn-lt"/>
                      </a:endParaRPr>
                    </a:p>
                  </a:txBody>
                  <a:tcPr marL="182880" marR="936" marT="18288" marB="18288" anchor="ctr"/>
                </a:tc>
                <a:extLst>
                  <a:ext uri="{0D108BD9-81ED-4DB2-BD59-A6C34878D82A}">
                    <a16:rowId xmlns:a16="http://schemas.microsoft.com/office/drawing/2014/main" val="467398996"/>
                  </a:ext>
                </a:extLst>
              </a:tr>
              <a:tr h="373411">
                <a:tc>
                  <a:txBody>
                    <a:bodyPr/>
                    <a:lstStyle/>
                    <a:p>
                      <a:pPr algn="ctr" fontAlgn="ctr"/>
                      <a:r>
                        <a:rPr lang="en-US" sz="1000" u="none" strike="noStrike" dirty="0">
                          <a:solidFill>
                            <a:schemeClr val="bg1"/>
                          </a:solidFill>
                          <a:effectLst/>
                        </a:rPr>
                        <a:t>BIDV</a:t>
                      </a:r>
                      <a:endParaRPr lang="en-US" sz="1000" b="0" i="0" u="none" strike="noStrike" dirty="0">
                        <a:solidFill>
                          <a:schemeClr val="bg1"/>
                        </a:solidFill>
                        <a:effectLst/>
                        <a:latin typeface="+mn-lt"/>
                      </a:endParaRPr>
                    </a:p>
                  </a:txBody>
                  <a:tcPr marL="182880" marR="936" marT="18288" marB="18288" anchor="ctr">
                    <a:solidFill>
                      <a:schemeClr val="bg2">
                        <a:lumMod val="50000"/>
                      </a:schemeClr>
                    </a:solidFill>
                  </a:tcPr>
                </a:tc>
                <a:tc>
                  <a:txBody>
                    <a:bodyPr/>
                    <a:lstStyle/>
                    <a:p>
                      <a:pPr marL="0" lvl="0" indent="-123825" algn="l" defTabSz="913943" rtl="0" eaLnBrk="1" fontAlgn="ctr" latinLnBrk="0" hangingPunct="1">
                        <a:buClr>
                          <a:srgbClr val="1A9AFA"/>
                        </a:buClr>
                        <a:buSzPct val="75000"/>
                        <a:buFont typeface="Wingdings 3" panose="05040102010807070707" pitchFamily="18" charset="2"/>
                        <a:buNone/>
                      </a:pPr>
                      <a:r>
                        <a:rPr lang="vi-VN" sz="1000" u="none" strike="noStrike" dirty="0">
                          <a:solidFill>
                            <a:schemeClr val="bg2">
                              <a:lumMod val="50000"/>
                            </a:schemeClr>
                          </a:solidFill>
                          <a:effectLst/>
                        </a:rPr>
                        <a:t>Năng lượng sạch/ nông nghiệp xanh và các dự án giảm thiểu ô nhiễm, xử lý chất thải</a:t>
                      </a:r>
                      <a:endParaRPr lang="vi-VN" sz="1000" b="0" i="0" u="none" strike="noStrike" dirty="0">
                        <a:solidFill>
                          <a:schemeClr val="bg2">
                            <a:lumMod val="50000"/>
                          </a:schemeClr>
                        </a:solidFill>
                        <a:effectLst/>
                        <a:latin typeface="+mn-lt"/>
                      </a:endParaRPr>
                    </a:p>
                  </a:txBody>
                  <a:tcPr marL="182880" marR="936" marT="18288" marB="18288" anchor="ctr"/>
                </a:tc>
                <a:tc>
                  <a:txBody>
                    <a:bodyPr/>
                    <a:lstStyle/>
                    <a:p>
                      <a:pPr marL="123825" lvl="0" indent="-123825" algn="l" fontAlgn="ctr">
                        <a:buClr>
                          <a:srgbClr val="1A9AFA"/>
                        </a:buClr>
                        <a:buSzPct val="75000"/>
                        <a:buFont typeface="Wingdings 3" panose="05040102010807070707" pitchFamily="18" charset="2"/>
                        <a:buChar char=""/>
                      </a:pPr>
                      <a:r>
                        <a:rPr lang="en-US" sz="1000" u="none" strike="noStrike">
                          <a:solidFill>
                            <a:schemeClr val="bg2">
                              <a:lumMod val="50000"/>
                            </a:schemeClr>
                          </a:solidFill>
                          <a:effectLst/>
                        </a:rPr>
                        <a:t>Trung dài hạn: 8,7%/năm trong 03 năm đầu</a:t>
                      </a:r>
                      <a:br>
                        <a:rPr lang="en-US" sz="1000" u="none" strike="noStrike">
                          <a:solidFill>
                            <a:schemeClr val="bg2">
                              <a:lumMod val="50000"/>
                            </a:schemeClr>
                          </a:solidFill>
                          <a:effectLst/>
                        </a:rPr>
                      </a:br>
                      <a:r>
                        <a:rPr lang="en-US" sz="1000" u="none" strike="noStrike">
                          <a:solidFill>
                            <a:schemeClr val="bg2">
                              <a:lumMod val="50000"/>
                            </a:schemeClr>
                          </a:solidFill>
                          <a:effectLst/>
                        </a:rPr>
                        <a:t>Từ năm thứ 4: Lãi suất tiết kiệm 12 tháng + biên độ 4%</a:t>
                      </a:r>
                      <a:endParaRPr lang="en-US" sz="1000" b="0" i="0" u="none" strike="noStrike">
                        <a:solidFill>
                          <a:schemeClr val="bg2">
                            <a:lumMod val="50000"/>
                          </a:schemeClr>
                        </a:solidFill>
                        <a:effectLst/>
                        <a:latin typeface="+mn-lt"/>
                      </a:endParaRPr>
                    </a:p>
                  </a:txBody>
                  <a:tcPr marL="182880" marR="936" marT="18288" marB="18288" anchor="ctr"/>
                </a:tc>
                <a:tc>
                  <a:txBody>
                    <a:bodyPr/>
                    <a:lstStyle/>
                    <a:p>
                      <a:pPr algn="l" fontAlgn="ctr"/>
                      <a:r>
                        <a:rPr lang="en-US" sz="1000" u="none" strike="noStrike">
                          <a:solidFill>
                            <a:schemeClr val="bg2">
                              <a:lumMod val="50000"/>
                            </a:schemeClr>
                          </a:solidFill>
                          <a:effectLst/>
                        </a:rPr>
                        <a:t>Tối thiểu 02 năm</a:t>
                      </a:r>
                      <a:endParaRPr lang="en-US" sz="1000" b="0" i="0" u="none" strike="noStrike">
                        <a:solidFill>
                          <a:schemeClr val="bg2">
                            <a:lumMod val="50000"/>
                          </a:schemeClr>
                        </a:solidFill>
                        <a:effectLst/>
                        <a:latin typeface="+mn-lt"/>
                      </a:endParaRPr>
                    </a:p>
                  </a:txBody>
                  <a:tcPr marL="182880" marR="936" marT="18288" marB="18288" anchor="ctr"/>
                </a:tc>
                <a:extLst>
                  <a:ext uri="{0D108BD9-81ED-4DB2-BD59-A6C34878D82A}">
                    <a16:rowId xmlns:a16="http://schemas.microsoft.com/office/drawing/2014/main" val="169746329"/>
                  </a:ext>
                </a:extLst>
              </a:tr>
              <a:tr h="373411">
                <a:tc>
                  <a:txBody>
                    <a:bodyPr/>
                    <a:lstStyle/>
                    <a:p>
                      <a:pPr algn="ctr" fontAlgn="ctr"/>
                      <a:r>
                        <a:rPr lang="en-US" sz="1000" u="none" strike="noStrike" dirty="0" err="1">
                          <a:solidFill>
                            <a:schemeClr val="bg1"/>
                          </a:solidFill>
                          <a:effectLst/>
                        </a:rPr>
                        <a:t>Agribank</a:t>
                      </a:r>
                      <a:endParaRPr lang="en-US" sz="1000" b="0" i="0" u="none" strike="noStrike" dirty="0">
                        <a:solidFill>
                          <a:schemeClr val="bg1"/>
                        </a:solidFill>
                        <a:effectLst/>
                        <a:latin typeface="+mn-lt"/>
                      </a:endParaRPr>
                    </a:p>
                  </a:txBody>
                  <a:tcPr marL="182880" marR="936" marT="18288" marB="18288" anchor="ctr">
                    <a:solidFill>
                      <a:schemeClr val="bg2">
                        <a:lumMod val="50000"/>
                      </a:schemeClr>
                    </a:solidFill>
                  </a:tcPr>
                </a:tc>
                <a:tc>
                  <a:txBody>
                    <a:bodyPr/>
                    <a:lstStyle/>
                    <a:p>
                      <a:pPr marL="0" lvl="0" indent="-123825" algn="l" defTabSz="913943" rtl="0" eaLnBrk="1" fontAlgn="ctr" latinLnBrk="0" hangingPunct="1">
                        <a:buClr>
                          <a:srgbClr val="1A9AFA"/>
                        </a:buClr>
                        <a:buSzPct val="75000"/>
                        <a:buFont typeface="Wingdings 3" panose="05040102010807070707" pitchFamily="18" charset="2"/>
                        <a:buNone/>
                      </a:pPr>
                      <a:r>
                        <a:rPr lang="vi-VN" sz="1000" u="none" strike="noStrike" dirty="0">
                          <a:solidFill>
                            <a:schemeClr val="bg2">
                              <a:lumMod val="50000"/>
                            </a:schemeClr>
                          </a:solidFill>
                          <a:effectLst/>
                        </a:rPr>
                        <a:t>Năng lượng sạch/ nông nghiệp xanh và các dự án giảm thiểu ô nhiễm, xử lý chất thải</a:t>
                      </a:r>
                      <a:endParaRPr lang="vi-VN" sz="1000" b="0" i="0" u="none" strike="noStrike" dirty="0">
                        <a:solidFill>
                          <a:schemeClr val="bg2">
                            <a:lumMod val="50000"/>
                          </a:schemeClr>
                        </a:solidFill>
                        <a:effectLst/>
                        <a:latin typeface="+mn-lt"/>
                      </a:endParaRPr>
                    </a:p>
                  </a:txBody>
                  <a:tcPr marL="182880" marR="936" marT="18288" marB="18288" anchor="ctr"/>
                </a:tc>
                <a:tc>
                  <a:txBody>
                    <a:bodyPr/>
                    <a:lstStyle/>
                    <a:p>
                      <a:pPr marL="123825" lvl="0" indent="-123825" algn="l" fontAlgn="ctr">
                        <a:buClr>
                          <a:srgbClr val="1A9AFA"/>
                        </a:buClr>
                        <a:buSzPct val="75000"/>
                        <a:buFont typeface="Wingdings 3" panose="05040102010807070707" pitchFamily="18" charset="2"/>
                        <a:buChar char=""/>
                      </a:pPr>
                      <a:r>
                        <a:rPr lang="en-US" sz="1000" u="none" strike="noStrike" dirty="0" err="1">
                          <a:solidFill>
                            <a:schemeClr val="bg2">
                              <a:lumMod val="50000"/>
                            </a:schemeClr>
                          </a:solidFill>
                          <a:effectLst/>
                        </a:rPr>
                        <a:t>Trung</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dài</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hạn</a:t>
                      </a:r>
                      <a:r>
                        <a:rPr lang="en-US" sz="1000" u="none" strike="noStrike" dirty="0">
                          <a:solidFill>
                            <a:schemeClr val="bg2">
                              <a:lumMod val="50000"/>
                            </a:schemeClr>
                          </a:solidFill>
                          <a:effectLst/>
                        </a:rPr>
                        <a:t>: 8,7%/</a:t>
                      </a:r>
                      <a:r>
                        <a:rPr lang="en-US" sz="1000" u="none" strike="noStrike" dirty="0" err="1">
                          <a:solidFill>
                            <a:schemeClr val="bg2">
                              <a:lumMod val="50000"/>
                            </a:schemeClr>
                          </a:solidFill>
                          <a:effectLst/>
                        </a:rPr>
                        <a:t>năm</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trong</a:t>
                      </a:r>
                      <a:r>
                        <a:rPr lang="en-US" sz="1000" u="none" strike="noStrike" dirty="0">
                          <a:solidFill>
                            <a:schemeClr val="bg2">
                              <a:lumMod val="50000"/>
                            </a:schemeClr>
                          </a:solidFill>
                          <a:effectLst/>
                        </a:rPr>
                        <a:t> 03 </a:t>
                      </a:r>
                      <a:r>
                        <a:rPr lang="en-US" sz="1000" u="none" strike="noStrike" dirty="0" err="1">
                          <a:solidFill>
                            <a:schemeClr val="bg2">
                              <a:lumMod val="50000"/>
                            </a:schemeClr>
                          </a:solidFill>
                          <a:effectLst/>
                        </a:rPr>
                        <a:t>năm</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đầu</a:t>
                      </a:r>
                      <a:r>
                        <a:rPr lang="en-US" sz="1000" u="none" strike="noStrike" dirty="0">
                          <a:solidFill>
                            <a:schemeClr val="bg2">
                              <a:lumMod val="50000"/>
                            </a:schemeClr>
                          </a:solidFill>
                          <a:effectLst/>
                        </a:rPr>
                        <a:t/>
                      </a:r>
                      <a:br>
                        <a:rPr lang="en-US" sz="1000" u="none" strike="noStrike" dirty="0">
                          <a:solidFill>
                            <a:schemeClr val="bg2">
                              <a:lumMod val="50000"/>
                            </a:schemeClr>
                          </a:solidFill>
                          <a:effectLst/>
                        </a:rPr>
                      </a:br>
                      <a:r>
                        <a:rPr lang="en-US" sz="1000" u="none" strike="noStrike" dirty="0" err="1">
                          <a:solidFill>
                            <a:schemeClr val="bg2">
                              <a:lumMod val="50000"/>
                            </a:schemeClr>
                          </a:solidFill>
                          <a:effectLst/>
                        </a:rPr>
                        <a:t>Từ</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năm</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thứ</a:t>
                      </a:r>
                      <a:r>
                        <a:rPr lang="en-US" sz="1000" u="none" strike="noStrike" dirty="0">
                          <a:solidFill>
                            <a:schemeClr val="bg2">
                              <a:lumMod val="50000"/>
                            </a:schemeClr>
                          </a:solidFill>
                          <a:effectLst/>
                        </a:rPr>
                        <a:t> 4: </a:t>
                      </a:r>
                      <a:r>
                        <a:rPr lang="en-US" sz="1000" u="none" strike="noStrike" dirty="0" err="1">
                          <a:solidFill>
                            <a:schemeClr val="bg2">
                              <a:lumMod val="50000"/>
                            </a:schemeClr>
                          </a:solidFill>
                          <a:effectLst/>
                        </a:rPr>
                        <a:t>Lãi</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suất</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tiết</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kiệm</a:t>
                      </a:r>
                      <a:r>
                        <a:rPr lang="en-US" sz="1000" u="none" strike="noStrike" dirty="0">
                          <a:solidFill>
                            <a:schemeClr val="bg2">
                              <a:lumMod val="50000"/>
                            </a:schemeClr>
                          </a:solidFill>
                          <a:effectLst/>
                        </a:rPr>
                        <a:t> 12 </a:t>
                      </a:r>
                      <a:r>
                        <a:rPr lang="en-US" sz="1000" u="none" strike="noStrike" dirty="0" err="1">
                          <a:solidFill>
                            <a:schemeClr val="bg2">
                              <a:lumMod val="50000"/>
                            </a:schemeClr>
                          </a:solidFill>
                          <a:effectLst/>
                        </a:rPr>
                        <a:t>tháng</a:t>
                      </a:r>
                      <a:r>
                        <a:rPr lang="en-US" sz="1000" u="none" strike="noStrike" dirty="0">
                          <a:solidFill>
                            <a:schemeClr val="bg2">
                              <a:lumMod val="50000"/>
                            </a:schemeClr>
                          </a:solidFill>
                          <a:effectLst/>
                        </a:rPr>
                        <a:t> + </a:t>
                      </a:r>
                      <a:r>
                        <a:rPr lang="en-US" sz="1000" u="none" strike="noStrike" dirty="0" err="1">
                          <a:solidFill>
                            <a:schemeClr val="bg2">
                              <a:lumMod val="50000"/>
                            </a:schemeClr>
                          </a:solidFill>
                          <a:effectLst/>
                        </a:rPr>
                        <a:t>biên</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độ</a:t>
                      </a:r>
                      <a:r>
                        <a:rPr lang="en-US" sz="1000" u="none" strike="noStrike" dirty="0">
                          <a:solidFill>
                            <a:schemeClr val="bg2">
                              <a:lumMod val="50000"/>
                            </a:schemeClr>
                          </a:solidFill>
                          <a:effectLst/>
                        </a:rPr>
                        <a:t> 4%</a:t>
                      </a:r>
                      <a:endParaRPr lang="en-US" sz="1000" b="0" i="0" u="none" strike="noStrike" dirty="0">
                        <a:solidFill>
                          <a:schemeClr val="bg2">
                            <a:lumMod val="50000"/>
                          </a:schemeClr>
                        </a:solidFill>
                        <a:effectLst/>
                        <a:latin typeface="+mn-lt"/>
                      </a:endParaRPr>
                    </a:p>
                  </a:txBody>
                  <a:tcPr marL="182880" marR="936" marT="18288" marB="18288" anchor="ctr"/>
                </a:tc>
                <a:tc>
                  <a:txBody>
                    <a:bodyPr/>
                    <a:lstStyle/>
                    <a:p>
                      <a:pPr algn="l" fontAlgn="ctr"/>
                      <a:r>
                        <a:rPr lang="en-US" sz="1000" u="none" strike="noStrike">
                          <a:solidFill>
                            <a:schemeClr val="bg2">
                              <a:lumMod val="50000"/>
                            </a:schemeClr>
                          </a:solidFill>
                          <a:effectLst/>
                        </a:rPr>
                        <a:t>Tối thiểu 02 năm</a:t>
                      </a:r>
                      <a:endParaRPr lang="en-US" sz="1000" b="0" i="0" u="none" strike="noStrike">
                        <a:solidFill>
                          <a:schemeClr val="bg2">
                            <a:lumMod val="50000"/>
                          </a:schemeClr>
                        </a:solidFill>
                        <a:effectLst/>
                        <a:latin typeface="+mn-lt"/>
                      </a:endParaRPr>
                    </a:p>
                  </a:txBody>
                  <a:tcPr marL="182880" marR="936" marT="18288" marB="18288" anchor="ctr"/>
                </a:tc>
                <a:extLst>
                  <a:ext uri="{0D108BD9-81ED-4DB2-BD59-A6C34878D82A}">
                    <a16:rowId xmlns:a16="http://schemas.microsoft.com/office/drawing/2014/main" val="2286998847"/>
                  </a:ext>
                </a:extLst>
              </a:tr>
              <a:tr h="151381">
                <a:tc>
                  <a:txBody>
                    <a:bodyPr/>
                    <a:lstStyle/>
                    <a:p>
                      <a:pPr algn="ctr" fontAlgn="ctr"/>
                      <a:r>
                        <a:rPr lang="en-US" sz="1000" u="none" strike="noStrike" dirty="0">
                          <a:solidFill>
                            <a:schemeClr val="bg1"/>
                          </a:solidFill>
                          <a:effectLst/>
                        </a:rPr>
                        <a:t>OCB</a:t>
                      </a:r>
                      <a:endParaRPr lang="en-US" sz="1000" b="0" i="0" u="none" strike="noStrike" dirty="0">
                        <a:solidFill>
                          <a:schemeClr val="bg1"/>
                        </a:solidFill>
                        <a:effectLst/>
                        <a:latin typeface="+mn-lt"/>
                      </a:endParaRPr>
                    </a:p>
                  </a:txBody>
                  <a:tcPr marL="182880" marR="936" marT="18288" marB="18288" anchor="ctr">
                    <a:solidFill>
                      <a:schemeClr val="bg2">
                        <a:lumMod val="50000"/>
                      </a:schemeClr>
                    </a:solidFill>
                  </a:tcPr>
                </a:tc>
                <a:tc>
                  <a:txBody>
                    <a:bodyPr/>
                    <a:lstStyle/>
                    <a:p>
                      <a:pPr marL="0" lvl="0" indent="-123825" algn="l" defTabSz="913943" rtl="0" eaLnBrk="1" fontAlgn="ctr" latinLnBrk="0" hangingPunct="1">
                        <a:buClr>
                          <a:srgbClr val="1A9AFA"/>
                        </a:buClr>
                        <a:buSzPct val="75000"/>
                        <a:buFont typeface="Wingdings 3" panose="05040102010807070707" pitchFamily="18" charset="2"/>
                        <a:buNone/>
                      </a:pPr>
                      <a:r>
                        <a:rPr lang="vi-VN" sz="1000" u="none" strike="noStrike" dirty="0">
                          <a:solidFill>
                            <a:schemeClr val="bg2">
                              <a:lumMod val="50000"/>
                            </a:schemeClr>
                          </a:solidFill>
                          <a:effectLst/>
                        </a:rPr>
                        <a:t>Dự án năng lượng mặt trời áp mái</a:t>
                      </a:r>
                      <a:endParaRPr lang="vi-VN" sz="1000" b="0" i="0" u="none" strike="noStrike" dirty="0">
                        <a:solidFill>
                          <a:schemeClr val="bg2">
                            <a:lumMod val="50000"/>
                          </a:schemeClr>
                        </a:solidFill>
                        <a:effectLst/>
                        <a:latin typeface="+mn-lt"/>
                      </a:endParaRPr>
                    </a:p>
                  </a:txBody>
                  <a:tcPr marL="182880" marR="936" marT="18288" marB="18288" anchor="ctr"/>
                </a:tc>
                <a:tc>
                  <a:txBody>
                    <a:bodyPr/>
                    <a:lstStyle/>
                    <a:p>
                      <a:pPr marL="123825" lvl="0" indent="-123825" algn="l" fontAlgn="ctr">
                        <a:buClr>
                          <a:srgbClr val="1A9AFA"/>
                        </a:buClr>
                        <a:buSzPct val="75000"/>
                        <a:buFont typeface="Wingdings 3" panose="05040102010807070707" pitchFamily="18" charset="2"/>
                        <a:buChar char=""/>
                      </a:pPr>
                      <a:r>
                        <a:rPr lang="vi-VN" sz="1000" u="none" strike="noStrike" dirty="0">
                          <a:solidFill>
                            <a:schemeClr val="bg2">
                              <a:lumMod val="50000"/>
                            </a:schemeClr>
                          </a:solidFill>
                          <a:effectLst/>
                        </a:rPr>
                        <a:t>Phê duyệt theo từng trường hợp cụ thể</a:t>
                      </a:r>
                      <a:endParaRPr lang="vi-VN" sz="1000" b="0" i="0" u="none" strike="noStrike" dirty="0">
                        <a:solidFill>
                          <a:schemeClr val="bg2">
                            <a:lumMod val="50000"/>
                          </a:schemeClr>
                        </a:solidFill>
                        <a:effectLst/>
                        <a:latin typeface="+mn-lt"/>
                      </a:endParaRPr>
                    </a:p>
                  </a:txBody>
                  <a:tcPr marL="182880" marR="936" marT="18288" marB="18288" anchor="ctr"/>
                </a:tc>
                <a:tc>
                  <a:txBody>
                    <a:bodyPr/>
                    <a:lstStyle/>
                    <a:p>
                      <a:pPr algn="l" fontAlgn="ctr"/>
                      <a:r>
                        <a:rPr lang="en-US" sz="1000" u="none" strike="noStrike">
                          <a:solidFill>
                            <a:schemeClr val="bg2">
                              <a:lumMod val="50000"/>
                            </a:schemeClr>
                          </a:solidFill>
                          <a:effectLst/>
                        </a:rPr>
                        <a:t>Tối đa 05 năm</a:t>
                      </a:r>
                      <a:endParaRPr lang="en-US" sz="1000" b="0" i="0" u="none" strike="noStrike">
                        <a:solidFill>
                          <a:schemeClr val="bg2">
                            <a:lumMod val="50000"/>
                          </a:schemeClr>
                        </a:solidFill>
                        <a:effectLst/>
                        <a:latin typeface="+mn-lt"/>
                      </a:endParaRPr>
                    </a:p>
                  </a:txBody>
                  <a:tcPr marL="182880" marR="936" marT="18288" marB="18288" anchor="ctr"/>
                </a:tc>
                <a:extLst>
                  <a:ext uri="{0D108BD9-81ED-4DB2-BD59-A6C34878D82A}">
                    <a16:rowId xmlns:a16="http://schemas.microsoft.com/office/drawing/2014/main" val="3657096617"/>
                  </a:ext>
                </a:extLst>
              </a:tr>
              <a:tr h="225390">
                <a:tc>
                  <a:txBody>
                    <a:bodyPr/>
                    <a:lstStyle/>
                    <a:p>
                      <a:pPr algn="ctr" fontAlgn="ctr"/>
                      <a:r>
                        <a:rPr lang="en-US" sz="1000" u="none" strike="noStrike" dirty="0" err="1">
                          <a:solidFill>
                            <a:schemeClr val="bg1"/>
                          </a:solidFill>
                          <a:effectLst/>
                        </a:rPr>
                        <a:t>HDBank</a:t>
                      </a:r>
                      <a:endParaRPr lang="en-US" sz="1000" b="0" i="0" u="none" strike="noStrike" dirty="0">
                        <a:solidFill>
                          <a:schemeClr val="bg1"/>
                        </a:solidFill>
                        <a:effectLst/>
                        <a:latin typeface="+mn-lt"/>
                      </a:endParaRPr>
                    </a:p>
                  </a:txBody>
                  <a:tcPr marL="182880" marR="936" marT="18288" marB="18288" anchor="ctr">
                    <a:solidFill>
                      <a:schemeClr val="bg2">
                        <a:lumMod val="50000"/>
                      </a:schemeClr>
                    </a:solidFill>
                  </a:tcPr>
                </a:tc>
                <a:tc>
                  <a:txBody>
                    <a:bodyPr/>
                    <a:lstStyle/>
                    <a:p>
                      <a:pPr marL="0" lvl="0" indent="-123825" algn="l" defTabSz="913943" rtl="0" eaLnBrk="1" fontAlgn="ctr" latinLnBrk="0" hangingPunct="1">
                        <a:buClr>
                          <a:srgbClr val="1A9AFA"/>
                        </a:buClr>
                        <a:buSzPct val="75000"/>
                        <a:buFont typeface="Wingdings 3" panose="05040102010807070707" pitchFamily="18" charset="2"/>
                        <a:buNone/>
                      </a:pPr>
                      <a:r>
                        <a:rPr lang="vi-VN" sz="1000" u="none" strike="noStrike" dirty="0">
                          <a:solidFill>
                            <a:schemeClr val="bg2">
                              <a:lumMod val="50000"/>
                            </a:schemeClr>
                          </a:solidFill>
                          <a:effectLst/>
                        </a:rPr>
                        <a:t>Dự án năng lượng tái tạo và nông nghiệp ứng dụng công nghệ cao; dự án điện mặt trời thương mại và điện mặt trời áp mái</a:t>
                      </a:r>
                      <a:endParaRPr lang="vi-VN" sz="1000" b="0" i="0" u="none" strike="noStrike" dirty="0">
                        <a:solidFill>
                          <a:schemeClr val="bg2">
                            <a:lumMod val="50000"/>
                          </a:schemeClr>
                        </a:solidFill>
                        <a:effectLst/>
                        <a:latin typeface="+mn-lt"/>
                      </a:endParaRPr>
                    </a:p>
                  </a:txBody>
                  <a:tcPr marL="182880" marR="936" marT="18288" marB="18288" anchor="ctr"/>
                </a:tc>
                <a:tc>
                  <a:txBody>
                    <a:bodyPr/>
                    <a:lstStyle/>
                    <a:p>
                      <a:pPr marL="123825" lvl="0" indent="-123825" algn="l" fontAlgn="ctr">
                        <a:buClr>
                          <a:srgbClr val="1A9AFA"/>
                        </a:buClr>
                        <a:buSzPct val="75000"/>
                        <a:buFont typeface="Wingdings 3" panose="05040102010807070707" pitchFamily="18" charset="2"/>
                        <a:buChar char=""/>
                      </a:pPr>
                      <a:r>
                        <a:rPr lang="vi-VN" sz="1000" u="none" strike="noStrike">
                          <a:solidFill>
                            <a:schemeClr val="bg2">
                              <a:lumMod val="50000"/>
                            </a:schemeClr>
                          </a:solidFill>
                          <a:effectLst/>
                        </a:rPr>
                        <a:t>Phê duyệt theo từng trường hợp cụ thể</a:t>
                      </a:r>
                      <a:endParaRPr lang="vi-VN" sz="1000" b="0" i="0" u="none" strike="noStrike">
                        <a:solidFill>
                          <a:schemeClr val="bg2">
                            <a:lumMod val="50000"/>
                          </a:schemeClr>
                        </a:solidFill>
                        <a:effectLst/>
                        <a:latin typeface="+mn-lt"/>
                      </a:endParaRPr>
                    </a:p>
                  </a:txBody>
                  <a:tcPr marL="182880" marR="936" marT="18288" marB="18288" anchor="ctr"/>
                </a:tc>
                <a:tc>
                  <a:txBody>
                    <a:bodyPr/>
                    <a:lstStyle/>
                    <a:p>
                      <a:pPr algn="l" fontAlgn="ctr"/>
                      <a:r>
                        <a:rPr lang="en-US" sz="1000" u="none" strike="noStrike">
                          <a:solidFill>
                            <a:schemeClr val="bg2">
                              <a:lumMod val="50000"/>
                            </a:schemeClr>
                          </a:solidFill>
                          <a:effectLst/>
                        </a:rPr>
                        <a:t>Tối đa 10 năm</a:t>
                      </a:r>
                      <a:endParaRPr lang="en-US" sz="1000" b="0" i="0" u="none" strike="noStrike">
                        <a:solidFill>
                          <a:schemeClr val="bg2">
                            <a:lumMod val="50000"/>
                          </a:schemeClr>
                        </a:solidFill>
                        <a:effectLst/>
                        <a:latin typeface="+mn-lt"/>
                      </a:endParaRPr>
                    </a:p>
                  </a:txBody>
                  <a:tcPr marL="182880" marR="936" marT="18288" marB="18288" anchor="ctr"/>
                </a:tc>
                <a:extLst>
                  <a:ext uri="{0D108BD9-81ED-4DB2-BD59-A6C34878D82A}">
                    <a16:rowId xmlns:a16="http://schemas.microsoft.com/office/drawing/2014/main" val="1809931686"/>
                  </a:ext>
                </a:extLst>
              </a:tr>
              <a:tr h="299398">
                <a:tc>
                  <a:txBody>
                    <a:bodyPr/>
                    <a:lstStyle/>
                    <a:p>
                      <a:pPr algn="ctr" fontAlgn="ctr"/>
                      <a:r>
                        <a:rPr lang="en-US" sz="1000" u="none" strike="noStrike" dirty="0" err="1">
                          <a:solidFill>
                            <a:schemeClr val="bg1"/>
                          </a:solidFill>
                          <a:effectLst/>
                        </a:rPr>
                        <a:t>Sacombank</a:t>
                      </a:r>
                      <a:endParaRPr lang="en-US" sz="1000" b="0" i="0" u="none" strike="noStrike" dirty="0">
                        <a:solidFill>
                          <a:schemeClr val="bg1"/>
                        </a:solidFill>
                        <a:effectLst/>
                        <a:latin typeface="+mn-lt"/>
                      </a:endParaRPr>
                    </a:p>
                  </a:txBody>
                  <a:tcPr marL="182880" marR="936" marT="18288" marB="18288" anchor="ctr">
                    <a:solidFill>
                      <a:schemeClr val="bg2">
                        <a:lumMod val="50000"/>
                      </a:schemeClr>
                    </a:solidFill>
                  </a:tcPr>
                </a:tc>
                <a:tc>
                  <a:txBody>
                    <a:bodyPr/>
                    <a:lstStyle/>
                    <a:p>
                      <a:pPr marL="0" lvl="0" indent="-123825" algn="l" defTabSz="913943" rtl="0" eaLnBrk="1" fontAlgn="ctr" latinLnBrk="0" hangingPunct="1">
                        <a:buClr>
                          <a:srgbClr val="1A9AFA"/>
                        </a:buClr>
                        <a:buSzPct val="75000"/>
                        <a:buFont typeface="Wingdings 3" panose="05040102010807070707" pitchFamily="18" charset="2"/>
                        <a:buNone/>
                      </a:pPr>
                      <a:r>
                        <a:rPr lang="vi-VN" sz="1000" u="none" strike="noStrike" dirty="0">
                          <a:solidFill>
                            <a:schemeClr val="bg2">
                              <a:lumMod val="50000"/>
                            </a:schemeClr>
                          </a:solidFill>
                          <a:effectLst/>
                        </a:rPr>
                        <a:t>Đối với chiến lược phát triển, quy trình sản xuất hoặc mục đích sử dụng vốn vay không rủi ro đối với môi trường, góp phần bảo vệ hệ sinh thái chung</a:t>
                      </a:r>
                      <a:endParaRPr lang="vi-VN" sz="1000" b="0" i="0" u="none" strike="noStrike" dirty="0">
                        <a:solidFill>
                          <a:schemeClr val="bg2">
                            <a:lumMod val="50000"/>
                          </a:schemeClr>
                        </a:solidFill>
                        <a:effectLst/>
                        <a:latin typeface="+mn-lt"/>
                      </a:endParaRPr>
                    </a:p>
                  </a:txBody>
                  <a:tcPr marL="182880" marR="936" marT="18288" marB="18288" anchor="ctr"/>
                </a:tc>
                <a:tc>
                  <a:txBody>
                    <a:bodyPr/>
                    <a:lstStyle/>
                    <a:p>
                      <a:pPr marL="123825" lvl="0" indent="-123825" algn="l" fontAlgn="ctr">
                        <a:buClr>
                          <a:srgbClr val="1A9AFA"/>
                        </a:buClr>
                        <a:buSzPct val="75000"/>
                        <a:buFont typeface="Wingdings 3" panose="05040102010807070707" pitchFamily="18" charset="2"/>
                        <a:buChar char=""/>
                      </a:pPr>
                      <a:r>
                        <a:rPr lang="en-US" sz="1000" u="none" strike="noStrike">
                          <a:solidFill>
                            <a:schemeClr val="bg2">
                              <a:lumMod val="50000"/>
                            </a:schemeClr>
                          </a:solidFill>
                          <a:effectLst/>
                        </a:rPr>
                        <a:t>Trung dài hạn: 8,5%/năm trong 01 năm đầu</a:t>
                      </a:r>
                      <a:br>
                        <a:rPr lang="en-US" sz="1000" u="none" strike="noStrike">
                          <a:solidFill>
                            <a:schemeClr val="bg2">
                              <a:lumMod val="50000"/>
                            </a:schemeClr>
                          </a:solidFill>
                          <a:effectLst/>
                        </a:rPr>
                      </a:br>
                      <a:r>
                        <a:rPr lang="en-US" sz="1000" u="none" strike="noStrike">
                          <a:solidFill>
                            <a:schemeClr val="bg2">
                              <a:lumMod val="50000"/>
                            </a:schemeClr>
                          </a:solidFill>
                          <a:effectLst/>
                        </a:rPr>
                        <a:t>Từ các năm sau: 9,5%/năm</a:t>
                      </a:r>
                      <a:endParaRPr lang="en-US" sz="1000" b="0" i="0" u="none" strike="noStrike">
                        <a:solidFill>
                          <a:schemeClr val="bg2">
                            <a:lumMod val="50000"/>
                          </a:schemeClr>
                        </a:solidFill>
                        <a:effectLst/>
                        <a:latin typeface="+mn-lt"/>
                      </a:endParaRPr>
                    </a:p>
                  </a:txBody>
                  <a:tcPr marL="182880" marR="936" marT="18288" marB="18288" anchor="ctr"/>
                </a:tc>
                <a:tc>
                  <a:txBody>
                    <a:bodyPr/>
                    <a:lstStyle/>
                    <a:p>
                      <a:pPr algn="l" fontAlgn="ctr"/>
                      <a:r>
                        <a:rPr lang="en-US" sz="1000" u="none" strike="noStrike" dirty="0" err="1">
                          <a:solidFill>
                            <a:schemeClr val="bg2">
                              <a:lumMod val="50000"/>
                            </a:schemeClr>
                          </a:solidFill>
                          <a:effectLst/>
                        </a:rPr>
                        <a:t>Tối</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đa</a:t>
                      </a:r>
                      <a:r>
                        <a:rPr lang="en-US" sz="1000" u="none" strike="noStrike" dirty="0">
                          <a:solidFill>
                            <a:schemeClr val="bg2">
                              <a:lumMod val="50000"/>
                            </a:schemeClr>
                          </a:solidFill>
                          <a:effectLst/>
                        </a:rPr>
                        <a:t> 08 </a:t>
                      </a:r>
                      <a:r>
                        <a:rPr lang="en-US" sz="1000" u="none" strike="noStrike" dirty="0" err="1">
                          <a:solidFill>
                            <a:schemeClr val="bg2">
                              <a:lumMod val="50000"/>
                            </a:schemeClr>
                          </a:solidFill>
                          <a:effectLst/>
                        </a:rPr>
                        <a:t>năm</a:t>
                      </a:r>
                      <a:endParaRPr lang="en-US" sz="1000" b="0" i="0" u="none" strike="noStrike" dirty="0">
                        <a:solidFill>
                          <a:schemeClr val="bg2">
                            <a:lumMod val="50000"/>
                          </a:schemeClr>
                        </a:solidFill>
                        <a:effectLst/>
                        <a:latin typeface="+mn-lt"/>
                      </a:endParaRPr>
                    </a:p>
                  </a:txBody>
                  <a:tcPr marL="182880" marR="936" marT="18288" marB="18288" anchor="ctr"/>
                </a:tc>
                <a:extLst>
                  <a:ext uri="{0D108BD9-81ED-4DB2-BD59-A6C34878D82A}">
                    <a16:rowId xmlns:a16="http://schemas.microsoft.com/office/drawing/2014/main" val="276226900"/>
                  </a:ext>
                </a:extLst>
              </a:tr>
              <a:tr h="285944">
                <a:tc>
                  <a:txBody>
                    <a:bodyPr/>
                    <a:lstStyle/>
                    <a:p>
                      <a:pPr algn="ctr" fontAlgn="ctr"/>
                      <a:r>
                        <a:rPr lang="en-US" sz="1000" u="none" strike="noStrike" dirty="0" err="1">
                          <a:solidFill>
                            <a:schemeClr val="bg1"/>
                          </a:solidFill>
                          <a:effectLst/>
                        </a:rPr>
                        <a:t>VietinBank</a:t>
                      </a:r>
                      <a:endParaRPr lang="en-US" sz="1000" b="0" i="0" u="none" strike="noStrike" dirty="0">
                        <a:solidFill>
                          <a:schemeClr val="bg1"/>
                        </a:solidFill>
                        <a:effectLst/>
                        <a:latin typeface="+mn-lt"/>
                      </a:endParaRPr>
                    </a:p>
                  </a:txBody>
                  <a:tcPr marL="182880" marR="936" marT="18288" marB="18288" anchor="ctr">
                    <a:solidFill>
                      <a:schemeClr val="bg2">
                        <a:lumMod val="50000"/>
                      </a:schemeClr>
                    </a:solidFill>
                  </a:tcPr>
                </a:tc>
                <a:tc>
                  <a:txBody>
                    <a:bodyPr/>
                    <a:lstStyle/>
                    <a:p>
                      <a:pPr marL="0" lvl="0" indent="-123825" algn="l" defTabSz="913943" rtl="0" eaLnBrk="1" fontAlgn="ctr" latinLnBrk="0" hangingPunct="1">
                        <a:buClr>
                          <a:srgbClr val="1A9AFA"/>
                        </a:buClr>
                        <a:buSzPct val="75000"/>
                        <a:buFont typeface="Wingdings 3" panose="05040102010807070707" pitchFamily="18" charset="2"/>
                        <a:buNone/>
                      </a:pPr>
                      <a:r>
                        <a:rPr lang="vi-VN" sz="1000" u="none" strike="noStrike" dirty="0">
                          <a:solidFill>
                            <a:schemeClr val="bg2">
                              <a:lumMod val="50000"/>
                            </a:schemeClr>
                          </a:solidFill>
                          <a:effectLst/>
                        </a:rPr>
                        <a:t>Đối với các dự án tiết kiệm và hiệu quả năng lượng thuộc chương trình tín dụng môi trường EIB, chương trình tín dụng GCPF, dự án năng lượng tái tạo REDP</a:t>
                      </a:r>
                      <a:endParaRPr lang="vi-VN" sz="1000" b="0" i="0" u="none" strike="noStrike" dirty="0">
                        <a:solidFill>
                          <a:schemeClr val="bg2">
                            <a:lumMod val="50000"/>
                          </a:schemeClr>
                        </a:solidFill>
                        <a:effectLst/>
                        <a:latin typeface="+mn-lt"/>
                      </a:endParaRPr>
                    </a:p>
                  </a:txBody>
                  <a:tcPr marL="182880" marR="936" marT="18288" marB="18288" anchor="ctr"/>
                </a:tc>
                <a:tc>
                  <a:txBody>
                    <a:bodyPr/>
                    <a:lstStyle/>
                    <a:p>
                      <a:pPr marL="123825" lvl="0" indent="-123825" algn="l" fontAlgn="ctr">
                        <a:buClr>
                          <a:srgbClr val="1A9AFA"/>
                        </a:buClr>
                        <a:buSzPct val="75000"/>
                        <a:buFont typeface="Wingdings 3" panose="05040102010807070707" pitchFamily="18" charset="2"/>
                        <a:buChar char=""/>
                      </a:pPr>
                      <a:r>
                        <a:rPr lang="en-US" sz="1000" u="none" strike="noStrike">
                          <a:solidFill>
                            <a:schemeClr val="bg2">
                              <a:lumMod val="50000"/>
                            </a:schemeClr>
                          </a:solidFill>
                          <a:effectLst/>
                        </a:rPr>
                        <a:t>Trung dài hạn: 8,1%/năm</a:t>
                      </a:r>
                      <a:endParaRPr lang="en-US" sz="1000" b="0" i="0" u="none" strike="noStrike">
                        <a:solidFill>
                          <a:schemeClr val="bg2">
                            <a:lumMod val="50000"/>
                          </a:schemeClr>
                        </a:solidFill>
                        <a:effectLst/>
                        <a:latin typeface="+mn-lt"/>
                      </a:endParaRPr>
                    </a:p>
                  </a:txBody>
                  <a:tcPr marL="182880" marR="936" marT="18288" marB="18288" anchor="ctr"/>
                </a:tc>
                <a:tc>
                  <a:txBody>
                    <a:bodyPr/>
                    <a:lstStyle/>
                    <a:p>
                      <a:pPr algn="l" fontAlgn="ctr"/>
                      <a:r>
                        <a:rPr lang="en-US" sz="1000" u="none" strike="noStrike" dirty="0" err="1">
                          <a:solidFill>
                            <a:schemeClr val="bg2">
                              <a:lumMod val="50000"/>
                            </a:schemeClr>
                          </a:solidFill>
                          <a:effectLst/>
                        </a:rPr>
                        <a:t>Tối</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thiểu</a:t>
                      </a:r>
                      <a:r>
                        <a:rPr lang="en-US" sz="1000" u="none" strike="noStrike" dirty="0">
                          <a:solidFill>
                            <a:schemeClr val="bg2">
                              <a:lumMod val="50000"/>
                            </a:schemeClr>
                          </a:solidFill>
                          <a:effectLst/>
                        </a:rPr>
                        <a:t> 02 </a:t>
                      </a:r>
                      <a:r>
                        <a:rPr lang="en-US" sz="1000" u="none" strike="noStrike" dirty="0" err="1">
                          <a:solidFill>
                            <a:schemeClr val="bg2">
                              <a:lumMod val="50000"/>
                            </a:schemeClr>
                          </a:solidFill>
                          <a:effectLst/>
                        </a:rPr>
                        <a:t>năm</a:t>
                      </a:r>
                      <a:endParaRPr lang="en-US" sz="1000" b="0" i="0" u="none" strike="noStrike" dirty="0">
                        <a:solidFill>
                          <a:schemeClr val="bg2">
                            <a:lumMod val="50000"/>
                          </a:schemeClr>
                        </a:solidFill>
                        <a:effectLst/>
                        <a:latin typeface="+mn-lt"/>
                      </a:endParaRPr>
                    </a:p>
                  </a:txBody>
                  <a:tcPr marL="182880" marR="936" marT="18288" marB="18288" anchor="ctr"/>
                </a:tc>
                <a:extLst>
                  <a:ext uri="{0D108BD9-81ED-4DB2-BD59-A6C34878D82A}">
                    <a16:rowId xmlns:a16="http://schemas.microsoft.com/office/drawing/2014/main" val="2690578996"/>
                  </a:ext>
                </a:extLst>
              </a:tr>
              <a:tr h="151381">
                <a:tc>
                  <a:txBody>
                    <a:bodyPr/>
                    <a:lstStyle/>
                    <a:p>
                      <a:pPr algn="ctr" fontAlgn="ctr"/>
                      <a:r>
                        <a:rPr lang="en-US" sz="1000" u="none" strike="noStrike" dirty="0" err="1">
                          <a:solidFill>
                            <a:schemeClr val="bg1"/>
                          </a:solidFill>
                          <a:effectLst/>
                        </a:rPr>
                        <a:t>Vietcombank</a:t>
                      </a:r>
                      <a:endParaRPr lang="en-US" sz="1000" b="0" i="0" u="none" strike="noStrike" dirty="0">
                        <a:solidFill>
                          <a:schemeClr val="bg1"/>
                        </a:solidFill>
                        <a:effectLst/>
                        <a:latin typeface="+mn-lt"/>
                      </a:endParaRPr>
                    </a:p>
                  </a:txBody>
                  <a:tcPr marL="182880" marR="936" marT="18288" marB="18288" anchor="ctr">
                    <a:solidFill>
                      <a:schemeClr val="bg2">
                        <a:lumMod val="50000"/>
                      </a:schemeClr>
                    </a:solidFill>
                  </a:tcPr>
                </a:tc>
                <a:tc>
                  <a:txBody>
                    <a:bodyPr/>
                    <a:lstStyle/>
                    <a:p>
                      <a:pPr marL="0" lvl="0" indent="-123825" algn="l" defTabSz="913943" rtl="0" eaLnBrk="1" fontAlgn="ctr" latinLnBrk="0" hangingPunct="1">
                        <a:buClr>
                          <a:srgbClr val="1A9AFA"/>
                        </a:buClr>
                        <a:buSzPct val="75000"/>
                        <a:buFont typeface="Wingdings 3" panose="05040102010807070707" pitchFamily="18" charset="2"/>
                        <a:buNone/>
                      </a:pPr>
                      <a:r>
                        <a:rPr lang="vi-VN" sz="1000" u="none" strike="noStrike" dirty="0">
                          <a:solidFill>
                            <a:schemeClr val="bg2">
                              <a:lumMod val="50000"/>
                            </a:schemeClr>
                          </a:solidFill>
                          <a:effectLst/>
                        </a:rPr>
                        <a:t>Dự án năng lượng tái tạo, dự án điện năng lượng mặt trời, điện áp mái</a:t>
                      </a:r>
                      <a:endParaRPr lang="vi-VN" sz="1000" b="0" i="0" u="none" strike="noStrike" dirty="0">
                        <a:solidFill>
                          <a:schemeClr val="bg2">
                            <a:lumMod val="50000"/>
                          </a:schemeClr>
                        </a:solidFill>
                        <a:effectLst/>
                        <a:latin typeface="+mn-lt"/>
                      </a:endParaRPr>
                    </a:p>
                  </a:txBody>
                  <a:tcPr marL="182880" marR="936" marT="18288" marB="18288" anchor="ctr"/>
                </a:tc>
                <a:tc>
                  <a:txBody>
                    <a:bodyPr/>
                    <a:lstStyle/>
                    <a:p>
                      <a:pPr marL="123825" lvl="0" indent="-123825" algn="l" fontAlgn="ctr">
                        <a:buClr>
                          <a:srgbClr val="1A9AFA"/>
                        </a:buClr>
                        <a:buSzPct val="75000"/>
                        <a:buFont typeface="Wingdings 3" panose="05040102010807070707" pitchFamily="18" charset="2"/>
                        <a:buChar char=""/>
                      </a:pPr>
                      <a:r>
                        <a:rPr lang="en-US" sz="1000" u="none" strike="noStrike">
                          <a:solidFill>
                            <a:schemeClr val="bg2">
                              <a:lumMod val="50000"/>
                            </a:schemeClr>
                          </a:solidFill>
                          <a:effectLst/>
                        </a:rPr>
                        <a:t> N/A</a:t>
                      </a:r>
                      <a:endParaRPr lang="en-US" sz="1000" b="0" i="0" u="none" strike="noStrike">
                        <a:solidFill>
                          <a:schemeClr val="bg2">
                            <a:lumMod val="50000"/>
                          </a:schemeClr>
                        </a:solidFill>
                        <a:effectLst/>
                        <a:latin typeface="+mn-lt"/>
                      </a:endParaRPr>
                    </a:p>
                  </a:txBody>
                  <a:tcPr marL="182880" marR="936" marT="18288" marB="18288" anchor="ctr"/>
                </a:tc>
                <a:tc>
                  <a:txBody>
                    <a:bodyPr/>
                    <a:lstStyle/>
                    <a:p>
                      <a:pPr algn="l" fontAlgn="ctr"/>
                      <a:r>
                        <a:rPr lang="en-US" sz="1000" u="none" strike="noStrike" dirty="0">
                          <a:solidFill>
                            <a:schemeClr val="bg2">
                              <a:lumMod val="50000"/>
                            </a:schemeClr>
                          </a:solidFill>
                          <a:effectLst/>
                        </a:rPr>
                        <a:t> N/A</a:t>
                      </a:r>
                      <a:endParaRPr lang="en-US" sz="1000" b="0" i="0" u="none" strike="noStrike" dirty="0">
                        <a:solidFill>
                          <a:schemeClr val="bg2">
                            <a:lumMod val="50000"/>
                          </a:schemeClr>
                        </a:solidFill>
                        <a:effectLst/>
                        <a:latin typeface="+mn-lt"/>
                      </a:endParaRPr>
                    </a:p>
                  </a:txBody>
                  <a:tcPr marL="182880" marR="936" marT="18288" marB="18288" anchor="ctr"/>
                </a:tc>
                <a:extLst>
                  <a:ext uri="{0D108BD9-81ED-4DB2-BD59-A6C34878D82A}">
                    <a16:rowId xmlns:a16="http://schemas.microsoft.com/office/drawing/2014/main" val="3839059013"/>
                  </a:ext>
                </a:extLst>
              </a:tr>
              <a:tr h="373411">
                <a:tc>
                  <a:txBody>
                    <a:bodyPr/>
                    <a:lstStyle/>
                    <a:p>
                      <a:pPr algn="ctr" fontAlgn="ctr"/>
                      <a:r>
                        <a:rPr lang="en-US" sz="1000" u="none" strike="noStrike" dirty="0" err="1">
                          <a:solidFill>
                            <a:schemeClr val="bg1"/>
                          </a:solidFill>
                          <a:effectLst/>
                        </a:rPr>
                        <a:t>MBBank</a:t>
                      </a:r>
                      <a:endParaRPr lang="en-US" sz="1000" b="0" i="0" u="none" strike="noStrike" dirty="0">
                        <a:solidFill>
                          <a:schemeClr val="bg1"/>
                        </a:solidFill>
                        <a:effectLst/>
                        <a:latin typeface="+mn-lt"/>
                      </a:endParaRPr>
                    </a:p>
                  </a:txBody>
                  <a:tcPr marL="182880" marR="936" marT="18288" marB="18288" anchor="ctr">
                    <a:solidFill>
                      <a:schemeClr val="bg2">
                        <a:lumMod val="50000"/>
                      </a:schemeClr>
                    </a:solidFill>
                  </a:tcPr>
                </a:tc>
                <a:tc>
                  <a:txBody>
                    <a:bodyPr/>
                    <a:lstStyle/>
                    <a:p>
                      <a:pPr marL="0" lvl="0" indent="-123825" algn="l" defTabSz="913943" rtl="0" eaLnBrk="1" fontAlgn="ctr" latinLnBrk="0" hangingPunct="1">
                        <a:buClr>
                          <a:srgbClr val="1A9AFA"/>
                        </a:buClr>
                        <a:buSzPct val="75000"/>
                        <a:buFont typeface="Wingdings 3" panose="05040102010807070707" pitchFamily="18" charset="2"/>
                        <a:buNone/>
                      </a:pPr>
                      <a:r>
                        <a:rPr lang="vi-VN" sz="1000" u="none" strike="noStrike" dirty="0">
                          <a:solidFill>
                            <a:schemeClr val="bg2">
                              <a:lumMod val="50000"/>
                            </a:schemeClr>
                          </a:solidFill>
                          <a:effectLst/>
                        </a:rPr>
                        <a:t>Ngành năng lượng tái tạo và xây dựng các sản phẩm xanh vào danh mục các sản phẩm cho vay hiện có như: cho vay các dự án sử dụng tiết kiệm năng lượng, năng lượng tái tạo, năng lượng mặt trời; cho vay các dự án về xử lý rác thải, chất thải, khí thải</a:t>
                      </a:r>
                      <a:endParaRPr lang="vi-VN" sz="1000" b="0" i="0" u="none" strike="noStrike" dirty="0">
                        <a:solidFill>
                          <a:schemeClr val="bg2">
                            <a:lumMod val="50000"/>
                          </a:schemeClr>
                        </a:solidFill>
                        <a:effectLst/>
                        <a:latin typeface="+mn-lt"/>
                      </a:endParaRPr>
                    </a:p>
                  </a:txBody>
                  <a:tcPr marL="182880" marR="936" marT="18288" marB="18288" anchor="ctr"/>
                </a:tc>
                <a:tc>
                  <a:txBody>
                    <a:bodyPr/>
                    <a:lstStyle/>
                    <a:p>
                      <a:pPr marL="123825" lvl="0" indent="-123825" algn="l" fontAlgn="ctr">
                        <a:buClr>
                          <a:srgbClr val="1A9AFA"/>
                        </a:buClr>
                        <a:buSzPct val="75000"/>
                        <a:buFont typeface="Wingdings 3" panose="05040102010807070707" pitchFamily="18" charset="2"/>
                        <a:buChar char=""/>
                      </a:pPr>
                      <a:r>
                        <a:rPr lang="vi-VN" sz="1000" u="none" strike="noStrike">
                          <a:solidFill>
                            <a:schemeClr val="bg2">
                              <a:lumMod val="50000"/>
                            </a:schemeClr>
                          </a:solidFill>
                          <a:effectLst/>
                        </a:rPr>
                        <a:t>Trung dài hạn: Áp dụng biên độ 2,8%/năm (thông thường biên 3%/năm)</a:t>
                      </a:r>
                      <a:endParaRPr lang="vi-VN" sz="1000" b="0" i="0" u="none" strike="noStrike">
                        <a:solidFill>
                          <a:schemeClr val="bg2">
                            <a:lumMod val="50000"/>
                          </a:schemeClr>
                        </a:solidFill>
                        <a:effectLst/>
                        <a:latin typeface="+mn-lt"/>
                      </a:endParaRPr>
                    </a:p>
                  </a:txBody>
                  <a:tcPr marL="182880" marR="936" marT="18288" marB="18288" anchor="ctr"/>
                </a:tc>
                <a:tc>
                  <a:txBody>
                    <a:bodyPr/>
                    <a:lstStyle/>
                    <a:p>
                      <a:pPr algn="l" fontAlgn="ctr"/>
                      <a:r>
                        <a:rPr lang="en-US" sz="1000" u="none" strike="noStrike" dirty="0" err="1">
                          <a:solidFill>
                            <a:schemeClr val="bg2">
                              <a:lumMod val="50000"/>
                            </a:schemeClr>
                          </a:solidFill>
                          <a:effectLst/>
                        </a:rPr>
                        <a:t>Tối</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đa</a:t>
                      </a:r>
                      <a:r>
                        <a:rPr lang="en-US" sz="1000" u="none" strike="noStrike" dirty="0">
                          <a:solidFill>
                            <a:schemeClr val="bg2">
                              <a:lumMod val="50000"/>
                            </a:schemeClr>
                          </a:solidFill>
                          <a:effectLst/>
                        </a:rPr>
                        <a:t> 15 </a:t>
                      </a:r>
                      <a:r>
                        <a:rPr lang="en-US" sz="1000" u="none" strike="noStrike" dirty="0" err="1">
                          <a:solidFill>
                            <a:schemeClr val="bg2">
                              <a:lumMod val="50000"/>
                            </a:schemeClr>
                          </a:solidFill>
                          <a:effectLst/>
                        </a:rPr>
                        <a:t>năm</a:t>
                      </a:r>
                      <a:endParaRPr lang="en-US" sz="1000" b="0" i="0" u="none" strike="noStrike" dirty="0">
                        <a:solidFill>
                          <a:schemeClr val="bg2">
                            <a:lumMod val="50000"/>
                          </a:schemeClr>
                        </a:solidFill>
                        <a:effectLst/>
                        <a:latin typeface="+mn-lt"/>
                      </a:endParaRPr>
                    </a:p>
                  </a:txBody>
                  <a:tcPr marL="182880" marR="936" marT="18288" marB="18288" anchor="ctr"/>
                </a:tc>
                <a:extLst>
                  <a:ext uri="{0D108BD9-81ED-4DB2-BD59-A6C34878D82A}">
                    <a16:rowId xmlns:a16="http://schemas.microsoft.com/office/drawing/2014/main" val="2940074120"/>
                  </a:ext>
                </a:extLst>
              </a:tr>
              <a:tr h="198477">
                <a:tc>
                  <a:txBody>
                    <a:bodyPr/>
                    <a:lstStyle/>
                    <a:p>
                      <a:pPr algn="ctr" fontAlgn="ctr"/>
                      <a:r>
                        <a:rPr lang="en-US" sz="1000" u="none" strike="noStrike" dirty="0">
                          <a:solidFill>
                            <a:schemeClr val="bg1"/>
                          </a:solidFill>
                          <a:effectLst/>
                        </a:rPr>
                        <a:t>SHB</a:t>
                      </a:r>
                      <a:endParaRPr lang="en-US" sz="1000" b="0" i="0" u="none" strike="noStrike" dirty="0">
                        <a:solidFill>
                          <a:schemeClr val="bg1"/>
                        </a:solidFill>
                        <a:effectLst/>
                        <a:latin typeface="+mn-lt"/>
                      </a:endParaRPr>
                    </a:p>
                  </a:txBody>
                  <a:tcPr marL="182880" marR="936" marT="18288" marB="18288" anchor="ctr">
                    <a:solidFill>
                      <a:schemeClr val="bg2">
                        <a:lumMod val="50000"/>
                      </a:schemeClr>
                    </a:solidFill>
                  </a:tcPr>
                </a:tc>
                <a:tc>
                  <a:txBody>
                    <a:bodyPr/>
                    <a:lstStyle/>
                    <a:p>
                      <a:pPr marL="0" lvl="0" indent="-123825" algn="l" defTabSz="913943" rtl="0" eaLnBrk="1" fontAlgn="ctr" latinLnBrk="0" hangingPunct="1">
                        <a:buClr>
                          <a:srgbClr val="1A9AFA"/>
                        </a:buClr>
                        <a:buSzPct val="75000"/>
                        <a:buFont typeface="Wingdings 3" panose="05040102010807070707" pitchFamily="18" charset="2"/>
                        <a:buNone/>
                      </a:pPr>
                      <a:r>
                        <a:rPr lang="vi-VN" sz="1000" u="none" strike="noStrike" dirty="0">
                          <a:solidFill>
                            <a:schemeClr val="bg2">
                              <a:lumMod val="50000"/>
                            </a:schemeClr>
                          </a:solidFill>
                          <a:effectLst/>
                        </a:rPr>
                        <a:t>Dự án cho về năng lượng tái tạo, năng lượng sạch</a:t>
                      </a:r>
                      <a:endParaRPr lang="vi-VN" sz="1000" b="0" i="0" u="none" strike="noStrike" dirty="0">
                        <a:solidFill>
                          <a:schemeClr val="bg2">
                            <a:lumMod val="50000"/>
                          </a:schemeClr>
                        </a:solidFill>
                        <a:effectLst/>
                        <a:latin typeface="+mn-lt"/>
                      </a:endParaRPr>
                    </a:p>
                  </a:txBody>
                  <a:tcPr marL="182880" marR="936" marT="18288" marB="18288" anchor="ctr"/>
                </a:tc>
                <a:tc>
                  <a:txBody>
                    <a:bodyPr/>
                    <a:lstStyle/>
                    <a:p>
                      <a:pPr marL="123825" lvl="0" indent="-123825" algn="l" fontAlgn="ctr">
                        <a:buClr>
                          <a:srgbClr val="1A9AFA"/>
                        </a:buClr>
                        <a:buSzPct val="75000"/>
                        <a:buFont typeface="Wingdings 3" panose="05040102010807070707" pitchFamily="18" charset="2"/>
                        <a:buChar char=""/>
                      </a:pPr>
                      <a:r>
                        <a:rPr lang="vi-VN" sz="1000" u="none" strike="noStrike" dirty="0">
                          <a:solidFill>
                            <a:schemeClr val="bg2">
                              <a:lumMod val="50000"/>
                            </a:schemeClr>
                          </a:solidFill>
                          <a:effectLst/>
                        </a:rPr>
                        <a:t>Ưu đãi như lãi suất từ 1% - 1,5% so với lãi suất thông thường</a:t>
                      </a:r>
                      <a:endParaRPr lang="vi-VN" sz="1000" b="0" i="0" u="none" strike="noStrike" dirty="0">
                        <a:solidFill>
                          <a:schemeClr val="bg2">
                            <a:lumMod val="50000"/>
                          </a:schemeClr>
                        </a:solidFill>
                        <a:effectLst/>
                        <a:latin typeface="+mn-lt"/>
                      </a:endParaRPr>
                    </a:p>
                  </a:txBody>
                  <a:tcPr marL="182880" marR="936" marT="18288" marB="18288" anchor="ctr"/>
                </a:tc>
                <a:tc>
                  <a:txBody>
                    <a:bodyPr/>
                    <a:lstStyle/>
                    <a:p>
                      <a:pPr algn="l" fontAlgn="ctr"/>
                      <a:r>
                        <a:rPr lang="en-US" sz="1000" u="none" strike="noStrike" dirty="0" err="1">
                          <a:solidFill>
                            <a:schemeClr val="bg2">
                              <a:lumMod val="50000"/>
                            </a:schemeClr>
                          </a:solidFill>
                          <a:effectLst/>
                        </a:rPr>
                        <a:t>Tối</a:t>
                      </a:r>
                      <a:r>
                        <a:rPr lang="en-US" sz="1000" u="none" strike="noStrike" dirty="0">
                          <a:solidFill>
                            <a:schemeClr val="bg2">
                              <a:lumMod val="50000"/>
                            </a:schemeClr>
                          </a:solidFill>
                          <a:effectLst/>
                        </a:rPr>
                        <a:t> </a:t>
                      </a:r>
                      <a:r>
                        <a:rPr lang="en-US" sz="1000" u="none" strike="noStrike" dirty="0" err="1">
                          <a:solidFill>
                            <a:schemeClr val="bg2">
                              <a:lumMod val="50000"/>
                            </a:schemeClr>
                          </a:solidFill>
                          <a:effectLst/>
                        </a:rPr>
                        <a:t>đa</a:t>
                      </a:r>
                      <a:r>
                        <a:rPr lang="en-US" sz="1000" u="none" strike="noStrike" dirty="0">
                          <a:solidFill>
                            <a:schemeClr val="bg2">
                              <a:lumMod val="50000"/>
                            </a:schemeClr>
                          </a:solidFill>
                          <a:effectLst/>
                        </a:rPr>
                        <a:t> 10-15 </a:t>
                      </a:r>
                      <a:r>
                        <a:rPr lang="en-US" sz="1000" u="none" strike="noStrike" dirty="0" err="1">
                          <a:solidFill>
                            <a:schemeClr val="bg2">
                              <a:lumMod val="50000"/>
                            </a:schemeClr>
                          </a:solidFill>
                          <a:effectLst/>
                        </a:rPr>
                        <a:t>năm</a:t>
                      </a:r>
                      <a:endParaRPr lang="en-US" sz="1000" b="0" i="0" u="none" strike="noStrike" dirty="0">
                        <a:solidFill>
                          <a:schemeClr val="bg2">
                            <a:lumMod val="50000"/>
                          </a:schemeClr>
                        </a:solidFill>
                        <a:effectLst/>
                        <a:latin typeface="+mn-lt"/>
                      </a:endParaRPr>
                    </a:p>
                  </a:txBody>
                  <a:tcPr marL="182880" marR="936" marT="18288" marB="18288" anchor="ctr"/>
                </a:tc>
                <a:extLst>
                  <a:ext uri="{0D108BD9-81ED-4DB2-BD59-A6C34878D82A}">
                    <a16:rowId xmlns:a16="http://schemas.microsoft.com/office/drawing/2014/main" val="619694079"/>
                  </a:ext>
                </a:extLst>
              </a:tr>
            </a:tbl>
          </a:graphicData>
        </a:graphic>
      </p:graphicFrame>
      <p:sp>
        <p:nvSpPr>
          <p:cNvPr id="7" name="source_6384030618515920040" descr="Source">
            <a:extLst>
              <a:ext uri="{FF2B5EF4-FFF2-40B4-BE49-F238E27FC236}">
                <a16:creationId xmlns:a16="http://schemas.microsoft.com/office/drawing/2014/main" id="{987956E0-DE0C-57AB-1789-B1AB63397D9E}"/>
              </a:ext>
            </a:extLst>
          </p:cNvPr>
          <p:cNvSpPr txBox="1"/>
          <p:nvPr/>
        </p:nvSpPr>
        <p:spPr>
          <a:xfrm>
            <a:off x="609601" y="6583680"/>
            <a:ext cx="1460336" cy="105606"/>
          </a:xfrm>
          <a:prstGeom prst="rect">
            <a:avLst/>
          </a:prstGeom>
          <a:noFill/>
        </p:spPr>
        <p:txBody>
          <a:bodyPr vert="horz" wrap="none" lIns="0" tIns="0" rIns="0" bIns="0" rtlCol="0">
            <a:spAutoFit/>
          </a:bodyPr>
          <a:lstStyle/>
          <a:p>
            <a:pPr>
              <a:lnSpc>
                <a:spcPct val="85000"/>
              </a:lnSpc>
              <a:spcAft>
                <a:spcPts val="600"/>
              </a:spcAft>
              <a:buSzPct val="75000"/>
            </a:pPr>
            <a:r>
              <a:rPr lang="en-US" sz="800" dirty="0" err="1">
                <a:solidFill>
                  <a:srgbClr val="2E2E38"/>
                </a:solidFill>
                <a:cs typeface="Arial" panose="020B0604020202020204" pitchFamily="34" charset="0"/>
              </a:rPr>
              <a:t>Nguồn</a:t>
            </a:r>
            <a:r>
              <a:rPr lang="en-US" sz="800" dirty="0">
                <a:solidFill>
                  <a:srgbClr val="2E2E38"/>
                </a:solidFill>
                <a:cs typeface="Arial" panose="020B0604020202020204" pitchFamily="34" charset="0"/>
              </a:rPr>
              <a:t>: </a:t>
            </a:r>
            <a:r>
              <a:rPr lang="en-US" sz="800" dirty="0" err="1">
                <a:solidFill>
                  <a:srgbClr val="000000"/>
                </a:solidFill>
                <a:cs typeface="Arial"/>
                <a:sym typeface="Arial"/>
              </a:rPr>
              <a:t>Tổng</a:t>
            </a:r>
            <a:r>
              <a:rPr lang="en-US" sz="800" dirty="0">
                <a:solidFill>
                  <a:srgbClr val="000000"/>
                </a:solidFill>
                <a:cs typeface="Arial"/>
                <a:sym typeface="Arial"/>
              </a:rPr>
              <a:t> </a:t>
            </a:r>
            <a:r>
              <a:rPr lang="en-US" sz="800" dirty="0" err="1">
                <a:solidFill>
                  <a:srgbClr val="000000"/>
                </a:solidFill>
                <a:cs typeface="Arial"/>
                <a:sym typeface="Arial"/>
              </a:rPr>
              <a:t>hợp</a:t>
            </a:r>
            <a:r>
              <a:rPr lang="en-US" sz="800" dirty="0">
                <a:solidFill>
                  <a:srgbClr val="000000"/>
                </a:solidFill>
                <a:cs typeface="Arial"/>
                <a:sym typeface="Arial"/>
              </a:rPr>
              <a:t> </a:t>
            </a:r>
            <a:r>
              <a:rPr lang="en-US" sz="800" dirty="0" err="1">
                <a:solidFill>
                  <a:srgbClr val="000000"/>
                </a:solidFill>
                <a:cs typeface="Arial"/>
                <a:sym typeface="Arial"/>
              </a:rPr>
              <a:t>từ</a:t>
            </a:r>
            <a:r>
              <a:rPr lang="en-US" sz="800" dirty="0">
                <a:solidFill>
                  <a:srgbClr val="000000"/>
                </a:solidFill>
                <a:cs typeface="Arial"/>
                <a:sym typeface="Arial"/>
              </a:rPr>
              <a:t> </a:t>
            </a:r>
            <a:r>
              <a:rPr lang="en-US" sz="800" dirty="0" err="1">
                <a:solidFill>
                  <a:srgbClr val="000000"/>
                </a:solidFill>
                <a:cs typeface="Arial"/>
                <a:sym typeface="Arial"/>
              </a:rPr>
              <a:t>các</a:t>
            </a:r>
            <a:r>
              <a:rPr lang="en-US" sz="800" dirty="0">
                <a:solidFill>
                  <a:srgbClr val="000000"/>
                </a:solidFill>
                <a:cs typeface="Arial"/>
                <a:sym typeface="Arial"/>
              </a:rPr>
              <a:t> </a:t>
            </a:r>
            <a:r>
              <a:rPr lang="en-US" sz="800" dirty="0" err="1">
                <a:solidFill>
                  <a:srgbClr val="000000"/>
                </a:solidFill>
                <a:cs typeface="Arial"/>
                <a:sym typeface="Arial"/>
              </a:rPr>
              <a:t>ngân</a:t>
            </a:r>
            <a:r>
              <a:rPr lang="en-US" sz="800" dirty="0">
                <a:solidFill>
                  <a:srgbClr val="000000"/>
                </a:solidFill>
                <a:cs typeface="Arial"/>
                <a:sym typeface="Arial"/>
              </a:rPr>
              <a:t> </a:t>
            </a:r>
            <a:r>
              <a:rPr lang="en-US" sz="800" dirty="0" err="1">
                <a:solidFill>
                  <a:srgbClr val="000000"/>
                </a:solidFill>
                <a:cs typeface="Arial"/>
                <a:sym typeface="Arial"/>
              </a:rPr>
              <a:t>hàng</a:t>
            </a:r>
            <a:endParaRPr lang="en-US" sz="800" dirty="0">
              <a:solidFill>
                <a:srgbClr val="2E2E38"/>
              </a:solidFill>
              <a:cs typeface="Arial" panose="020B0604020202020204" pitchFamily="34" charset="0"/>
            </a:endParaRPr>
          </a:p>
        </p:txBody>
      </p:sp>
    </p:spTree>
    <p:extLst>
      <p:ext uri="{BB962C8B-B14F-4D97-AF65-F5344CB8AC3E}">
        <p14:creationId xmlns:p14="http://schemas.microsoft.com/office/powerpoint/2010/main" val="98147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E69C3-C8B7-5102-E91B-D3DDF0C64586}"/>
              </a:ext>
            </a:extLst>
          </p:cNvPr>
          <p:cNvSpPr>
            <a:spLocks noGrp="1"/>
          </p:cNvSpPr>
          <p:nvPr>
            <p:ph type="sldNum" sz="quarter" idx="4"/>
          </p:nvPr>
        </p:nvSpPr>
        <p:spPr/>
        <p:txBody>
          <a:bodyPr/>
          <a:lstStyle/>
          <a:p>
            <a:fld id="{38EC2071-0BDE-49F8-A929-1F6A71822F8F}" type="slidenum">
              <a:rPr lang="en-GB" smtClean="0"/>
              <a:pPr/>
              <a:t>9</a:t>
            </a:fld>
            <a:endParaRPr lang="en-GB" dirty="0"/>
          </a:p>
        </p:txBody>
      </p:sp>
      <p:sp>
        <p:nvSpPr>
          <p:cNvPr id="3" name="Title 2">
            <a:extLst>
              <a:ext uri="{FF2B5EF4-FFF2-40B4-BE49-F238E27FC236}">
                <a16:creationId xmlns:a16="http://schemas.microsoft.com/office/drawing/2014/main" id="{265756A0-773C-D827-3F78-5890F0DBD3C3}"/>
              </a:ext>
            </a:extLst>
          </p:cNvPr>
          <p:cNvSpPr>
            <a:spLocks noGrp="1"/>
          </p:cNvSpPr>
          <p:nvPr>
            <p:ph type="ctrTitle"/>
          </p:nvPr>
        </p:nvSpPr>
        <p:spPr/>
        <p:txBody>
          <a:bodyPr/>
          <a:lstStyle/>
          <a:p>
            <a:r>
              <a:rPr lang="en-VN" dirty="0"/>
              <a:t>Các bước chuẩn bị</a:t>
            </a:r>
          </a:p>
        </p:txBody>
      </p:sp>
      <p:sp>
        <p:nvSpPr>
          <p:cNvPr id="4" name="Text Placeholder 3">
            <a:extLst>
              <a:ext uri="{FF2B5EF4-FFF2-40B4-BE49-F238E27FC236}">
                <a16:creationId xmlns:a16="http://schemas.microsoft.com/office/drawing/2014/main" id="{68590056-2F7E-190C-42ED-27A5A0445992}"/>
              </a:ext>
            </a:extLst>
          </p:cNvPr>
          <p:cNvSpPr>
            <a:spLocks noGrp="1"/>
          </p:cNvSpPr>
          <p:nvPr>
            <p:ph type="body" sz="quarter" idx="10"/>
          </p:nvPr>
        </p:nvSpPr>
        <p:spPr/>
        <p:txBody>
          <a:bodyPr/>
          <a:lstStyle/>
          <a:p>
            <a:r>
              <a:rPr lang="en-VN" dirty="0"/>
              <a:t>Thị trường tín dụng xanh tại Việt Nam</a:t>
            </a:r>
          </a:p>
        </p:txBody>
      </p:sp>
      <p:sp>
        <p:nvSpPr>
          <p:cNvPr id="6" name="Rectangle 5">
            <a:extLst>
              <a:ext uri="{FF2B5EF4-FFF2-40B4-BE49-F238E27FC236}">
                <a16:creationId xmlns:a16="http://schemas.microsoft.com/office/drawing/2014/main" id="{0383D485-ADB0-1902-97D7-63D3ED1EA6D9}"/>
              </a:ext>
            </a:extLst>
          </p:cNvPr>
          <p:cNvSpPr/>
          <p:nvPr/>
        </p:nvSpPr>
        <p:spPr>
          <a:xfrm>
            <a:off x="1617785" y="4753407"/>
            <a:ext cx="1432489" cy="1492190"/>
          </a:xfrm>
          <a:prstGeom prst="rect">
            <a:avLst/>
          </a:prstGeom>
          <a:noFill/>
          <a:ln w="9525" cap="flat" cmpd="sng" algn="ctr">
            <a:solidFill>
              <a:schemeClr val="accent1"/>
            </a:solidFill>
            <a:prstDash val="solid"/>
            <a:miter lim="800000"/>
            <a:headEnd type="none" w="med" len="med"/>
            <a:tailEnd type="none" w="med" len="med"/>
          </a:ln>
          <a:effectLst/>
        </p:spPr>
        <p:txBody>
          <a:bodyPr wrap="square" lIns="72000" tIns="0" rIns="72000" bIns="0" anchor="ctr" anchorCtr="0">
            <a:noAutofit/>
          </a:bodyPr>
          <a:lstStyle/>
          <a:p>
            <a:pPr algn="ctr" fontAlgn="base">
              <a:lnSpc>
                <a:spcPct val="120000"/>
              </a:lnSpc>
              <a:spcBef>
                <a:spcPct val="70000"/>
              </a:spcBef>
              <a:spcAft>
                <a:spcPct val="0"/>
              </a:spcAft>
              <a:buSzPct val="75000"/>
            </a:pPr>
            <a:r>
              <a:rPr lang="en-US" sz="1400" b="1" dirty="0" err="1">
                <a:solidFill>
                  <a:schemeClr val="bg2">
                    <a:lumMod val="50000"/>
                  </a:schemeClr>
                </a:solidFill>
              </a:rPr>
              <a:t>Dịch</a:t>
            </a:r>
            <a:r>
              <a:rPr lang="en-US" sz="1400" b="1" dirty="0">
                <a:solidFill>
                  <a:schemeClr val="bg2">
                    <a:lumMod val="50000"/>
                  </a:schemeClr>
                </a:solidFill>
              </a:rPr>
              <a:t> </a:t>
            </a:r>
            <a:r>
              <a:rPr lang="en-US" sz="1400" b="1" dirty="0" err="1">
                <a:solidFill>
                  <a:schemeClr val="bg2">
                    <a:lumMod val="50000"/>
                  </a:schemeClr>
                </a:solidFill>
              </a:rPr>
              <a:t>vụ</a:t>
            </a:r>
            <a:r>
              <a:rPr lang="en-US" sz="1400" b="1" dirty="0">
                <a:solidFill>
                  <a:schemeClr val="bg2">
                    <a:lumMod val="50000"/>
                  </a:schemeClr>
                </a:solidFill>
              </a:rPr>
              <a:t> </a:t>
            </a:r>
            <a:r>
              <a:rPr lang="en-US" sz="1400" b="1" dirty="0" err="1">
                <a:solidFill>
                  <a:schemeClr val="bg2">
                    <a:lumMod val="50000"/>
                  </a:schemeClr>
                </a:solidFill>
              </a:rPr>
              <a:t>Điều</a:t>
            </a:r>
            <a:r>
              <a:rPr lang="en-US" sz="1400" b="1" dirty="0">
                <a:solidFill>
                  <a:schemeClr val="bg2">
                    <a:lumMod val="50000"/>
                  </a:schemeClr>
                </a:solidFill>
              </a:rPr>
              <a:t> </a:t>
            </a:r>
            <a:r>
              <a:rPr lang="en-US" sz="1400" b="1" dirty="0" err="1">
                <a:solidFill>
                  <a:schemeClr val="bg2">
                    <a:lumMod val="50000"/>
                  </a:schemeClr>
                </a:solidFill>
              </a:rPr>
              <a:t>phối</a:t>
            </a:r>
            <a:r>
              <a:rPr lang="en-US" sz="1400" b="1" dirty="0">
                <a:solidFill>
                  <a:schemeClr val="bg2">
                    <a:lumMod val="50000"/>
                  </a:schemeClr>
                </a:solidFill>
              </a:rPr>
              <a:t> </a:t>
            </a:r>
            <a:r>
              <a:rPr lang="en-US" sz="1400" b="1" dirty="0" err="1">
                <a:solidFill>
                  <a:schemeClr val="bg2">
                    <a:lumMod val="50000"/>
                  </a:schemeClr>
                </a:solidFill>
              </a:rPr>
              <a:t>và</a:t>
            </a:r>
            <a:r>
              <a:rPr lang="en-US" sz="1400" b="1" dirty="0">
                <a:solidFill>
                  <a:schemeClr val="bg2">
                    <a:lumMod val="50000"/>
                  </a:schemeClr>
                </a:solidFill>
              </a:rPr>
              <a:t> </a:t>
            </a:r>
            <a:r>
              <a:rPr lang="en-US" sz="1400" b="1" dirty="0" err="1">
                <a:solidFill>
                  <a:schemeClr val="bg2">
                    <a:lumMod val="50000"/>
                  </a:schemeClr>
                </a:solidFill>
              </a:rPr>
              <a:t>Đàm</a:t>
            </a:r>
            <a:r>
              <a:rPr lang="en-US" sz="1400" b="1" dirty="0">
                <a:solidFill>
                  <a:schemeClr val="bg2">
                    <a:lumMod val="50000"/>
                  </a:schemeClr>
                </a:solidFill>
              </a:rPr>
              <a:t> </a:t>
            </a:r>
            <a:r>
              <a:rPr lang="en-US" sz="1400" b="1" dirty="0" err="1">
                <a:solidFill>
                  <a:schemeClr val="bg2">
                    <a:lumMod val="50000"/>
                  </a:schemeClr>
                </a:solidFill>
              </a:rPr>
              <a:t>phán</a:t>
            </a:r>
            <a:r>
              <a:rPr lang="en-US" sz="1400" b="1" dirty="0">
                <a:solidFill>
                  <a:schemeClr val="bg2">
                    <a:lumMod val="50000"/>
                  </a:schemeClr>
                </a:solidFill>
              </a:rPr>
              <a:t> </a:t>
            </a:r>
            <a:r>
              <a:rPr lang="en-US" sz="1400" b="1" dirty="0" err="1">
                <a:solidFill>
                  <a:schemeClr val="bg2">
                    <a:lumMod val="50000"/>
                  </a:schemeClr>
                </a:solidFill>
              </a:rPr>
              <a:t>Tài</a:t>
            </a:r>
            <a:r>
              <a:rPr lang="en-US" sz="1400" b="1" dirty="0">
                <a:solidFill>
                  <a:schemeClr val="bg2">
                    <a:lumMod val="50000"/>
                  </a:schemeClr>
                </a:solidFill>
              </a:rPr>
              <a:t> </a:t>
            </a:r>
            <a:r>
              <a:rPr lang="en-US" sz="1400" b="1" dirty="0" err="1">
                <a:solidFill>
                  <a:schemeClr val="bg2">
                    <a:lumMod val="50000"/>
                  </a:schemeClr>
                </a:solidFill>
              </a:rPr>
              <a:t>Chính</a:t>
            </a:r>
            <a:r>
              <a:rPr lang="en-US" sz="1400" b="1" dirty="0">
                <a:solidFill>
                  <a:schemeClr val="bg2">
                    <a:lumMod val="50000"/>
                  </a:schemeClr>
                </a:solidFill>
              </a:rPr>
              <a:t> </a:t>
            </a:r>
            <a:r>
              <a:rPr lang="en-US" sz="1400" b="1" dirty="0" err="1">
                <a:solidFill>
                  <a:schemeClr val="bg2">
                    <a:lumMod val="50000"/>
                  </a:schemeClr>
                </a:solidFill>
              </a:rPr>
              <a:t>Xanh</a:t>
            </a:r>
            <a:endParaRPr lang="en-US" sz="1400" b="1" dirty="0">
              <a:solidFill>
                <a:schemeClr val="bg2">
                  <a:lumMod val="50000"/>
                </a:schemeClr>
              </a:solidFill>
            </a:endParaRPr>
          </a:p>
        </p:txBody>
      </p:sp>
      <p:sp>
        <p:nvSpPr>
          <p:cNvPr id="7" name="Rectangle 6">
            <a:extLst>
              <a:ext uri="{FF2B5EF4-FFF2-40B4-BE49-F238E27FC236}">
                <a16:creationId xmlns:a16="http://schemas.microsoft.com/office/drawing/2014/main" id="{E947CAAB-04A4-0593-0845-6D2738369AA1}"/>
              </a:ext>
            </a:extLst>
          </p:cNvPr>
          <p:cNvSpPr/>
          <p:nvPr/>
        </p:nvSpPr>
        <p:spPr>
          <a:xfrm>
            <a:off x="1617785" y="3100789"/>
            <a:ext cx="1432489" cy="1492190"/>
          </a:xfrm>
          <a:prstGeom prst="rect">
            <a:avLst/>
          </a:prstGeom>
          <a:noFill/>
          <a:ln w="9525" cap="flat" cmpd="sng" algn="ctr">
            <a:solidFill>
              <a:schemeClr val="accent1"/>
            </a:solidFill>
            <a:prstDash val="solid"/>
            <a:miter lim="800000"/>
            <a:headEnd type="none" w="med" len="med"/>
            <a:tailEnd type="none" w="med" len="med"/>
          </a:ln>
          <a:effectLst/>
        </p:spPr>
        <p:txBody>
          <a:bodyPr wrap="square" lIns="72000" tIns="0" rIns="72000" bIns="0" anchor="ctr" anchorCtr="0">
            <a:noAutofit/>
          </a:bodyPr>
          <a:lstStyle/>
          <a:p>
            <a:pPr algn="ctr" fontAlgn="base">
              <a:lnSpc>
                <a:spcPct val="120000"/>
              </a:lnSpc>
              <a:spcBef>
                <a:spcPct val="70000"/>
              </a:spcBef>
              <a:spcAft>
                <a:spcPct val="0"/>
              </a:spcAft>
              <a:buSzPct val="75000"/>
            </a:pPr>
            <a:r>
              <a:rPr lang="vi-VN" sz="1400" b="1" dirty="0">
                <a:solidFill>
                  <a:schemeClr val="bg2">
                    <a:lumMod val="50000"/>
                  </a:schemeClr>
                </a:solidFill>
              </a:rPr>
              <a:t>Xây dựng Dự án đáp ứng tiêu chuẩn </a:t>
            </a:r>
            <a:r>
              <a:rPr lang="en-US" sz="1400" b="1" dirty="0" err="1">
                <a:solidFill>
                  <a:schemeClr val="bg2">
                    <a:lumMod val="50000"/>
                  </a:schemeClr>
                </a:solidFill>
              </a:rPr>
              <a:t>Tín</a:t>
            </a:r>
            <a:r>
              <a:rPr lang="en-US" sz="1400" b="1" dirty="0">
                <a:solidFill>
                  <a:schemeClr val="bg2">
                    <a:lumMod val="50000"/>
                  </a:schemeClr>
                </a:solidFill>
              </a:rPr>
              <a:t> </a:t>
            </a:r>
            <a:r>
              <a:rPr lang="en-US" sz="1400" b="1" dirty="0" err="1">
                <a:solidFill>
                  <a:schemeClr val="bg2">
                    <a:lumMod val="50000"/>
                  </a:schemeClr>
                </a:solidFill>
              </a:rPr>
              <a:t>dụng</a:t>
            </a:r>
            <a:r>
              <a:rPr lang="en-US" sz="1400" b="1" dirty="0">
                <a:solidFill>
                  <a:schemeClr val="bg2">
                    <a:lumMod val="50000"/>
                  </a:schemeClr>
                </a:solidFill>
              </a:rPr>
              <a:t> </a:t>
            </a:r>
            <a:r>
              <a:rPr lang="vi-VN" sz="1400" b="1" dirty="0">
                <a:solidFill>
                  <a:schemeClr val="bg2">
                    <a:lumMod val="50000"/>
                  </a:schemeClr>
                </a:solidFill>
              </a:rPr>
              <a:t>xanh</a:t>
            </a:r>
            <a:endParaRPr lang="en-US" sz="1400" b="1" dirty="0">
              <a:solidFill>
                <a:schemeClr val="bg2">
                  <a:lumMod val="50000"/>
                </a:schemeClr>
              </a:solidFill>
            </a:endParaRPr>
          </a:p>
        </p:txBody>
      </p:sp>
      <p:sp>
        <p:nvSpPr>
          <p:cNvPr id="8" name="Rectangle 7">
            <a:extLst>
              <a:ext uri="{FF2B5EF4-FFF2-40B4-BE49-F238E27FC236}">
                <a16:creationId xmlns:a16="http://schemas.microsoft.com/office/drawing/2014/main" id="{C32764F4-5558-7FF9-D3F6-782BBC0FC5EE}"/>
              </a:ext>
            </a:extLst>
          </p:cNvPr>
          <p:cNvSpPr/>
          <p:nvPr/>
        </p:nvSpPr>
        <p:spPr>
          <a:xfrm>
            <a:off x="1617785" y="1461620"/>
            <a:ext cx="1432489" cy="1492190"/>
          </a:xfrm>
          <a:prstGeom prst="rect">
            <a:avLst/>
          </a:prstGeom>
          <a:noFill/>
          <a:ln w="9525" cap="flat" cmpd="sng" algn="ctr">
            <a:solidFill>
              <a:schemeClr val="accent1"/>
            </a:solidFill>
            <a:prstDash val="solid"/>
            <a:miter lim="800000"/>
            <a:headEnd type="none" w="med" len="med"/>
            <a:tailEnd type="none" w="med" len="med"/>
          </a:ln>
          <a:effectLst/>
        </p:spPr>
        <p:txBody>
          <a:bodyPr wrap="square" lIns="72000" tIns="0" rIns="72000" bIns="0" anchor="ctr" anchorCtr="0">
            <a:noAutofit/>
          </a:bodyPr>
          <a:lstStyle/>
          <a:p>
            <a:pPr algn="ctr" fontAlgn="base">
              <a:lnSpc>
                <a:spcPct val="120000"/>
              </a:lnSpc>
              <a:spcBef>
                <a:spcPct val="70000"/>
              </a:spcBef>
              <a:spcAft>
                <a:spcPct val="0"/>
              </a:spcAft>
              <a:buSzPct val="75000"/>
            </a:pPr>
            <a:r>
              <a:rPr lang="en-US" sz="1400" b="1" dirty="0" err="1">
                <a:solidFill>
                  <a:schemeClr val="bg2">
                    <a:lumMod val="50000"/>
                  </a:schemeClr>
                </a:solidFill>
              </a:rPr>
              <a:t>Đánh</a:t>
            </a:r>
            <a:r>
              <a:rPr lang="en-US" sz="1400" b="1" dirty="0">
                <a:solidFill>
                  <a:schemeClr val="bg2">
                    <a:lumMod val="50000"/>
                  </a:schemeClr>
                </a:solidFill>
              </a:rPr>
              <a:t> </a:t>
            </a:r>
            <a:r>
              <a:rPr lang="en-US" sz="1400" b="1" dirty="0" err="1">
                <a:solidFill>
                  <a:schemeClr val="bg2">
                    <a:lumMod val="50000"/>
                  </a:schemeClr>
                </a:solidFill>
              </a:rPr>
              <a:t>giá</a:t>
            </a:r>
            <a:r>
              <a:rPr lang="en-US" sz="1400" b="1" dirty="0">
                <a:solidFill>
                  <a:schemeClr val="bg2">
                    <a:lumMod val="50000"/>
                  </a:schemeClr>
                </a:solidFill>
              </a:rPr>
              <a:t> </a:t>
            </a:r>
            <a:r>
              <a:rPr lang="en-US" sz="1400" b="1" dirty="0" err="1">
                <a:solidFill>
                  <a:schemeClr val="bg2">
                    <a:lumMod val="50000"/>
                  </a:schemeClr>
                </a:solidFill>
              </a:rPr>
              <a:t>Sẵn</a:t>
            </a:r>
            <a:r>
              <a:rPr lang="en-US" sz="1400" b="1" dirty="0">
                <a:solidFill>
                  <a:schemeClr val="bg2">
                    <a:lumMod val="50000"/>
                  </a:schemeClr>
                </a:solidFill>
              </a:rPr>
              <a:t> </a:t>
            </a:r>
            <a:r>
              <a:rPr lang="en-US" sz="1400" b="1" dirty="0" err="1">
                <a:solidFill>
                  <a:schemeClr val="bg2">
                    <a:lumMod val="50000"/>
                  </a:schemeClr>
                </a:solidFill>
              </a:rPr>
              <a:t>sàng</a:t>
            </a:r>
            <a:r>
              <a:rPr lang="en-US" sz="1400" b="1" dirty="0">
                <a:solidFill>
                  <a:schemeClr val="bg2">
                    <a:lumMod val="50000"/>
                  </a:schemeClr>
                </a:solidFill>
              </a:rPr>
              <a:t> </a:t>
            </a:r>
            <a:r>
              <a:rPr lang="en-US" sz="1400" b="1" dirty="0" err="1">
                <a:solidFill>
                  <a:schemeClr val="bg2">
                    <a:lumMod val="50000"/>
                  </a:schemeClr>
                </a:solidFill>
              </a:rPr>
              <a:t>Tín</a:t>
            </a:r>
            <a:r>
              <a:rPr lang="en-US" sz="1400" b="1" dirty="0">
                <a:solidFill>
                  <a:schemeClr val="bg2">
                    <a:lumMod val="50000"/>
                  </a:schemeClr>
                </a:solidFill>
              </a:rPr>
              <a:t> </a:t>
            </a:r>
            <a:r>
              <a:rPr lang="en-US" sz="1400" b="1" dirty="0" err="1">
                <a:solidFill>
                  <a:schemeClr val="bg2">
                    <a:lumMod val="50000"/>
                  </a:schemeClr>
                </a:solidFill>
              </a:rPr>
              <a:t>Dụng</a:t>
            </a:r>
            <a:r>
              <a:rPr lang="en-US" sz="1400" b="1" dirty="0">
                <a:solidFill>
                  <a:schemeClr val="bg2">
                    <a:lumMod val="50000"/>
                  </a:schemeClr>
                </a:solidFill>
              </a:rPr>
              <a:t> </a:t>
            </a:r>
            <a:r>
              <a:rPr lang="en-US" sz="1400" b="1" dirty="0" err="1">
                <a:solidFill>
                  <a:schemeClr val="bg2">
                    <a:lumMod val="50000"/>
                  </a:schemeClr>
                </a:solidFill>
              </a:rPr>
              <a:t>Xanh</a:t>
            </a:r>
            <a:r>
              <a:rPr lang="en-US" sz="1400" b="1" dirty="0">
                <a:solidFill>
                  <a:schemeClr val="bg2">
                    <a:lumMod val="50000"/>
                  </a:schemeClr>
                </a:solidFill>
              </a:rPr>
              <a:t> </a:t>
            </a:r>
            <a:r>
              <a:rPr lang="en-US" sz="1400" b="1" dirty="0" err="1">
                <a:solidFill>
                  <a:schemeClr val="bg2">
                    <a:lumMod val="50000"/>
                  </a:schemeClr>
                </a:solidFill>
              </a:rPr>
              <a:t>và</a:t>
            </a:r>
            <a:r>
              <a:rPr lang="en-US" sz="1400" b="1" dirty="0">
                <a:solidFill>
                  <a:schemeClr val="bg2">
                    <a:lumMod val="50000"/>
                  </a:schemeClr>
                </a:solidFill>
              </a:rPr>
              <a:t> </a:t>
            </a:r>
            <a:r>
              <a:rPr lang="en-US" sz="1400" b="1" dirty="0" err="1">
                <a:solidFill>
                  <a:schemeClr val="bg2">
                    <a:lumMod val="50000"/>
                  </a:schemeClr>
                </a:solidFill>
              </a:rPr>
              <a:t>Xây</a:t>
            </a:r>
            <a:r>
              <a:rPr lang="en-US" sz="1400" b="1" dirty="0">
                <a:solidFill>
                  <a:schemeClr val="bg2">
                    <a:lumMod val="50000"/>
                  </a:schemeClr>
                </a:solidFill>
              </a:rPr>
              <a:t> </a:t>
            </a:r>
            <a:r>
              <a:rPr lang="en-US" sz="1400" b="1" dirty="0" err="1">
                <a:solidFill>
                  <a:schemeClr val="bg2">
                    <a:lumMod val="50000"/>
                  </a:schemeClr>
                </a:solidFill>
              </a:rPr>
              <a:t>dựng</a:t>
            </a:r>
            <a:r>
              <a:rPr lang="en-US" sz="1400" b="1" dirty="0">
                <a:solidFill>
                  <a:schemeClr val="bg2">
                    <a:lumMod val="50000"/>
                  </a:schemeClr>
                </a:solidFill>
              </a:rPr>
              <a:t> </a:t>
            </a:r>
            <a:r>
              <a:rPr lang="en-US" sz="1400" b="1" dirty="0" err="1">
                <a:solidFill>
                  <a:schemeClr val="bg2">
                    <a:lumMod val="50000"/>
                  </a:schemeClr>
                </a:solidFill>
              </a:rPr>
              <a:t>Lộ</a:t>
            </a:r>
            <a:r>
              <a:rPr lang="en-US" sz="1400" b="1" dirty="0">
                <a:solidFill>
                  <a:schemeClr val="bg2">
                    <a:lumMod val="50000"/>
                  </a:schemeClr>
                </a:solidFill>
              </a:rPr>
              <a:t> </a:t>
            </a:r>
            <a:r>
              <a:rPr lang="en-US" sz="1400" b="1" dirty="0" err="1">
                <a:solidFill>
                  <a:schemeClr val="bg2">
                    <a:lumMod val="50000"/>
                  </a:schemeClr>
                </a:solidFill>
              </a:rPr>
              <a:t>trình</a:t>
            </a:r>
            <a:r>
              <a:rPr lang="en-US" sz="1400" b="1" dirty="0">
                <a:solidFill>
                  <a:schemeClr val="bg2">
                    <a:lumMod val="50000"/>
                  </a:schemeClr>
                </a:solidFill>
              </a:rPr>
              <a:t> </a:t>
            </a:r>
          </a:p>
        </p:txBody>
      </p:sp>
      <p:sp>
        <p:nvSpPr>
          <p:cNvPr id="21" name="Rectangle 99">
            <a:extLst>
              <a:ext uri="{FF2B5EF4-FFF2-40B4-BE49-F238E27FC236}">
                <a16:creationId xmlns:a16="http://schemas.microsoft.com/office/drawing/2014/main" id="{EC889698-A708-C4E2-FDD8-6DD54F2AD649}"/>
              </a:ext>
            </a:extLst>
          </p:cNvPr>
          <p:cNvSpPr>
            <a:spLocks noChangeArrowheads="1"/>
          </p:cNvSpPr>
          <p:nvPr/>
        </p:nvSpPr>
        <p:spPr bwMode="auto">
          <a:xfrm>
            <a:off x="3309581" y="5228030"/>
            <a:ext cx="8274301" cy="569836"/>
          </a:xfrm>
          <a:prstGeom prst="rect">
            <a:avLst/>
          </a:prstGeom>
          <a:noFill/>
          <a:ln w="9525">
            <a:noFill/>
            <a:miter lim="800000"/>
            <a:headEnd/>
            <a:tailEnd/>
          </a:ln>
          <a:effectLst/>
        </p:spPr>
        <p:txBody>
          <a:bodyPr wrap="square" lIns="0" tIns="0" rIns="0" bIns="0" anchor="ctr" anchorCtr="0">
            <a:spAutoFit/>
          </a:bodyPr>
          <a:lstStyle/>
          <a:p>
            <a:pPr marL="126000" indent="-126000">
              <a:lnSpc>
                <a:spcPct val="110000"/>
              </a:lnSpc>
              <a:spcBef>
                <a:spcPct val="50000"/>
              </a:spcBef>
              <a:buClr>
                <a:schemeClr val="bg2">
                  <a:lumMod val="50000"/>
                </a:schemeClr>
              </a:buClr>
              <a:buSzPct val="75000"/>
              <a:buFont typeface="Wingdings 3" panose="05040102010807070707" pitchFamily="18" charset="2"/>
              <a:buChar char=""/>
            </a:pPr>
            <a:r>
              <a:rPr lang="vi-VN" altLang="de-DE" sz="1400" dirty="0">
                <a:solidFill>
                  <a:srgbClr val="2E2E38"/>
                </a:solidFill>
              </a:rPr>
              <a:t>Lập kế hoạch và chuẩn bị cho các cuộc gặp gỡ và thương lượng với các tổ chức tài chính.</a:t>
            </a:r>
          </a:p>
          <a:p>
            <a:pPr marL="126000" indent="-126000">
              <a:lnSpc>
                <a:spcPct val="110000"/>
              </a:lnSpc>
              <a:spcBef>
                <a:spcPct val="50000"/>
              </a:spcBef>
              <a:buClr>
                <a:schemeClr val="bg2">
                  <a:lumMod val="50000"/>
                </a:schemeClr>
              </a:buClr>
              <a:buSzPct val="75000"/>
              <a:buFont typeface="Wingdings 3" panose="05040102010807070707" pitchFamily="18" charset="2"/>
              <a:buChar char=""/>
            </a:pPr>
            <a:r>
              <a:rPr lang="vi-VN" altLang="de-DE" sz="1400" dirty="0">
                <a:solidFill>
                  <a:srgbClr val="2E2E38"/>
                </a:solidFill>
              </a:rPr>
              <a:t>Phối hợp với các chuyên gia pháp lý và tài chính để tham gia đàm phán các điều khoản tín dụng</a:t>
            </a:r>
          </a:p>
        </p:txBody>
      </p:sp>
      <p:cxnSp>
        <p:nvCxnSpPr>
          <p:cNvPr id="22" name="Straight Connector 21">
            <a:extLst>
              <a:ext uri="{FF2B5EF4-FFF2-40B4-BE49-F238E27FC236}">
                <a16:creationId xmlns:a16="http://schemas.microsoft.com/office/drawing/2014/main" id="{8BFCB9DA-3DFD-B574-88C0-6EAE2A344431}"/>
              </a:ext>
            </a:extLst>
          </p:cNvPr>
          <p:cNvCxnSpPr>
            <a:cxnSpLocks/>
          </p:cNvCxnSpPr>
          <p:nvPr/>
        </p:nvCxnSpPr>
        <p:spPr>
          <a:xfrm>
            <a:off x="3309581" y="4686640"/>
            <a:ext cx="8274302" cy="0"/>
          </a:xfrm>
          <a:prstGeom prst="line">
            <a:avLst/>
          </a:prstGeom>
          <a:ln w="9525" cap="flat" cmpd="sng" algn="ctr">
            <a:solidFill>
              <a:schemeClr val="accent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BD17EAC-FDD0-1B34-0361-FA55298DFAE1}"/>
              </a:ext>
            </a:extLst>
          </p:cNvPr>
          <p:cNvCxnSpPr>
            <a:cxnSpLocks/>
          </p:cNvCxnSpPr>
          <p:nvPr/>
        </p:nvCxnSpPr>
        <p:spPr>
          <a:xfrm>
            <a:off x="3254991" y="3034022"/>
            <a:ext cx="8328892" cy="0"/>
          </a:xfrm>
          <a:prstGeom prst="line">
            <a:avLst/>
          </a:prstGeom>
          <a:ln w="9525" cap="flat" cmpd="sng" algn="ctr">
            <a:solidFill>
              <a:schemeClr val="accent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99">
            <a:extLst>
              <a:ext uri="{FF2B5EF4-FFF2-40B4-BE49-F238E27FC236}">
                <a16:creationId xmlns:a16="http://schemas.microsoft.com/office/drawing/2014/main" id="{1E522972-B7E5-0D6D-DF82-2D6FC908415C}"/>
              </a:ext>
            </a:extLst>
          </p:cNvPr>
          <p:cNvSpPr>
            <a:spLocks noChangeArrowheads="1"/>
          </p:cNvSpPr>
          <p:nvPr/>
        </p:nvSpPr>
        <p:spPr bwMode="auto">
          <a:xfrm>
            <a:off x="3309581" y="3575414"/>
            <a:ext cx="8274301" cy="569836"/>
          </a:xfrm>
          <a:prstGeom prst="rect">
            <a:avLst/>
          </a:prstGeom>
          <a:noFill/>
          <a:ln w="9525">
            <a:noFill/>
            <a:miter lim="800000"/>
            <a:headEnd/>
            <a:tailEnd/>
          </a:ln>
          <a:effectLst/>
        </p:spPr>
        <p:txBody>
          <a:bodyPr wrap="square" lIns="0" tIns="0" rIns="0" bIns="0" anchor="ctr" anchorCtr="0">
            <a:spAutoFit/>
          </a:bodyPr>
          <a:lstStyle/>
          <a:p>
            <a:pPr marL="126000" indent="-126000">
              <a:lnSpc>
                <a:spcPct val="110000"/>
              </a:lnSpc>
              <a:spcBef>
                <a:spcPct val="50000"/>
              </a:spcBef>
              <a:buClr>
                <a:schemeClr val="bg2">
                  <a:lumMod val="50000"/>
                </a:schemeClr>
              </a:buClr>
              <a:buSzPct val="75000"/>
              <a:buFont typeface="Wingdings 3" panose="05040102010807070707" pitchFamily="18" charset="2"/>
              <a:buChar char=""/>
            </a:pPr>
            <a:r>
              <a:rPr lang="vi-VN" altLang="de-DE" sz="1400" dirty="0">
                <a:solidFill>
                  <a:srgbClr val="2E2E38"/>
                </a:solidFill>
              </a:rPr>
              <a:t>Thực hiện đánh giá tác động môi trường (EIA) và tương thích với các tiêu chuẩn quốc tế về tài chính xanh.</a:t>
            </a:r>
          </a:p>
          <a:p>
            <a:pPr marL="126000" indent="-126000">
              <a:lnSpc>
                <a:spcPct val="110000"/>
              </a:lnSpc>
              <a:spcBef>
                <a:spcPct val="50000"/>
              </a:spcBef>
              <a:buClr>
                <a:schemeClr val="bg2">
                  <a:lumMod val="50000"/>
                </a:schemeClr>
              </a:buClr>
              <a:buSzPct val="75000"/>
              <a:buFont typeface="Wingdings 3" panose="05040102010807070707" pitchFamily="18" charset="2"/>
              <a:buChar char=""/>
            </a:pPr>
            <a:r>
              <a:rPr lang="vi-VN" altLang="de-DE" sz="1400" dirty="0">
                <a:solidFill>
                  <a:srgbClr val="2E2E38"/>
                </a:solidFill>
              </a:rPr>
              <a:t>Chuẩn bị các tài liệu cần thiết để truyền thông và thu hút sự quan tâm từ các nhà đầu tư và nguồn vốn mục tiêu.</a:t>
            </a:r>
            <a:endParaRPr lang="en-US" sz="1400" dirty="0">
              <a:solidFill>
                <a:srgbClr val="2E2E38"/>
              </a:solidFill>
            </a:endParaRPr>
          </a:p>
        </p:txBody>
      </p:sp>
      <p:sp>
        <p:nvSpPr>
          <p:cNvPr id="25" name="Rectangle 99">
            <a:extLst>
              <a:ext uri="{FF2B5EF4-FFF2-40B4-BE49-F238E27FC236}">
                <a16:creationId xmlns:a16="http://schemas.microsoft.com/office/drawing/2014/main" id="{CA2A0BF3-DA73-E6D4-E4EA-CBF032E695F6}"/>
              </a:ext>
            </a:extLst>
          </p:cNvPr>
          <p:cNvSpPr>
            <a:spLocks noChangeArrowheads="1"/>
          </p:cNvSpPr>
          <p:nvPr/>
        </p:nvSpPr>
        <p:spPr bwMode="auto">
          <a:xfrm>
            <a:off x="3309581" y="1631947"/>
            <a:ext cx="8274301" cy="1151534"/>
          </a:xfrm>
          <a:prstGeom prst="rect">
            <a:avLst/>
          </a:prstGeom>
          <a:noFill/>
          <a:ln w="9525">
            <a:noFill/>
            <a:miter lim="800000"/>
            <a:headEnd/>
            <a:tailEnd/>
          </a:ln>
          <a:effectLst/>
        </p:spPr>
        <p:txBody>
          <a:bodyPr wrap="square" lIns="0" tIns="0" rIns="0" bIns="0" anchor="ctr" anchorCtr="0">
            <a:spAutoFit/>
          </a:bodyPr>
          <a:lstStyle/>
          <a:p>
            <a:pPr marL="126000" indent="-126000">
              <a:lnSpc>
                <a:spcPct val="110000"/>
              </a:lnSpc>
              <a:spcBef>
                <a:spcPct val="50000"/>
              </a:spcBef>
              <a:buClr>
                <a:schemeClr val="bg2">
                  <a:lumMod val="50000"/>
                </a:schemeClr>
              </a:buClr>
              <a:buSzPct val="75000"/>
              <a:buFont typeface="Wingdings 3" panose="05040102010807070707" pitchFamily="18" charset="2"/>
              <a:buChar char=""/>
            </a:pPr>
            <a:r>
              <a:rPr lang="vi-VN" altLang="de-DE" sz="1400" dirty="0">
                <a:solidFill>
                  <a:srgbClr val="2E2E38"/>
                </a:solidFill>
              </a:rPr>
              <a:t>Phân tích và đánh giá khung pháp lý liên quan đến tín dụng xanh và các tiêu chuẩn đầu tư bền vững áp dụng</a:t>
            </a:r>
          </a:p>
          <a:p>
            <a:pPr marL="126000" indent="-126000">
              <a:lnSpc>
                <a:spcPct val="110000"/>
              </a:lnSpc>
              <a:spcBef>
                <a:spcPct val="50000"/>
              </a:spcBef>
              <a:buClr>
                <a:schemeClr val="bg2">
                  <a:lumMod val="50000"/>
                </a:schemeClr>
              </a:buClr>
              <a:buSzPct val="75000"/>
              <a:buFont typeface="Wingdings 3" panose="05040102010807070707" pitchFamily="18" charset="2"/>
              <a:buChar char=""/>
            </a:pPr>
            <a:r>
              <a:rPr lang="vi-VN" altLang="de-DE" sz="1400" dirty="0">
                <a:solidFill>
                  <a:srgbClr val="2E2E38"/>
                </a:solidFill>
              </a:rPr>
              <a:t>Đánh giá hiện trạng ESG và việc tích hợp ESG vào chiến lược kinh doanh.</a:t>
            </a:r>
          </a:p>
          <a:p>
            <a:pPr marL="126000" indent="-126000">
              <a:lnSpc>
                <a:spcPct val="110000"/>
              </a:lnSpc>
              <a:spcBef>
                <a:spcPct val="50000"/>
              </a:spcBef>
              <a:buClr>
                <a:schemeClr val="bg2">
                  <a:lumMod val="50000"/>
                </a:schemeClr>
              </a:buClr>
              <a:buSzPct val="75000"/>
              <a:buFont typeface="Wingdings 3" panose="05040102010807070707" pitchFamily="18" charset="2"/>
              <a:buChar char=""/>
            </a:pPr>
            <a:r>
              <a:rPr lang="vi-VN" altLang="de-DE" sz="1400" dirty="0">
                <a:solidFill>
                  <a:srgbClr val="2E2E38"/>
                </a:solidFill>
              </a:rPr>
              <a:t>Phát triển kế hoạch hành động chi tiết, bao gồm các mục tiêu ngắn hạn và trung hạn, để đáp ứng các tiêu chí tín dụng xanh.</a:t>
            </a:r>
            <a:endParaRPr lang="en-US" sz="1400" dirty="0">
              <a:solidFill>
                <a:srgbClr val="2E2E38"/>
              </a:solidFill>
            </a:endParaRPr>
          </a:p>
        </p:txBody>
      </p:sp>
      <p:sp>
        <p:nvSpPr>
          <p:cNvPr id="26" name="Rectangle 25">
            <a:extLst>
              <a:ext uri="{FF2B5EF4-FFF2-40B4-BE49-F238E27FC236}">
                <a16:creationId xmlns:a16="http://schemas.microsoft.com/office/drawing/2014/main" id="{4364DB83-7747-6898-6642-94D6CB549363}"/>
              </a:ext>
            </a:extLst>
          </p:cNvPr>
          <p:cNvSpPr/>
          <p:nvPr/>
        </p:nvSpPr>
        <p:spPr>
          <a:xfrm>
            <a:off x="601982" y="1461620"/>
            <a:ext cx="944238" cy="1492190"/>
          </a:xfrm>
          <a:prstGeom prst="rect">
            <a:avLst/>
          </a:prstGeom>
          <a:noFill/>
          <a:ln w="9525" cap="flat" cmpd="sng" algn="ctr">
            <a:solidFill>
              <a:schemeClr val="accent1"/>
            </a:solidFill>
            <a:prstDash val="solid"/>
            <a:miter lim="800000"/>
            <a:headEnd type="none" w="med" len="med"/>
            <a:tailEnd type="none" w="med" len="med"/>
          </a:ln>
          <a:effectLst/>
        </p:spPr>
        <p:txBody>
          <a:bodyPr wrap="square" lIns="72000" tIns="0" rIns="72000" bIns="0" anchor="ctr" anchorCtr="0">
            <a:noAutofit/>
          </a:bodyPr>
          <a:lstStyle/>
          <a:p>
            <a:pPr algn="ctr" fontAlgn="base">
              <a:lnSpc>
                <a:spcPct val="120000"/>
              </a:lnSpc>
              <a:spcBef>
                <a:spcPct val="70000"/>
              </a:spcBef>
              <a:spcAft>
                <a:spcPct val="0"/>
              </a:spcAft>
              <a:buSzPct val="75000"/>
            </a:pPr>
            <a:r>
              <a:rPr lang="en-US" sz="1400" b="1" dirty="0" err="1">
                <a:solidFill>
                  <a:schemeClr val="bg2">
                    <a:lumMod val="50000"/>
                  </a:schemeClr>
                </a:solidFill>
              </a:rPr>
              <a:t>Bước</a:t>
            </a:r>
            <a:r>
              <a:rPr lang="en-US" sz="1400" b="1" dirty="0">
                <a:solidFill>
                  <a:schemeClr val="bg2">
                    <a:lumMod val="50000"/>
                  </a:schemeClr>
                </a:solidFill>
              </a:rPr>
              <a:t> 1</a:t>
            </a:r>
          </a:p>
        </p:txBody>
      </p:sp>
      <p:sp>
        <p:nvSpPr>
          <p:cNvPr id="27" name="Rectangle 26">
            <a:extLst>
              <a:ext uri="{FF2B5EF4-FFF2-40B4-BE49-F238E27FC236}">
                <a16:creationId xmlns:a16="http://schemas.microsoft.com/office/drawing/2014/main" id="{1AABDEB4-A1E0-DA5F-065F-D2A84F1A132B}"/>
              </a:ext>
            </a:extLst>
          </p:cNvPr>
          <p:cNvSpPr/>
          <p:nvPr/>
        </p:nvSpPr>
        <p:spPr>
          <a:xfrm>
            <a:off x="601982" y="3114237"/>
            <a:ext cx="944238" cy="1492190"/>
          </a:xfrm>
          <a:prstGeom prst="rect">
            <a:avLst/>
          </a:prstGeom>
          <a:noFill/>
          <a:ln w="9525" cap="flat" cmpd="sng" algn="ctr">
            <a:solidFill>
              <a:schemeClr val="accent1"/>
            </a:solidFill>
            <a:prstDash val="solid"/>
            <a:miter lim="800000"/>
            <a:headEnd type="none" w="med" len="med"/>
            <a:tailEnd type="none" w="med" len="med"/>
          </a:ln>
          <a:effectLst/>
        </p:spPr>
        <p:txBody>
          <a:bodyPr wrap="square" lIns="72000" tIns="0" rIns="72000" bIns="0" anchor="ctr" anchorCtr="0">
            <a:noAutofit/>
          </a:bodyPr>
          <a:lstStyle/>
          <a:p>
            <a:pPr algn="ctr" fontAlgn="base">
              <a:lnSpc>
                <a:spcPct val="120000"/>
              </a:lnSpc>
              <a:spcBef>
                <a:spcPct val="70000"/>
              </a:spcBef>
              <a:spcAft>
                <a:spcPct val="0"/>
              </a:spcAft>
              <a:buSzPct val="75000"/>
            </a:pPr>
            <a:r>
              <a:rPr lang="en-US" sz="1400" b="1" dirty="0" err="1">
                <a:solidFill>
                  <a:schemeClr val="bg2">
                    <a:lumMod val="50000"/>
                  </a:schemeClr>
                </a:solidFill>
              </a:rPr>
              <a:t>Bước</a:t>
            </a:r>
            <a:r>
              <a:rPr lang="en-US" sz="1400" b="1" dirty="0">
                <a:solidFill>
                  <a:schemeClr val="bg2">
                    <a:lumMod val="50000"/>
                  </a:schemeClr>
                </a:solidFill>
              </a:rPr>
              <a:t> 2</a:t>
            </a:r>
          </a:p>
        </p:txBody>
      </p:sp>
      <p:sp>
        <p:nvSpPr>
          <p:cNvPr id="28" name="Rectangle 27">
            <a:extLst>
              <a:ext uri="{FF2B5EF4-FFF2-40B4-BE49-F238E27FC236}">
                <a16:creationId xmlns:a16="http://schemas.microsoft.com/office/drawing/2014/main" id="{C7684893-CCEC-E448-12B7-8CDC20ED3F76}"/>
              </a:ext>
            </a:extLst>
          </p:cNvPr>
          <p:cNvSpPr/>
          <p:nvPr/>
        </p:nvSpPr>
        <p:spPr>
          <a:xfrm>
            <a:off x="601982" y="4746554"/>
            <a:ext cx="944238" cy="1492190"/>
          </a:xfrm>
          <a:prstGeom prst="rect">
            <a:avLst/>
          </a:prstGeom>
          <a:noFill/>
          <a:ln w="9525" cap="flat" cmpd="sng" algn="ctr">
            <a:solidFill>
              <a:schemeClr val="accent1"/>
            </a:solidFill>
            <a:prstDash val="solid"/>
            <a:miter lim="800000"/>
            <a:headEnd type="none" w="med" len="med"/>
            <a:tailEnd type="none" w="med" len="med"/>
          </a:ln>
          <a:effectLst/>
        </p:spPr>
        <p:txBody>
          <a:bodyPr wrap="square" lIns="72000" tIns="0" rIns="72000" bIns="0" anchor="ctr" anchorCtr="0">
            <a:noAutofit/>
          </a:bodyPr>
          <a:lstStyle/>
          <a:p>
            <a:pPr algn="ctr" fontAlgn="base">
              <a:lnSpc>
                <a:spcPct val="120000"/>
              </a:lnSpc>
              <a:spcBef>
                <a:spcPct val="70000"/>
              </a:spcBef>
              <a:spcAft>
                <a:spcPct val="0"/>
              </a:spcAft>
              <a:buSzPct val="75000"/>
            </a:pPr>
            <a:r>
              <a:rPr lang="en-US" sz="1400" b="1" dirty="0" err="1">
                <a:solidFill>
                  <a:schemeClr val="bg2">
                    <a:lumMod val="50000"/>
                  </a:schemeClr>
                </a:solidFill>
              </a:rPr>
              <a:t>Bước</a:t>
            </a:r>
            <a:r>
              <a:rPr lang="en-US" sz="1400" b="1" dirty="0">
                <a:solidFill>
                  <a:schemeClr val="bg2">
                    <a:lumMod val="50000"/>
                  </a:schemeClr>
                </a:solidFill>
              </a:rPr>
              <a:t> 3</a:t>
            </a:r>
          </a:p>
        </p:txBody>
      </p:sp>
    </p:spTree>
    <p:extLst>
      <p:ext uri="{BB962C8B-B14F-4D97-AF65-F5344CB8AC3E}">
        <p14:creationId xmlns:p14="http://schemas.microsoft.com/office/powerpoint/2010/main" val="28916842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v_k_FhuyEqYIaseVxmnv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Vv_k_FhuyEqYIaseVxmnv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v_k_FhuyEqYIaseVxmnvQ"/>
</p:tagLst>
</file>

<file path=ppt/tags/tag13.xml><?xml version="1.0" encoding="utf-8"?>
<p:tagLst xmlns:a="http://schemas.openxmlformats.org/drawingml/2006/main" xmlns:r="http://schemas.openxmlformats.org/officeDocument/2006/relationships" xmlns:p="http://schemas.openxmlformats.org/presentationml/2006/main">
  <p:tag name="DYNAMICLOCATIONTITLE" val="T"/>
</p:tagLst>
</file>

<file path=ppt/tags/tag14.xml><?xml version="1.0" encoding="utf-8"?>
<p:tagLst xmlns:a="http://schemas.openxmlformats.org/drawingml/2006/main" xmlns:r="http://schemas.openxmlformats.org/officeDocument/2006/relationships" xmlns:p="http://schemas.openxmlformats.org/presentationml/2006/main">
  <p:tag name="DYNAMICLOCATIONTITLE" val="T"/>
</p:tagLst>
</file>

<file path=ppt/tags/tag15.xml><?xml version="1.0" encoding="utf-8"?>
<p:tagLst xmlns:a="http://schemas.openxmlformats.org/drawingml/2006/main" xmlns:r="http://schemas.openxmlformats.org/officeDocument/2006/relationships" xmlns:p="http://schemas.openxmlformats.org/presentationml/2006/main">
  <p:tag name="DYNAMICLOCATIONTITLE" val="T"/>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d.O8xdEbH.WWb7Q7_emaT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qbbpTRF5hN0RKMSKsdHxp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g1kLvpFlNsb8YD95JyxB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yIK.sHU6Hd8aWvnI6EUE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NrSrZ8u_z2yHox.yjkaE7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IgZQvYbp6QmZ0Nm.dN6VJ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ZsOZhAcSVmFQiJzfO7Wh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jYKfoVj1.9Tjd7uShXRsj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k3_F0dm6PhjIuSZZ.whaK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vwLO56v2imjt1oHFj32_A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Lsqqct_CuAQMSuqGNJ0T2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6.H2r71XpAQomKOuQJfv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R3blYBEw_RmzjHhDtY1c1A"/>
</p:tagLst>
</file>

<file path=ppt/tags/tag3.xml><?xml version="1.0" encoding="utf-8"?>
<p:tagLst xmlns:a="http://schemas.openxmlformats.org/drawingml/2006/main" xmlns:r="http://schemas.openxmlformats.org/officeDocument/2006/relationships" xmlns:p="http://schemas.openxmlformats.org/presentationml/2006/main">
  <p:tag name="APLORISLIBID" val="Lcba1c6c8-c5ac-4c33-93b4-e50c85fb4528.1.xiBbng=="/>
  <p:tag name="APLORISLIBHASH" val="1.162_1m7F3MeFhr7naqIvEltLrxwPof4="/>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TfmCYYWDh.7DmvaYxOYmq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C1Cgwv2iBoO6sKG.pSy6P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3IHDZ3TZwx9NbpT.aH300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e3YcDbTeNlfyB4OEaY_Wk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0_aCp71bP.naafIiOaR3Q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FePS_7CBv3U8VPVm0rozo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sxCFCkaF04MsXsGT5BF5k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9UXAPiUhchnVAMt7dllf_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xeHjcRjhce5GbP.bemGmk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6CUcz5K7Ooi.Rq4PUxHpA"/>
</p:tagLst>
</file>

<file path=ppt/tags/tag4.xml><?xml version="1.0" encoding="utf-8"?>
<p:tagLst xmlns:a="http://schemas.openxmlformats.org/drawingml/2006/main" xmlns:r="http://schemas.openxmlformats.org/officeDocument/2006/relationships" xmlns:p="http://schemas.openxmlformats.org/presentationml/2006/main">
  <p:tag name="DYNAMICLOCATIONTITLE" val="T"/>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g6s4Va6TY2WCuOqGeu6rK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Kj6iE0csnp.O0kxmAjhTV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VX5ozo59RR.rxkJWkFDN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1YAGRijVbPBfCd5Wd19vM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lXt42Gr7TsC.sEA29YD3Q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BY275uL_L5v7NTXGeSONJ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bqBmRjmxZ7.w2ZIQIc3f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5VIbgenLaSUv5vkKkaqbw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5wG__tK9IiPSgG3KFbvuK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DZyRJezqE.i1Rb9VuilcQ"/>
  <p:tag name="SYMBOLCOLOR" val="single"/>
  <p:tag name="DYNAMICSHAPE" val="Row header flat"/>
  <p:tag name="SYMBOL" val="Row header flat"/>
  <p:tag name="FIXEDPOSITION" val="T"/>
  <p:tag name="DYNAMICLOCATIONHEADER" val="H"/>
  <p:tag name="HEADERPOS_" val="47,4611_307,775"/>
  <p:tag name="HEADERBOTTOM_" val="179,2434_482,25"/>
</p:tagLst>
</file>

<file path=ppt/tags/tag5.xml><?xml version="1.0" encoding="utf-8"?>
<p:tagLst xmlns:a="http://schemas.openxmlformats.org/drawingml/2006/main" xmlns:r="http://schemas.openxmlformats.org/officeDocument/2006/relationships" xmlns:p="http://schemas.openxmlformats.org/presentationml/2006/main">
  <p:tag name="DYNAMICLOCATIONTITLE" val="T"/>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KDZyRJezqE.i1Rb9VuilcQ"/>
  <p:tag name="SYMBOLCOLOR" val="single"/>
  <p:tag name="DYNAMICSHAPE" val="Row header flat"/>
  <p:tag name="SYMBOL" val="Row header flat"/>
  <p:tag name="FIXEDPOSITION" val="T"/>
  <p:tag name="DYNAMICLOCATIONHEADER" val="H"/>
  <p:tag name="HEADERPOS_" val="47,4611_104,4999"/>
  <p:tag name="HEADERBOTTOM_" val="179,2434_278,975"/>
</p:tagLst>
</file>

<file path=ppt/tags/tag51.xml><?xml version="1.0" encoding="utf-8"?>
<p:tagLst xmlns:a="http://schemas.openxmlformats.org/drawingml/2006/main" xmlns:r="http://schemas.openxmlformats.org/officeDocument/2006/relationships" xmlns:p="http://schemas.openxmlformats.org/presentationml/2006/main">
  <p:tag name="SYMBOLCOLOR" val="single"/>
  <p:tag name="DYNAMICSHAPE" val="Callout"/>
  <p:tag name="SYMBOL" val="Callout"/>
  <p:tag name="FIXEDPOSITION" val="F"/>
</p:tagLst>
</file>

<file path=ppt/tags/tag52.xml><?xml version="1.0" encoding="utf-8"?>
<p:tagLst xmlns:a="http://schemas.openxmlformats.org/drawingml/2006/main" xmlns:r="http://schemas.openxmlformats.org/officeDocument/2006/relationships" xmlns:p="http://schemas.openxmlformats.org/presentationml/2006/main">
  <p:tag name="SYMBOLCOLOR" val="single"/>
  <p:tag name="DYNAMICSHAPE" val="Text box"/>
  <p:tag name="SYMBOL" val="Text box"/>
  <p:tag name="FIXEDPOSITION" val="T"/>
</p:tagLst>
</file>

<file path=ppt/tags/tag53.xml><?xml version="1.0" encoding="utf-8"?>
<p:tagLst xmlns:a="http://schemas.openxmlformats.org/drawingml/2006/main" xmlns:r="http://schemas.openxmlformats.org/officeDocument/2006/relationships" xmlns:p="http://schemas.openxmlformats.org/presentationml/2006/main">
  <p:tag name="SYMBOLCOLOR" val="single"/>
  <p:tag name="DYNAMICSHAPE" val="Text box"/>
  <p:tag name="SYMBOL" val="Text box"/>
  <p:tag name="FIXEDPOSITION" val="T"/>
</p:tagLst>
</file>

<file path=ppt/tags/tag54.xml><?xml version="1.0" encoding="utf-8"?>
<p:tagLst xmlns:a="http://schemas.openxmlformats.org/drawingml/2006/main" xmlns:r="http://schemas.openxmlformats.org/officeDocument/2006/relationships" xmlns:p="http://schemas.openxmlformats.org/presentationml/2006/main">
  <p:tag name="SYMBOLCOLOR" val="single"/>
  <p:tag name="DYNAMICSHAPE" val="Callout"/>
  <p:tag name="SYMBOL" val="Callout"/>
  <p:tag name="FIXEDPOSITION" val="F"/>
</p:tagLst>
</file>

<file path=ppt/tags/tag55.xml><?xml version="1.0" encoding="utf-8"?>
<p:tagLst xmlns:a="http://schemas.openxmlformats.org/drawingml/2006/main" xmlns:r="http://schemas.openxmlformats.org/officeDocument/2006/relationships" xmlns:p="http://schemas.openxmlformats.org/presentationml/2006/main">
  <p:tag name="SYMBOLCOLOR" val="single"/>
  <p:tag name="DYNAMICSHAPE" val="Text box"/>
  <p:tag name="SYMBOL" val="Text box"/>
  <p:tag name="FIXEDPOSITION" val="T"/>
</p:tagLst>
</file>

<file path=ppt/tags/tag56.xml><?xml version="1.0" encoding="utf-8"?>
<p:tagLst xmlns:a="http://schemas.openxmlformats.org/drawingml/2006/main" xmlns:r="http://schemas.openxmlformats.org/officeDocument/2006/relationships" xmlns:p="http://schemas.openxmlformats.org/presentationml/2006/main">
  <p:tag name="SYMBOLCOLOR" val="single"/>
  <p:tag name="DYNAMICSHAPE" val="Text box"/>
  <p:tag name="SYMBOL" val="Text box"/>
  <p:tag name="FIXEDPOSITION" val="T"/>
</p:tagLst>
</file>

<file path=ppt/tags/tag57.xml><?xml version="1.0" encoding="utf-8"?>
<p:tagLst xmlns:a="http://schemas.openxmlformats.org/drawingml/2006/main" xmlns:r="http://schemas.openxmlformats.org/officeDocument/2006/relationships" xmlns:p="http://schemas.openxmlformats.org/presentationml/2006/main">
  <p:tag name="SYMBOLCOLOR" val="single"/>
  <p:tag name="DYNAMICSHAPE" val="Text box"/>
  <p:tag name="SYMBOL" val="Text box"/>
  <p:tag name="FIXEDPOSITION" val="T"/>
</p:tagLst>
</file>

<file path=ppt/tags/tag58.xml><?xml version="1.0" encoding="utf-8"?>
<p:tagLst xmlns:a="http://schemas.openxmlformats.org/drawingml/2006/main" xmlns:r="http://schemas.openxmlformats.org/officeDocument/2006/relationships" xmlns:p="http://schemas.openxmlformats.org/presentationml/2006/main">
  <p:tag name="SYMBOLCOLOR" val="single"/>
  <p:tag name="DYNAMICSHAPE" val="Text box"/>
  <p:tag name="SYMBOL" val="Text box"/>
  <p:tag name="FIXEDPOSITION" val="T"/>
</p:tagLst>
</file>

<file path=ppt/tags/tag59.xml><?xml version="1.0" encoding="utf-8"?>
<p:tagLst xmlns:a="http://schemas.openxmlformats.org/drawingml/2006/main" xmlns:r="http://schemas.openxmlformats.org/officeDocument/2006/relationships" xmlns:p="http://schemas.openxmlformats.org/presentationml/2006/main">
  <p:tag name="SYMBOLCOLOR" val="single"/>
  <p:tag name="DYNAMICSHAPE" val="Text box"/>
  <p:tag name="SYMBOL" val="Text box"/>
  <p:tag name="FIXEDPOSITION" val="T"/>
</p:tagLst>
</file>

<file path=ppt/tags/tag6.xml><?xml version="1.0" encoding="utf-8"?>
<p:tagLst xmlns:a="http://schemas.openxmlformats.org/drawingml/2006/main" xmlns:r="http://schemas.openxmlformats.org/officeDocument/2006/relationships" xmlns:p="http://schemas.openxmlformats.org/presentationml/2006/main">
  <p:tag name="DYNAMICLOCATIONTITLE" val="T"/>
</p:tagLst>
</file>

<file path=ppt/tags/tag60.xml><?xml version="1.0" encoding="utf-8"?>
<p:tagLst xmlns:a="http://schemas.openxmlformats.org/drawingml/2006/main" xmlns:r="http://schemas.openxmlformats.org/officeDocument/2006/relationships" xmlns:p="http://schemas.openxmlformats.org/presentationml/2006/main">
  <p:tag name="SYMBOLCOLOR" val="single"/>
  <p:tag name="DYNAMICSHAPE" val="Text box"/>
  <p:tag name="SYMBOL" val="Text box"/>
  <p:tag name="FIXEDPOSITION" val="T"/>
</p:tagLst>
</file>

<file path=ppt/tags/tag61.xml><?xml version="1.0" encoding="utf-8"?>
<p:tagLst xmlns:a="http://schemas.openxmlformats.org/drawingml/2006/main" xmlns:r="http://schemas.openxmlformats.org/officeDocument/2006/relationships" xmlns:p="http://schemas.openxmlformats.org/presentationml/2006/main">
  <p:tag name="SYMBOLCOLOR" val="single"/>
  <p:tag name="DYNAMICSHAPE" val="Text box"/>
  <p:tag name="SYMBOL" val="Text box"/>
  <p:tag name="FIXEDPOSITION" val="T"/>
</p:tagLst>
</file>

<file path=ppt/tags/tag62.xml><?xml version="1.0" encoding="utf-8"?>
<p:tagLst xmlns:a="http://schemas.openxmlformats.org/drawingml/2006/main" xmlns:r="http://schemas.openxmlformats.org/officeDocument/2006/relationships" xmlns:p="http://schemas.openxmlformats.org/presentationml/2006/main">
  <p:tag name="SYMBOLCOLOR" val="single"/>
  <p:tag name="DYNAMICSHAPE" val="Text box"/>
  <p:tag name="SYMBOL" val="Text box"/>
  <p:tag name="FIXEDPOSITION" val="T"/>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KDZyRJezqE.i1Rb9VuilcQ"/>
  <p:tag name="DYNAMICSHAPE" val="Row header"/>
  <p:tag name="SYMBOL" val="Row header"/>
  <p:tag name="SYMBOLCOLOR" val="singl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KDZyRJezqE.i1Rb9VuilcQ"/>
  <p:tag name="DYNAMICSHAPE" val="Row header"/>
  <p:tag name="SYMBOL" val="Row header"/>
  <p:tag name="SYMBOLCOLOR" val="singl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KDZyRJezqE.i1Rb9VuilcQ"/>
  <p:tag name="DYNAMICSHAPE" val="Row header"/>
  <p:tag name="SYMBOL" val="Row header"/>
  <p:tag name="SYMBOLCOLOR" val="singl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KDZyRJezqE.i1Rb9VuilcQ"/>
  <p:tag name="DYNAMICSHAPE" val="Row header"/>
  <p:tag name="SYMBOL" val="Row header"/>
  <p:tag name="SYMBOLCOLOR" val="singl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vlQu4z1P9kutqpYU9nr7G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lQu4z1P9kutqpYU9nr7G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lQu4z1P9kutqpYU9nr7Gw"/>
</p:tagLst>
</file>

<file path=ppt/theme/theme1.xml><?xml version="1.0" encoding="utf-8"?>
<a:theme xmlns:a="http://schemas.openxmlformats.org/drawingml/2006/main" name="Office Theme">
  <a:themeElements>
    <a:clrScheme name="PNK Theme">
      <a:dk1>
        <a:srgbClr val="0D131A"/>
      </a:dk1>
      <a:lt1>
        <a:srgbClr val="FFFFFF"/>
      </a:lt1>
      <a:dk2>
        <a:srgbClr val="001846"/>
      </a:dk2>
      <a:lt2>
        <a:srgbClr val="4CB860"/>
      </a:lt2>
      <a:accent1>
        <a:srgbClr val="001846"/>
      </a:accent1>
      <a:accent2>
        <a:srgbClr val="4CB860"/>
      </a:accent2>
      <a:accent3>
        <a:srgbClr val="0A6065"/>
      </a:accent3>
      <a:accent4>
        <a:srgbClr val="E4F2E7"/>
      </a:accent4>
      <a:accent5>
        <a:srgbClr val="E2EDED"/>
      </a:accent5>
      <a:accent6>
        <a:srgbClr val="FFFFFF"/>
      </a:accent6>
      <a:hlink>
        <a:srgbClr val="0563C1"/>
      </a:hlink>
      <a:folHlink>
        <a:srgbClr val="954F72"/>
      </a:folHlink>
    </a:clrScheme>
    <a:fontScheme name="PNK Font">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9382</TotalTime>
  <Words>2008</Words>
  <Application>Microsoft Office PowerPoint</Application>
  <PresentationFormat>Widescreen</PresentationFormat>
  <Paragraphs>238</Paragraphs>
  <Slides>10</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0" baseType="lpstr">
      <vt:lpstr>Arial</vt:lpstr>
      <vt:lpstr>Calibri</vt:lpstr>
      <vt:lpstr>EYInterstate Light</vt:lpstr>
      <vt:lpstr>EYInterstate Regular</vt:lpstr>
      <vt:lpstr>Inter</vt:lpstr>
      <vt:lpstr>Inter-Regular</vt:lpstr>
      <vt:lpstr>Poppins</vt:lpstr>
      <vt:lpstr>Wingdings 3</vt:lpstr>
      <vt:lpstr>Office Theme</vt:lpstr>
      <vt:lpstr>think-cell Slide</vt:lpstr>
      <vt:lpstr>Tài Chính Xanh</vt:lpstr>
      <vt:lpstr>PowerPoint Presentation</vt:lpstr>
      <vt:lpstr>Các loại hình tín dụng xanh</vt:lpstr>
      <vt:lpstr>Lợi ích của tín dụng xanh </vt:lpstr>
      <vt:lpstr>Thị trường tín dụng xanh tại Việt Nam</vt:lpstr>
      <vt:lpstr>Đơn vị xử lý chất thải tại khu vực miền nam</vt:lpstr>
      <vt:lpstr>PowerPoint Presentation</vt:lpstr>
      <vt:lpstr>Một số chương trình tín dụng ưu đãi tín dụng xanh từ các ngân hàng</vt:lpstr>
      <vt:lpstr>Các bước chuẩn bị</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dịch vụ</dc:title>
  <dc:creator>Tuan Nam Phung</dc:creator>
  <cp:lastModifiedBy>VAN PHAM</cp:lastModifiedBy>
  <cp:revision>41</cp:revision>
  <cp:lastPrinted>2024-11-29T09:27:27Z</cp:lastPrinted>
  <dcterms:created xsi:type="dcterms:W3CDTF">2024-10-05T07:44:12Z</dcterms:created>
  <dcterms:modified xsi:type="dcterms:W3CDTF">2024-12-06T23:13:21Z</dcterms:modified>
</cp:coreProperties>
</file>