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527" r:id="rId2"/>
    <p:sldId id="259" r:id="rId3"/>
    <p:sldId id="260" r:id="rId4"/>
    <p:sldId id="261" r:id="rId5"/>
    <p:sldId id="491" r:id="rId6"/>
    <p:sldId id="490" r:id="rId7"/>
    <p:sldId id="494" r:id="rId8"/>
    <p:sldId id="495" r:id="rId9"/>
    <p:sldId id="498" r:id="rId10"/>
    <p:sldId id="499" r:id="rId11"/>
    <p:sldId id="501" r:id="rId12"/>
    <p:sldId id="503" r:id="rId13"/>
    <p:sldId id="504" r:id="rId14"/>
    <p:sldId id="505" r:id="rId15"/>
    <p:sldId id="506" r:id="rId16"/>
    <p:sldId id="533" r:id="rId17"/>
    <p:sldId id="460" r:id="rId18"/>
    <p:sldId id="465" r:id="rId19"/>
    <p:sldId id="557" r:id="rId20"/>
    <p:sldId id="521" r:id="rId21"/>
    <p:sldId id="1543" r:id="rId22"/>
    <p:sldId id="512" r:id="rId23"/>
    <p:sldId id="513" r:id="rId24"/>
    <p:sldId id="560" r:id="rId25"/>
    <p:sldId id="561" r:id="rId26"/>
    <p:sldId id="1549" r:id="rId27"/>
    <p:sldId id="1541" r:id="rId28"/>
    <p:sldId id="466" r:id="rId29"/>
    <p:sldId id="520" r:id="rId30"/>
    <p:sldId id="1547" r:id="rId31"/>
    <p:sldId id="1548" r:id="rId32"/>
    <p:sldId id="487" r:id="rId33"/>
    <p:sldId id="525" r:id="rId34"/>
    <p:sldId id="1542" r:id="rId35"/>
    <p:sldId id="522" r:id="rId36"/>
    <p:sldId id="555" r:id="rId37"/>
    <p:sldId id="545" r:id="rId38"/>
    <p:sldId id="562" r:id="rId39"/>
    <p:sldId id="563" r:id="rId40"/>
    <p:sldId id="544" r:id="rId41"/>
    <p:sldId id="1546" r:id="rId42"/>
    <p:sldId id="524" r:id="rId43"/>
    <p:sldId id="467" r:id="rId44"/>
    <p:sldId id="1544" r:id="rId45"/>
    <p:sldId id="1545" r:id="rId46"/>
    <p:sldId id="1550" r:id="rId47"/>
    <p:sldId id="532" r:id="rId48"/>
    <p:sldId id="526" r:id="rId49"/>
    <p:sldId id="468" r:id="rId50"/>
    <p:sldId id="507" r:id="rId51"/>
    <p:sldId id="461" r:id="rId52"/>
    <p:sldId id="446" r:id="rId53"/>
    <p:sldId id="447" r:id="rId54"/>
    <p:sldId id="481" r:id="rId55"/>
    <p:sldId id="482" r:id="rId56"/>
    <p:sldId id="485" r:id="rId57"/>
    <p:sldId id="483" r:id="rId58"/>
    <p:sldId id="509" r:id="rId59"/>
    <p:sldId id="510" r:id="rId60"/>
    <p:sldId id="511" r:id="rId61"/>
    <p:sldId id="462" r:id="rId62"/>
    <p:sldId id="454" r:id="rId63"/>
    <p:sldId id="458" r:id="rId64"/>
    <p:sldId id="531" r:id="rId65"/>
  </p:sldIdLst>
  <p:sldSz cx="9906000" cy="6858000" type="A4"/>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Microsoft" lastIdx="1" clrIdx="0"/>
  <p:cmAuthor id="1" name="Administrator" initials="A" lastIdx="3" clrIdx="1">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D65656"/>
    <a:srgbClr val="EB8DE4"/>
    <a:srgbClr val="9C7FB1"/>
    <a:srgbClr val="F4B502"/>
    <a:srgbClr val="BD463D"/>
    <a:srgbClr val="AC4E4E"/>
    <a:srgbClr val="70C0A0"/>
    <a:srgbClr val="B6917A"/>
    <a:srgbClr val="E3A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750" autoAdjust="0"/>
  </p:normalViewPr>
  <p:slideViewPr>
    <p:cSldViewPr snapToGrid="0">
      <p:cViewPr varScale="1">
        <p:scale>
          <a:sx n="64" d="100"/>
          <a:sy n="64" d="100"/>
        </p:scale>
        <p:origin x="1208" y="272"/>
      </p:cViewPr>
      <p:guideLst>
        <p:guide orient="horz" pos="2160"/>
        <p:guide pos="3120"/>
      </p:guideLst>
    </p:cSldViewPr>
  </p:slideViewPr>
  <p:outlineViewPr>
    <p:cViewPr>
      <p:scale>
        <a:sx n="33" d="100"/>
        <a:sy n="33" d="100"/>
      </p:scale>
      <p:origin x="0" y="64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8" cy="496411"/>
          </a:xfrm>
          <a:prstGeom prst="rect">
            <a:avLst/>
          </a:prstGeom>
        </p:spPr>
        <p:txBody>
          <a:bodyPr vert="horz" lIns="92437" tIns="46218" rIns="92437" bIns="46218" rtlCol="0"/>
          <a:lstStyle>
            <a:lvl1pPr algn="l">
              <a:defRPr sz="1200"/>
            </a:lvl1pPr>
          </a:lstStyle>
          <a:p>
            <a:endParaRPr lang="en-US"/>
          </a:p>
        </p:txBody>
      </p:sp>
      <p:sp>
        <p:nvSpPr>
          <p:cNvPr id="3" name="Date Placeholder 2"/>
          <p:cNvSpPr>
            <a:spLocks noGrp="1"/>
          </p:cNvSpPr>
          <p:nvPr>
            <p:ph type="dt" sz="quarter" idx="1"/>
          </p:nvPr>
        </p:nvSpPr>
        <p:spPr>
          <a:xfrm>
            <a:off x="3850445" y="0"/>
            <a:ext cx="2945658" cy="496411"/>
          </a:xfrm>
          <a:prstGeom prst="rect">
            <a:avLst/>
          </a:prstGeom>
        </p:spPr>
        <p:txBody>
          <a:bodyPr vert="horz" lIns="92437" tIns="46218" rIns="92437" bIns="46218" rtlCol="0"/>
          <a:lstStyle>
            <a:lvl1pPr algn="r">
              <a:defRPr sz="1200"/>
            </a:lvl1pPr>
          </a:lstStyle>
          <a:p>
            <a:fld id="{462B3799-C869-4776-8F61-3F81B2D6EDB2}" type="datetimeFigureOut">
              <a:rPr lang="en-US" smtClean="0"/>
              <a:t>3/26/2025</a:t>
            </a:fld>
            <a:endParaRPr lang="en-US"/>
          </a:p>
        </p:txBody>
      </p:sp>
      <p:sp>
        <p:nvSpPr>
          <p:cNvPr id="4" name="Footer Placeholder 3"/>
          <p:cNvSpPr>
            <a:spLocks noGrp="1"/>
          </p:cNvSpPr>
          <p:nvPr>
            <p:ph type="ftr" sz="quarter" idx="2"/>
          </p:nvPr>
        </p:nvSpPr>
        <p:spPr>
          <a:xfrm>
            <a:off x="2" y="9430092"/>
            <a:ext cx="2945658" cy="496411"/>
          </a:xfrm>
          <a:prstGeom prst="rect">
            <a:avLst/>
          </a:prstGeom>
        </p:spPr>
        <p:txBody>
          <a:bodyPr vert="horz" lIns="92437" tIns="46218" rIns="92437" bIns="46218" rtlCol="0" anchor="b"/>
          <a:lstStyle>
            <a:lvl1pPr algn="l">
              <a:defRPr sz="1200"/>
            </a:lvl1pPr>
          </a:lstStyle>
          <a:p>
            <a:endParaRPr lang="en-US"/>
          </a:p>
        </p:txBody>
      </p:sp>
      <p:sp>
        <p:nvSpPr>
          <p:cNvPr id="5" name="Slide Number Placeholder 4"/>
          <p:cNvSpPr>
            <a:spLocks noGrp="1"/>
          </p:cNvSpPr>
          <p:nvPr>
            <p:ph type="sldNum" sz="quarter" idx="3"/>
          </p:nvPr>
        </p:nvSpPr>
        <p:spPr>
          <a:xfrm>
            <a:off x="3850445" y="9430092"/>
            <a:ext cx="2945658" cy="496411"/>
          </a:xfrm>
          <a:prstGeom prst="rect">
            <a:avLst/>
          </a:prstGeom>
        </p:spPr>
        <p:txBody>
          <a:bodyPr vert="horz" lIns="92437" tIns="46218" rIns="92437" bIns="46218" rtlCol="0" anchor="b"/>
          <a:lstStyle>
            <a:lvl1pPr algn="r">
              <a:defRPr sz="1200"/>
            </a:lvl1pPr>
          </a:lstStyle>
          <a:p>
            <a:fld id="{5D64102D-1F3A-4E4C-B5B8-4F9F65B5EF9F}" type="slidenum">
              <a:rPr lang="en-US" smtClean="0"/>
              <a:t>‹#›</a:t>
            </a:fld>
            <a:endParaRPr lang="en-US"/>
          </a:p>
        </p:txBody>
      </p:sp>
    </p:spTree>
    <p:extLst>
      <p:ext uri="{BB962C8B-B14F-4D97-AF65-F5344CB8AC3E}">
        <p14:creationId xmlns:p14="http://schemas.microsoft.com/office/powerpoint/2010/main" val="15785262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8" cy="498135"/>
          </a:xfrm>
          <a:prstGeom prst="rect">
            <a:avLst/>
          </a:prstGeom>
        </p:spPr>
        <p:txBody>
          <a:bodyPr vert="horz" lIns="92437" tIns="46218" rIns="92437" bIns="46218" rtlCol="0"/>
          <a:lstStyle>
            <a:lvl1pPr algn="l">
              <a:defRPr sz="1200"/>
            </a:lvl1pPr>
          </a:lstStyle>
          <a:p>
            <a:endParaRPr lang="en-US"/>
          </a:p>
        </p:txBody>
      </p:sp>
      <p:sp>
        <p:nvSpPr>
          <p:cNvPr id="3" name="Date Placeholder 2"/>
          <p:cNvSpPr>
            <a:spLocks noGrp="1"/>
          </p:cNvSpPr>
          <p:nvPr>
            <p:ph type="dt" idx="1"/>
          </p:nvPr>
        </p:nvSpPr>
        <p:spPr>
          <a:xfrm>
            <a:off x="3850445" y="1"/>
            <a:ext cx="2945658" cy="498135"/>
          </a:xfrm>
          <a:prstGeom prst="rect">
            <a:avLst/>
          </a:prstGeom>
        </p:spPr>
        <p:txBody>
          <a:bodyPr vert="horz" lIns="92437" tIns="46218" rIns="92437" bIns="46218" rtlCol="0"/>
          <a:lstStyle>
            <a:lvl1pPr algn="r">
              <a:defRPr sz="1200"/>
            </a:lvl1pPr>
          </a:lstStyle>
          <a:p>
            <a:fld id="{1E6BC8D4-6D1B-475B-9F90-C5338897A1CF}" type="datetimeFigureOut">
              <a:rPr lang="en-US" smtClean="0"/>
              <a:t>3/26/2025</a:t>
            </a:fld>
            <a:endParaRPr lang="en-US"/>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2437" tIns="46218" rIns="92437" bIns="46218"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2437" tIns="46218" rIns="92437" bIns="462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430092"/>
            <a:ext cx="2945658" cy="498134"/>
          </a:xfrm>
          <a:prstGeom prst="rect">
            <a:avLst/>
          </a:prstGeom>
        </p:spPr>
        <p:txBody>
          <a:bodyPr vert="horz" lIns="92437" tIns="46218" rIns="92437" bIns="46218" rtlCol="0" anchor="b"/>
          <a:lstStyle>
            <a:lvl1pPr algn="l">
              <a:defRPr sz="1200"/>
            </a:lvl1pPr>
          </a:lstStyle>
          <a:p>
            <a:endParaRPr lang="en-US"/>
          </a:p>
        </p:txBody>
      </p:sp>
      <p:sp>
        <p:nvSpPr>
          <p:cNvPr id="7" name="Slide Number Placeholder 6"/>
          <p:cNvSpPr>
            <a:spLocks noGrp="1"/>
          </p:cNvSpPr>
          <p:nvPr>
            <p:ph type="sldNum" sz="quarter" idx="5"/>
          </p:nvPr>
        </p:nvSpPr>
        <p:spPr>
          <a:xfrm>
            <a:off x="3850445" y="9430092"/>
            <a:ext cx="2945658" cy="498134"/>
          </a:xfrm>
          <a:prstGeom prst="rect">
            <a:avLst/>
          </a:prstGeom>
        </p:spPr>
        <p:txBody>
          <a:bodyPr vert="horz" lIns="92437" tIns="46218" rIns="92437" bIns="46218" rtlCol="0" anchor="b"/>
          <a:lstStyle>
            <a:lvl1pPr algn="r">
              <a:defRPr sz="1200"/>
            </a:lvl1pPr>
          </a:lstStyle>
          <a:p>
            <a:fld id="{A3C98889-00B3-4A50-AACE-C2F8C19684B8}" type="slidenum">
              <a:rPr lang="en-US" smtClean="0"/>
              <a:t>‹#›</a:t>
            </a:fld>
            <a:endParaRPr lang="en-US"/>
          </a:p>
        </p:txBody>
      </p:sp>
    </p:spTree>
    <p:extLst>
      <p:ext uri="{BB962C8B-B14F-4D97-AF65-F5344CB8AC3E}">
        <p14:creationId xmlns:p14="http://schemas.microsoft.com/office/powerpoint/2010/main" val="19219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C98889-00B3-4A50-AACE-C2F8C19684B8}" type="slidenum">
              <a:rPr lang="en-US" smtClean="0"/>
              <a:t>2</a:t>
            </a:fld>
            <a:endParaRPr lang="en-US"/>
          </a:p>
        </p:txBody>
      </p:sp>
    </p:spTree>
    <p:extLst>
      <p:ext uri="{BB962C8B-B14F-4D97-AF65-F5344CB8AC3E}">
        <p14:creationId xmlns:p14="http://schemas.microsoft.com/office/powerpoint/2010/main" val="1251622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13</a:t>
            </a:fld>
            <a:endParaRPr lang="en-US"/>
          </a:p>
        </p:txBody>
      </p:sp>
    </p:spTree>
    <p:extLst>
      <p:ext uri="{BB962C8B-B14F-4D97-AF65-F5344CB8AC3E}">
        <p14:creationId xmlns:p14="http://schemas.microsoft.com/office/powerpoint/2010/main" val="759589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14</a:t>
            </a:fld>
            <a:endParaRPr lang="en-US"/>
          </a:p>
        </p:txBody>
      </p:sp>
    </p:spTree>
    <p:extLst>
      <p:ext uri="{BB962C8B-B14F-4D97-AF65-F5344CB8AC3E}">
        <p14:creationId xmlns:p14="http://schemas.microsoft.com/office/powerpoint/2010/main" val="420402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15</a:t>
            </a:fld>
            <a:endParaRPr lang="en-US"/>
          </a:p>
        </p:txBody>
      </p:sp>
    </p:spTree>
    <p:extLst>
      <p:ext uri="{BB962C8B-B14F-4D97-AF65-F5344CB8AC3E}">
        <p14:creationId xmlns:p14="http://schemas.microsoft.com/office/powerpoint/2010/main" val="3838200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16</a:t>
            </a:fld>
            <a:endParaRPr lang="en-US"/>
          </a:p>
        </p:txBody>
      </p:sp>
    </p:spTree>
    <p:extLst>
      <p:ext uri="{BB962C8B-B14F-4D97-AF65-F5344CB8AC3E}">
        <p14:creationId xmlns:p14="http://schemas.microsoft.com/office/powerpoint/2010/main" val="2203882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18</a:t>
            </a:fld>
            <a:endParaRPr lang="en-US"/>
          </a:p>
        </p:txBody>
      </p:sp>
    </p:spTree>
    <p:extLst>
      <p:ext uri="{BB962C8B-B14F-4D97-AF65-F5344CB8AC3E}">
        <p14:creationId xmlns:p14="http://schemas.microsoft.com/office/powerpoint/2010/main" val="1292463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28</a:t>
            </a:fld>
            <a:endParaRPr lang="en-US"/>
          </a:p>
        </p:txBody>
      </p:sp>
    </p:spTree>
    <p:extLst>
      <p:ext uri="{BB962C8B-B14F-4D97-AF65-F5344CB8AC3E}">
        <p14:creationId xmlns:p14="http://schemas.microsoft.com/office/powerpoint/2010/main" val="1218610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32</a:t>
            </a:fld>
            <a:endParaRPr lang="en-US"/>
          </a:p>
        </p:txBody>
      </p:sp>
    </p:spTree>
    <p:extLst>
      <p:ext uri="{BB962C8B-B14F-4D97-AF65-F5344CB8AC3E}">
        <p14:creationId xmlns:p14="http://schemas.microsoft.com/office/powerpoint/2010/main" val="622908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C98889-00B3-4A50-AACE-C2F8C19684B8}" type="slidenum">
              <a:rPr lang="en-US" smtClean="0"/>
              <a:t>33</a:t>
            </a:fld>
            <a:endParaRPr lang="en-US"/>
          </a:p>
        </p:txBody>
      </p:sp>
    </p:spTree>
    <p:extLst>
      <p:ext uri="{BB962C8B-B14F-4D97-AF65-F5344CB8AC3E}">
        <p14:creationId xmlns:p14="http://schemas.microsoft.com/office/powerpoint/2010/main" val="1816870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43</a:t>
            </a:fld>
            <a:endParaRPr lang="en-US"/>
          </a:p>
        </p:txBody>
      </p:sp>
    </p:spTree>
    <p:extLst>
      <p:ext uri="{BB962C8B-B14F-4D97-AF65-F5344CB8AC3E}">
        <p14:creationId xmlns:p14="http://schemas.microsoft.com/office/powerpoint/2010/main" val="391383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49</a:t>
            </a:fld>
            <a:endParaRPr lang="en-US"/>
          </a:p>
        </p:txBody>
      </p:sp>
    </p:spTree>
    <p:extLst>
      <p:ext uri="{BB962C8B-B14F-4D97-AF65-F5344CB8AC3E}">
        <p14:creationId xmlns:p14="http://schemas.microsoft.com/office/powerpoint/2010/main" val="274000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4</a:t>
            </a:fld>
            <a:endParaRPr lang="en-US"/>
          </a:p>
        </p:txBody>
      </p:sp>
    </p:spTree>
    <p:extLst>
      <p:ext uri="{BB962C8B-B14F-4D97-AF65-F5344CB8AC3E}">
        <p14:creationId xmlns:p14="http://schemas.microsoft.com/office/powerpoint/2010/main" val="1290458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50</a:t>
            </a:fld>
            <a:endParaRPr lang="en-US"/>
          </a:p>
        </p:txBody>
      </p:sp>
    </p:spTree>
    <p:extLst>
      <p:ext uri="{BB962C8B-B14F-4D97-AF65-F5344CB8AC3E}">
        <p14:creationId xmlns:p14="http://schemas.microsoft.com/office/powerpoint/2010/main" val="4136746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C98889-00B3-4A50-AACE-C2F8C19684B8}" type="slidenum">
              <a:rPr lang="en-US" smtClean="0"/>
              <a:t>52</a:t>
            </a:fld>
            <a:endParaRPr lang="en-US"/>
          </a:p>
        </p:txBody>
      </p:sp>
    </p:spTree>
    <p:extLst>
      <p:ext uri="{BB962C8B-B14F-4D97-AF65-F5344CB8AC3E}">
        <p14:creationId xmlns:p14="http://schemas.microsoft.com/office/powerpoint/2010/main" val="160684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5</a:t>
            </a:fld>
            <a:endParaRPr lang="en-US"/>
          </a:p>
        </p:txBody>
      </p:sp>
    </p:spTree>
    <p:extLst>
      <p:ext uri="{BB962C8B-B14F-4D97-AF65-F5344CB8AC3E}">
        <p14:creationId xmlns:p14="http://schemas.microsoft.com/office/powerpoint/2010/main" val="41031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7</a:t>
            </a:fld>
            <a:endParaRPr lang="en-US"/>
          </a:p>
        </p:txBody>
      </p:sp>
    </p:spTree>
    <p:extLst>
      <p:ext uri="{BB962C8B-B14F-4D97-AF65-F5344CB8AC3E}">
        <p14:creationId xmlns:p14="http://schemas.microsoft.com/office/powerpoint/2010/main" val="3937127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8</a:t>
            </a:fld>
            <a:endParaRPr lang="en-US"/>
          </a:p>
        </p:txBody>
      </p:sp>
    </p:spTree>
    <p:extLst>
      <p:ext uri="{BB962C8B-B14F-4D97-AF65-F5344CB8AC3E}">
        <p14:creationId xmlns:p14="http://schemas.microsoft.com/office/powerpoint/2010/main" val="2968747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9</a:t>
            </a:fld>
            <a:endParaRPr lang="en-US"/>
          </a:p>
        </p:txBody>
      </p:sp>
    </p:spTree>
    <p:extLst>
      <p:ext uri="{BB962C8B-B14F-4D97-AF65-F5344CB8AC3E}">
        <p14:creationId xmlns:p14="http://schemas.microsoft.com/office/powerpoint/2010/main" val="4216348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10</a:t>
            </a:fld>
            <a:endParaRPr lang="en-US"/>
          </a:p>
        </p:txBody>
      </p:sp>
    </p:spTree>
    <p:extLst>
      <p:ext uri="{BB962C8B-B14F-4D97-AF65-F5344CB8AC3E}">
        <p14:creationId xmlns:p14="http://schemas.microsoft.com/office/powerpoint/2010/main" val="1788954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11</a:t>
            </a:fld>
            <a:endParaRPr lang="en-US"/>
          </a:p>
        </p:txBody>
      </p:sp>
    </p:spTree>
    <p:extLst>
      <p:ext uri="{BB962C8B-B14F-4D97-AF65-F5344CB8AC3E}">
        <p14:creationId xmlns:p14="http://schemas.microsoft.com/office/powerpoint/2010/main" val="3615449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A3C98889-00B3-4A50-AACE-C2F8C19684B8}" type="slidenum">
              <a:rPr lang="en-US" smtClean="0"/>
              <a:t>12</a:t>
            </a:fld>
            <a:endParaRPr lang="en-US"/>
          </a:p>
        </p:txBody>
      </p:sp>
    </p:spTree>
    <p:extLst>
      <p:ext uri="{BB962C8B-B14F-4D97-AF65-F5344CB8AC3E}">
        <p14:creationId xmlns:p14="http://schemas.microsoft.com/office/powerpoint/2010/main" val="3869169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1AFBD9-07FB-4BE2-90BE-FD495C05FE2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202220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AFBD9-07FB-4BE2-90BE-FD495C05FE2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210039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AFBD9-07FB-4BE2-90BE-FD495C05FE2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435901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AFBD9-07FB-4BE2-90BE-FD495C05FE2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2882898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1AFBD9-07FB-4BE2-90BE-FD495C05FE21}"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174057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1AFBD9-07FB-4BE2-90BE-FD495C05FE21}"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3349471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1AFBD9-07FB-4BE2-90BE-FD495C05FE21}"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3343230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1AFBD9-07FB-4BE2-90BE-FD495C05FE21}"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118573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AFBD9-07FB-4BE2-90BE-FD495C05FE21}"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15748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1AFBD9-07FB-4BE2-90BE-FD495C05FE21}"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4065333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1AFBD9-07FB-4BE2-90BE-FD495C05FE21}"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76C241-3C64-4386-8603-1EC0E3CEC2F9}" type="slidenum">
              <a:rPr lang="en-US" smtClean="0"/>
              <a:t>‹#›</a:t>
            </a:fld>
            <a:endParaRPr lang="en-US"/>
          </a:p>
        </p:txBody>
      </p:sp>
    </p:spTree>
    <p:extLst>
      <p:ext uri="{BB962C8B-B14F-4D97-AF65-F5344CB8AC3E}">
        <p14:creationId xmlns:p14="http://schemas.microsoft.com/office/powerpoint/2010/main" val="164750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8000" b="-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AFBD9-07FB-4BE2-90BE-FD495C05FE21}" type="datetimeFigureOut">
              <a:rPr lang="en-US" smtClean="0"/>
              <a:t>3/26/2025</a:t>
            </a:fld>
            <a:endParaRPr 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6C241-3C64-4386-8603-1EC0E3CEC2F9}" type="slidenum">
              <a:rPr lang="en-US" smtClean="0"/>
              <a:t>‹#›</a:t>
            </a:fld>
            <a:endParaRPr lang="en-US"/>
          </a:p>
        </p:txBody>
      </p:sp>
    </p:spTree>
    <p:extLst>
      <p:ext uri="{BB962C8B-B14F-4D97-AF65-F5344CB8AC3E}">
        <p14:creationId xmlns:p14="http://schemas.microsoft.com/office/powerpoint/2010/main" val="4226454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7F752-1C65-4BF2-9D02-1BFFACF319E5}"/>
              </a:ext>
            </a:extLst>
          </p:cNvPr>
          <p:cNvPicPr>
            <a:picLocks noChangeAspect="1"/>
          </p:cNvPicPr>
          <p:nvPr/>
        </p:nvPicPr>
        <p:blipFill>
          <a:blip r:embed="rId2"/>
          <a:stretch>
            <a:fillRect/>
          </a:stretch>
        </p:blipFill>
        <p:spPr>
          <a:xfrm>
            <a:off x="131904" y="451411"/>
            <a:ext cx="9642192" cy="5775768"/>
          </a:xfrm>
          <a:prstGeom prst="rect">
            <a:avLst/>
          </a:prstGeom>
        </p:spPr>
      </p:pic>
    </p:spTree>
    <p:extLst>
      <p:ext uri="{BB962C8B-B14F-4D97-AF65-F5344CB8AC3E}">
        <p14:creationId xmlns:p14="http://schemas.microsoft.com/office/powerpoint/2010/main" val="2547202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6" name="Rectangle 5"/>
          <p:cNvSpPr/>
          <p:nvPr/>
        </p:nvSpPr>
        <p:spPr>
          <a:xfrm>
            <a:off x="151476" y="702254"/>
            <a:ext cx="5301674" cy="5789988"/>
          </a:xfrm>
          <a:prstGeom prst="rect">
            <a:avLst/>
          </a:prstGeom>
        </p:spPr>
        <p:txBody>
          <a:bodyPr wrap="square">
            <a:spAutoFit/>
          </a:bodyPr>
          <a:lstStyle/>
          <a:p>
            <a:pPr algn="just"/>
            <a:r>
              <a:rPr lang="en-US" sz="1600" dirty="0" err="1">
                <a:latin typeface="Arial" panose="020B0604020202020204" pitchFamily="34" charset="0"/>
                <a:cs typeface="Arial" panose="020B0604020202020204" pitchFamily="34" charset="0"/>
              </a:rPr>
              <a:t>Mức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hoàn</a:t>
            </a:r>
            <a:r>
              <a:rPr lang="en-US" sz="1600" dirty="0">
                <a:latin typeface="Arial" panose="020B0604020202020204" pitchFamily="34" charset="0"/>
                <a:cs typeface="Arial" panose="020B0604020202020204" pitchFamily="34" charset="0"/>
              </a:rPr>
              <a:t> (Circularity) </a:t>
            </a:r>
            <a:r>
              <a:rPr lang="en-US" sz="1600" dirty="0" err="1">
                <a:latin typeface="Arial" panose="020B0604020202020204" pitchFamily="34" charset="0"/>
                <a:cs typeface="Arial" panose="020B0604020202020204" pitchFamily="34" charset="0"/>
              </a:rPr>
              <a:t>khi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chuyển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đổi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từ</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nền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tế</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tuyến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tính</a:t>
            </a:r>
            <a:r>
              <a:rPr lang="en-US" sz="1600" dirty="0">
                <a:latin typeface="Arial" panose="020B0604020202020204" pitchFamily="34" charset="0"/>
                <a:cs typeface="Arial" panose="020B0604020202020204" pitchFamily="34" charset="0"/>
              </a:rPr>
              <a:t> (Linear economy) sang </a:t>
            </a:r>
            <a:r>
              <a:rPr lang="en-US" sz="1600" dirty="0" err="1">
                <a:latin typeface="Arial" panose="020B0604020202020204" pitchFamily="34" charset="0"/>
                <a:cs typeface="Arial" panose="020B0604020202020204" pitchFamily="34" charset="0"/>
              </a:rPr>
              <a:t>nền</a:t>
            </a:r>
            <a:r>
              <a:rPr lang="en-US" sz="1600" dirty="0">
                <a:latin typeface="Arial" panose="020B0604020202020204" pitchFamily="34" charset="0"/>
                <a:cs typeface="Arial" panose="020B0604020202020204" pitchFamily="34" charset="0"/>
              </a:rPr>
              <a:t>  KTTH (Circular economy) </a:t>
            </a:r>
            <a:r>
              <a:rPr lang="en-US" sz="1600" dirty="0" err="1">
                <a:latin typeface="Arial" panose="020B0604020202020204" pitchFamily="34" charset="0"/>
                <a:cs typeface="Arial" panose="020B0604020202020204" pitchFamily="34" charset="0"/>
              </a:rPr>
              <a:t>được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đánh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theo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tiêu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tăng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hoàn</a:t>
            </a:r>
            <a:r>
              <a:rPr lang="en-US" sz="1600" dirty="0">
                <a:latin typeface="Arial" panose="020B0604020202020204" pitchFamily="34" charset="0"/>
                <a:cs typeface="Arial" panose="020B0604020202020204" pitchFamily="34" charset="0"/>
              </a:rPr>
              <a:t> (Increasing circularity). </a:t>
            </a:r>
            <a:r>
              <a:rPr lang="en-US" sz="1600" dirty="0" err="1">
                <a:latin typeface="Arial" panose="020B0604020202020204" pitchFamily="34" charset="0"/>
                <a:cs typeface="Arial" panose="020B0604020202020204" pitchFamily="34" charset="0"/>
              </a:rPr>
              <a:t>Mức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hoàn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cao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Higer</a:t>
            </a:r>
            <a:r>
              <a:rPr lang="en-US" sz="1600" dirty="0">
                <a:latin typeface="Arial" panose="020B0604020202020204" pitchFamily="34" charset="0"/>
                <a:cs typeface="Arial" panose="020B0604020202020204" pitchFamily="34" charset="0"/>
              </a:rPr>
              <a:t> circularity level) </a:t>
            </a:r>
            <a:r>
              <a:rPr lang="en-US" sz="1600" dirty="0" err="1">
                <a:latin typeface="Arial" panose="020B0604020202020204" pitchFamily="34" charset="0"/>
                <a:cs typeface="Arial" panose="020B0604020202020204" pitchFamily="34" charset="0"/>
              </a:rPr>
              <a:t>thể</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hiện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thông</a:t>
            </a:r>
            <a:r>
              <a:rPr lang="en-US" sz="1600" dirty="0">
                <a:latin typeface="Arial" panose="020B0604020202020204" pitchFamily="34" charset="0"/>
                <a:cs typeface="Arial" panose="020B0604020202020204" pitchFamily="34" charset="0"/>
              </a:rPr>
              <a:t> qua </a:t>
            </a:r>
            <a:r>
              <a:rPr lang="en-US" sz="1600" dirty="0" err="1">
                <a:latin typeface="Arial" panose="020B0604020202020204" pitchFamily="34" charset="0"/>
                <a:cs typeface="Arial" panose="020B0604020202020204" pitchFamily="34" charset="0"/>
              </a:rPr>
              <a:t>việc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dụng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tài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nguyên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ít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hơn</a:t>
            </a:r>
            <a:r>
              <a:rPr lang="en-US" sz="1600" dirty="0">
                <a:latin typeface="Arial" panose="020B0604020202020204" pitchFamily="34" charset="0"/>
                <a:cs typeface="Arial" panose="020B0604020202020204" pitchFamily="34" charset="0"/>
              </a:rPr>
              <a:t> (Fewer natural resources)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áp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thấp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hơn</a:t>
            </a:r>
            <a:r>
              <a:rPr lang="en-US" sz="1600" dirty="0">
                <a:latin typeface="Arial" panose="020B0604020202020204" pitchFamily="34" charset="0"/>
                <a:cs typeface="Arial" panose="020B0604020202020204" pitchFamily="34" charset="0"/>
              </a:rPr>
              <a:t> (Less environmental pressure). </a:t>
            </a:r>
            <a:r>
              <a:rPr lang="en-US" sz="1600" dirty="0" err="1">
                <a:latin typeface="Arial" panose="020B0604020202020204" pitchFamily="34" charset="0"/>
                <a:cs typeface="Arial" panose="020B0604020202020204" pitchFamily="34" charset="0"/>
              </a:rPr>
              <a:t>Cách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tiếp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cận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hoàn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thông</a:t>
            </a:r>
            <a:r>
              <a:rPr lang="en-US" sz="1600" dirty="0">
                <a:latin typeface="Arial" panose="020B0604020202020204" pitchFamily="34" charset="0"/>
                <a:cs typeface="Arial" panose="020B0604020202020204" pitchFamily="34" charset="0"/>
              </a:rPr>
              <a:t> qua </a:t>
            </a:r>
            <a:r>
              <a:rPr lang="en-US" sz="1600" dirty="0">
                <a:solidFill>
                  <a:srgbClr val="0000CC"/>
                </a:solidFill>
                <a:latin typeface="Arial" panose="020B0604020202020204" pitchFamily="34" charset="0"/>
                <a:cs typeface="Arial" panose="020B0604020202020204" pitchFamily="34" charset="0"/>
              </a:rPr>
              <a:t>3 </a:t>
            </a:r>
            <a:r>
              <a:rPr lang="en-US" sz="1600" dirty="0" err="1">
                <a:solidFill>
                  <a:srgbClr val="0000CC"/>
                </a:solidFill>
                <a:latin typeface="Arial" panose="020B0604020202020204" pitchFamily="34" charset="0"/>
                <a:cs typeface="Arial" panose="020B0604020202020204" pitchFamily="34" charset="0"/>
              </a:rPr>
              <a:t>nhóm</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tiêu</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chí</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và</a:t>
            </a:r>
            <a:r>
              <a:rPr lang="en-US" sz="1600" dirty="0">
                <a:solidFill>
                  <a:srgbClr val="0000CC"/>
                </a:solidFill>
                <a:latin typeface="Arial" panose="020B0604020202020204" pitchFamily="34" charset="0"/>
                <a:cs typeface="Arial" panose="020B0604020202020204" pitchFamily="34" charset="0"/>
              </a:rPr>
              <a:t> 10R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Hình</a:t>
            </a:r>
            <a:r>
              <a:rPr lang="en-US" sz="1600" dirty="0">
                <a:latin typeface="Arial" panose="020B0604020202020204" pitchFamily="34" charset="0"/>
                <a:cs typeface="Arial" panose="020B0604020202020204" pitchFamily="34" charset="0"/>
              </a:rPr>
              <a:t> 3), </a:t>
            </a:r>
            <a:r>
              <a:rPr lang="en-US" sz="1600" dirty="0" err="1">
                <a:latin typeface="Arial" panose="020B0604020202020204" pitchFamily="34" charset="0"/>
                <a:cs typeface="Arial" panose="020B0604020202020204" pitchFamily="34" charset="0"/>
              </a:rPr>
              <a:t>bao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gồm</a:t>
            </a:r>
            <a:r>
              <a:rPr lang="en-US" sz="1600" dirty="0">
                <a:latin typeface="Arial" panose="020B0604020202020204" pitchFamily="34" charset="0"/>
                <a:cs typeface="Arial" panose="020B0604020202020204" pitchFamily="34" charset="0"/>
              </a:rPr>
              <a:t>:</a:t>
            </a:r>
          </a:p>
          <a:p>
            <a:pPr algn="just"/>
            <a:r>
              <a:rPr lang="en-US" sz="1600" dirty="0">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Sản</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xuất</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và</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sử</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dụng</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sản</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phẩm</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thông</a:t>
            </a:r>
            <a:r>
              <a:rPr lang="en-US" sz="1600" dirty="0">
                <a:solidFill>
                  <a:srgbClr val="0000CC"/>
                </a:solidFill>
                <a:latin typeface="Arial" panose="020B0604020202020204" pitchFamily="34" charset="0"/>
                <a:cs typeface="Arial" panose="020B0604020202020204" pitchFamily="34" charset="0"/>
              </a:rPr>
              <a:t> minh </a:t>
            </a:r>
            <a:r>
              <a:rPr lang="en-US" sz="1600" dirty="0" err="1">
                <a:latin typeface="Arial" panose="020B0604020202020204" pitchFamily="34" charset="0"/>
                <a:cs typeface="Arial" panose="020B0604020202020204" pitchFamily="34" charset="0"/>
              </a:rPr>
              <a:t>hơn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gồm</a:t>
            </a:r>
            <a:r>
              <a:rPr lang="en-US" sz="1600" dirty="0">
                <a:latin typeface="Arial" panose="020B0604020202020204" pitchFamily="34" charset="0"/>
                <a:cs typeface="Arial" panose="020B0604020202020204" pitchFamily="34" charset="0"/>
              </a:rPr>
              <a:t> 3R : </a:t>
            </a:r>
            <a:r>
              <a:rPr lang="en-US" sz="1600" dirty="0" err="1">
                <a:latin typeface="Arial" panose="020B0604020202020204" pitchFamily="34" charset="0"/>
                <a:cs typeface="Arial" panose="020B0604020202020204" pitchFamily="34" charset="0"/>
              </a:rPr>
              <a:t>Từ</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chối</a:t>
            </a:r>
            <a:r>
              <a:rPr lang="en-US" sz="1600" dirty="0">
                <a:latin typeface="Arial" panose="020B0604020202020204" pitchFamily="34" charset="0"/>
                <a:cs typeface="Arial" panose="020B0604020202020204" pitchFamily="34" charset="0"/>
              </a:rPr>
              <a:t> (Refuse-Ro), </a:t>
            </a:r>
            <a:r>
              <a:rPr lang="en-US" sz="1600" dirty="0" err="1">
                <a:latin typeface="Arial" panose="020B0604020202020204" pitchFamily="34" charset="0"/>
                <a:cs typeface="Arial" panose="020B0604020202020204" pitchFamily="34" charset="0"/>
              </a:rPr>
              <a:t>Suy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nghĩ</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lại</a:t>
            </a:r>
            <a:r>
              <a:rPr lang="en-US" sz="1600" dirty="0">
                <a:latin typeface="Arial" panose="020B0604020202020204" pitchFamily="34" charset="0"/>
                <a:cs typeface="Arial" panose="020B0604020202020204" pitchFamily="34" charset="0"/>
              </a:rPr>
              <a:t> (Rethink-R1), </a:t>
            </a:r>
            <a:r>
              <a:rPr lang="en-US" sz="1600" dirty="0" err="1">
                <a:latin typeface="Arial" panose="020B0604020202020204" pitchFamily="34" charset="0"/>
                <a:cs typeface="Arial" panose="020B0604020202020204" pitchFamily="34" charset="0"/>
              </a:rPr>
              <a:t>Giảm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thiểu</a:t>
            </a:r>
            <a:r>
              <a:rPr lang="en-US" sz="1600" dirty="0">
                <a:latin typeface="Arial" panose="020B0604020202020204" pitchFamily="34" charset="0"/>
                <a:cs typeface="Arial" panose="020B0604020202020204" pitchFamily="34" charset="0"/>
              </a:rPr>
              <a:t> (Reduce-R2).</a:t>
            </a:r>
          </a:p>
          <a:p>
            <a:pPr algn="just"/>
            <a:r>
              <a:rPr lang="en-US" sz="1600" dirty="0">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Kéo</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dài</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thời</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gian</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sử</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dụng</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sản</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phẩm</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và</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linh</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kiện</a:t>
            </a:r>
            <a:r>
              <a:rPr lang="en-US" sz="1600" dirty="0">
                <a:solidFill>
                  <a:srgbClr val="0000CC"/>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(Extend lifespan of product and it’s parts) </a:t>
            </a:r>
            <a:r>
              <a:rPr lang="en-US" sz="1600" dirty="0" err="1">
                <a:latin typeface="Arial" panose="020B0604020202020204" pitchFamily="34" charset="0"/>
                <a:cs typeface="Arial" panose="020B0604020202020204" pitchFamily="34" charset="0"/>
              </a:rPr>
              <a:t>gồm</a:t>
            </a:r>
            <a:r>
              <a:rPr lang="en-US" sz="1600" dirty="0">
                <a:latin typeface="Arial" panose="020B0604020202020204" pitchFamily="34" charset="0"/>
                <a:cs typeface="Arial" panose="020B0604020202020204" pitchFamily="34" charset="0"/>
              </a:rPr>
              <a:t> 5R :  </a:t>
            </a:r>
            <a:r>
              <a:rPr lang="en-US" sz="1600" dirty="0" err="1">
                <a:latin typeface="Arial" panose="020B0604020202020204" pitchFamily="34" charset="0"/>
                <a:cs typeface="Arial" panose="020B0604020202020204" pitchFamily="34" charset="0"/>
              </a:rPr>
              <a:t>Tái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dụng</a:t>
            </a:r>
            <a:r>
              <a:rPr lang="en-US" sz="1600" dirty="0">
                <a:latin typeface="Arial" panose="020B0604020202020204" pitchFamily="34" charset="0"/>
                <a:cs typeface="Arial" panose="020B0604020202020204" pitchFamily="34" charset="0"/>
              </a:rPr>
              <a:t> (Reuse-R3), </a:t>
            </a:r>
            <a:r>
              <a:rPr lang="en-US" sz="1600" dirty="0" err="1">
                <a:latin typeface="Arial" panose="020B0604020202020204" pitchFamily="34" charset="0"/>
                <a:cs typeface="Arial" panose="020B0604020202020204" pitchFamily="34" charset="0"/>
              </a:rPr>
              <a:t>Tu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sửa</a:t>
            </a:r>
            <a:r>
              <a:rPr lang="en-US" sz="1600" dirty="0">
                <a:latin typeface="Arial" panose="020B0604020202020204" pitchFamily="34" charset="0"/>
                <a:cs typeface="Arial" panose="020B0604020202020204" pitchFamily="34" charset="0"/>
              </a:rPr>
              <a:t> (Repair-R4), </a:t>
            </a:r>
            <a:r>
              <a:rPr lang="en-US" sz="1600" dirty="0" err="1">
                <a:latin typeface="Arial" panose="020B0604020202020204" pitchFamily="34" charset="0"/>
                <a:cs typeface="Arial" panose="020B0604020202020204" pitchFamily="34" charset="0"/>
              </a:rPr>
              <a:t>Tân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trang</a:t>
            </a:r>
            <a:r>
              <a:rPr lang="en-US" sz="1600" dirty="0">
                <a:latin typeface="Arial" panose="020B0604020202020204" pitchFamily="34" charset="0"/>
                <a:cs typeface="Arial" panose="020B0604020202020204" pitchFamily="34" charset="0"/>
              </a:rPr>
              <a:t> (Refurbish-R5), </a:t>
            </a:r>
            <a:r>
              <a:rPr lang="en-US" sz="1600" dirty="0" err="1">
                <a:latin typeface="Arial" panose="020B0604020202020204" pitchFamily="34" charset="0"/>
                <a:cs typeface="Arial" panose="020B0604020202020204" pitchFamily="34" charset="0"/>
              </a:rPr>
              <a:t>Tái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sản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xuất</a:t>
            </a:r>
            <a:r>
              <a:rPr lang="en-US" sz="1600" dirty="0">
                <a:latin typeface="Arial" panose="020B0604020202020204" pitchFamily="34" charset="0"/>
                <a:cs typeface="Arial" panose="020B0604020202020204" pitchFamily="34" charset="0"/>
              </a:rPr>
              <a:t> (Remanufacture-R6), </a:t>
            </a:r>
            <a:r>
              <a:rPr lang="en-US" sz="1600" dirty="0" err="1">
                <a:latin typeface="Arial" panose="020B0604020202020204" pitchFamily="34" charset="0"/>
                <a:cs typeface="Arial" panose="020B0604020202020204" pitchFamily="34" charset="0"/>
              </a:rPr>
              <a:t>Thay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đổi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mục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đích</a:t>
            </a:r>
            <a:r>
              <a:rPr lang="en-US" sz="1600" dirty="0">
                <a:latin typeface="Arial" panose="020B0604020202020204" pitchFamily="34" charset="0"/>
                <a:cs typeface="Arial" panose="020B0604020202020204" pitchFamily="34" charset="0"/>
              </a:rPr>
              <a:t> (Repurpose-R7).</a:t>
            </a:r>
          </a:p>
          <a:p>
            <a:pPr algn="just"/>
            <a:r>
              <a:rPr lang="en-US" sz="1600" dirty="0">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Sử</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dụng</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hiệu</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quả</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vật</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liệu</a:t>
            </a:r>
            <a:r>
              <a:rPr lang="en-US" sz="1600" dirty="0">
                <a:solidFill>
                  <a:srgbClr val="0000CC"/>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Usefule</a:t>
            </a:r>
            <a:r>
              <a:rPr lang="en-US" sz="1600" dirty="0">
                <a:latin typeface="Arial" panose="020B0604020202020204" pitchFamily="34" charset="0"/>
                <a:cs typeface="Arial" panose="020B0604020202020204" pitchFamily="34" charset="0"/>
              </a:rPr>
              <a:t> application of materials) </a:t>
            </a:r>
            <a:r>
              <a:rPr lang="en-US" sz="1600" dirty="0" err="1">
                <a:latin typeface="Arial" panose="020B0604020202020204" pitchFamily="34" charset="0"/>
                <a:cs typeface="Arial" panose="020B0604020202020204" pitchFamily="34" charset="0"/>
              </a:rPr>
              <a:t>gồm</a:t>
            </a:r>
            <a:r>
              <a:rPr lang="en-US" sz="1600" dirty="0">
                <a:latin typeface="Arial" panose="020B0604020202020204" pitchFamily="34" charset="0"/>
                <a:cs typeface="Arial" panose="020B0604020202020204" pitchFamily="34" charset="0"/>
              </a:rPr>
              <a:t> 2R : </a:t>
            </a:r>
            <a:r>
              <a:rPr lang="en-US" sz="1600" dirty="0" err="1">
                <a:latin typeface="Arial" panose="020B0604020202020204" pitchFamily="34" charset="0"/>
                <a:cs typeface="Arial" panose="020B0604020202020204" pitchFamily="34" charset="0"/>
              </a:rPr>
              <a:t>Tái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chế</a:t>
            </a:r>
            <a:r>
              <a:rPr lang="en-US" sz="1600" dirty="0">
                <a:latin typeface="Arial" panose="020B0604020202020204" pitchFamily="34" charset="0"/>
                <a:cs typeface="Arial" panose="020B0604020202020204" pitchFamily="34" charset="0"/>
              </a:rPr>
              <a:t> (Recycle-R8), Thu </a:t>
            </a:r>
            <a:r>
              <a:rPr lang="en-US" sz="1600" dirty="0" err="1">
                <a:latin typeface="Arial" panose="020B0604020202020204" pitchFamily="34" charset="0"/>
                <a:cs typeface="Arial" panose="020B0604020202020204" pitchFamily="34" charset="0"/>
              </a:rPr>
              <a:t>hồi</a:t>
            </a:r>
            <a:r>
              <a:rPr lang="en-US" sz="1600" dirty="0">
                <a:latin typeface="Arial" panose="020B0604020202020204" pitchFamily="34" charset="0"/>
                <a:cs typeface="Arial" panose="020B0604020202020204" pitchFamily="34" charset="0"/>
              </a:rPr>
              <a:t> (Recover-R9).</a:t>
            </a:r>
          </a:p>
          <a:p>
            <a:pPr algn="just"/>
            <a:r>
              <a:rPr lang="en-US" sz="1600" dirty="0" err="1">
                <a:latin typeface="Arial" panose="020B0604020202020204" pitchFamily="34" charset="0"/>
                <a:cs typeface="Arial" panose="020B0604020202020204" pitchFamily="34" charset="0"/>
              </a:rPr>
              <a:t>Chiến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lược</a:t>
            </a:r>
            <a:r>
              <a:rPr lang="en-US" sz="1600" dirty="0">
                <a:latin typeface="Arial" panose="020B0604020202020204" pitchFamily="34" charset="0"/>
                <a:cs typeface="Arial" panose="020B0604020202020204" pitchFamily="34" charset="0"/>
              </a:rPr>
              <a:t> 10R </a:t>
            </a:r>
            <a:r>
              <a:rPr lang="en-US" sz="1600" dirty="0" err="1">
                <a:latin typeface="Arial" panose="020B0604020202020204" pitchFamily="34" charset="0"/>
                <a:cs typeface="Arial" panose="020B0604020202020204" pitchFamily="34" charset="0"/>
              </a:rPr>
              <a:t>tập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trung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mọi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giai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đoạn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của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vòng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sản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phẩm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mang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hội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triển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doanh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nghiệp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cũng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như</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đầu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tư</a:t>
            </a:r>
            <a:r>
              <a:rPr lang="en-US" sz="1600" dirty="0">
                <a:latin typeface="Arial" panose="020B0604020202020204" pitchFamily="34" charset="0"/>
                <a:cs typeface="Arial" panose="020B0604020202020204" pitchFamily="34" charset="0"/>
              </a:rPr>
              <a:t>.</a:t>
            </a:r>
          </a:p>
        </p:txBody>
      </p:sp>
      <p:sp>
        <p:nvSpPr>
          <p:cNvPr id="7" name="Shape 55"/>
          <p:cNvSpPr txBox="1"/>
          <p:nvPr/>
        </p:nvSpPr>
        <p:spPr>
          <a:xfrm>
            <a:off x="3343698" y="7892838"/>
            <a:ext cx="79375" cy="125095"/>
          </a:xfrm>
          <a:prstGeom prst="rect">
            <a:avLst/>
          </a:prstGeom>
          <a:noFill/>
        </p:spPr>
        <p:txBody>
          <a:bodyPr lIns="0" tIns="0" rIns="0" bIns="0"/>
          <a:lstStyle/>
          <a:p>
            <a:pPr algn="r">
              <a:spcAft>
                <a:spcPts val="0"/>
              </a:spcAft>
            </a:pPr>
            <a:r>
              <a:rPr lang="vi-VN" sz="700" b="1" i="1">
                <a:solidFill>
                  <a:srgbClr val="A73335"/>
                </a:solidFill>
                <a:effectLst/>
                <a:latin typeface="Times New Roman" panose="02020603050405020304" pitchFamily="18" charset="0"/>
                <a:ea typeface="Times New Roman" panose="02020603050405020304" pitchFamily="18" charset="0"/>
              </a:rPr>
              <a:t>Ẩ</a:t>
            </a:r>
            <a:endParaRPr lang="en-US" sz="650">
              <a:solidFill>
                <a:srgbClr val="F6CAC5"/>
              </a:solidFill>
              <a:effectLst/>
              <a:latin typeface="Arial" panose="020B0604020202020204" pitchFamily="34" charset="0"/>
              <a:ea typeface="Arial" panose="020B0604020202020204" pitchFamily="34" charset="0"/>
            </a:endParaRPr>
          </a:p>
        </p:txBody>
      </p:sp>
      <p:pic>
        <p:nvPicPr>
          <p:cNvPr id="10" name="Picture 9"/>
          <p:cNvPicPr/>
          <p:nvPr/>
        </p:nvPicPr>
        <p:blipFill>
          <a:blip r:embed="rId3"/>
          <a:stretch>
            <a:fillRect/>
          </a:stretch>
        </p:blipFill>
        <p:spPr>
          <a:xfrm>
            <a:off x="5511339" y="828501"/>
            <a:ext cx="4170218" cy="4948843"/>
          </a:xfrm>
          <a:prstGeom prst="rect">
            <a:avLst/>
          </a:prstGeom>
        </p:spPr>
      </p:pic>
      <p:sp>
        <p:nvSpPr>
          <p:cNvPr id="11" name="Rectangle 10"/>
          <p:cNvSpPr/>
          <p:nvPr/>
        </p:nvSpPr>
        <p:spPr>
          <a:xfrm>
            <a:off x="5685905" y="5991185"/>
            <a:ext cx="3995652" cy="658642"/>
          </a:xfrm>
          <a:prstGeom prst="rect">
            <a:avLst/>
          </a:prstGeom>
        </p:spPr>
        <p:txBody>
          <a:bodyPr wrap="square">
            <a:spAutoFit/>
          </a:bodyPr>
          <a:lstStyle/>
          <a:p>
            <a:pPr algn="ctr">
              <a:lnSpc>
                <a:spcPct val="115000"/>
              </a:lnSpc>
              <a:spcAft>
                <a:spcPts val="0"/>
              </a:spcAft>
            </a:pPr>
            <a:r>
              <a:rPr lang="vi-VN"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Hình </a:t>
            </a:r>
            <a:r>
              <a:rPr lang="en-US"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vi-VN"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CC"/>
                </a:solidFill>
                <a:latin typeface="Arial" panose="020B0604020202020204" pitchFamily="34" charset="0"/>
                <a:ea typeface="Times New Roman" panose="02020603050405020304" pitchFamily="18" charset="0"/>
                <a:cs typeface="Arial" panose="020B0604020202020204" pitchFamily="34" charset="0"/>
              </a:rPr>
              <a:t>Chiến</a:t>
            </a:r>
            <a:r>
              <a:rPr lang="en-US"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CC"/>
                </a:solidFill>
                <a:latin typeface="Arial" panose="020B0604020202020204" pitchFamily="34" charset="0"/>
                <a:ea typeface="Times New Roman" panose="02020603050405020304" pitchFamily="18" charset="0"/>
                <a:cs typeface="Arial" panose="020B0604020202020204" pitchFamily="34" charset="0"/>
              </a:rPr>
              <a:t>lược</a:t>
            </a:r>
            <a:r>
              <a:rPr lang="en-US"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 10R </a:t>
            </a:r>
            <a:r>
              <a:rPr lang="en-US" sz="1600" dirty="0" err="1">
                <a:solidFill>
                  <a:srgbClr val="0000CC"/>
                </a:solidFill>
                <a:latin typeface="Arial" panose="020B0604020202020204" pitchFamily="34" charset="0"/>
                <a:ea typeface="Times New Roman" panose="02020603050405020304" pitchFamily="18" charset="0"/>
                <a:cs typeface="Arial" panose="020B0604020202020204" pitchFamily="34" charset="0"/>
              </a:rPr>
              <a:t>theo</a:t>
            </a:r>
            <a:r>
              <a:rPr lang="en-US"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CC"/>
                </a:solidFill>
                <a:latin typeface="Arial" panose="020B0604020202020204" pitchFamily="34" charset="0"/>
                <a:ea typeface="Times New Roman" panose="02020603050405020304" pitchFamily="18" charset="0"/>
                <a:cs typeface="Arial" panose="020B0604020202020204" pitchFamily="34" charset="0"/>
              </a:rPr>
              <a:t>quan</a:t>
            </a:r>
            <a:r>
              <a:rPr lang="en-US"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CC"/>
                </a:solidFill>
                <a:latin typeface="Arial" panose="020B0604020202020204" pitchFamily="34" charset="0"/>
                <a:ea typeface="Times New Roman" panose="02020603050405020304" pitchFamily="18" charset="0"/>
                <a:cs typeface="Arial" panose="020B0604020202020204" pitchFamily="34" charset="0"/>
              </a:rPr>
              <a:t>điểm</a:t>
            </a:r>
            <a:r>
              <a:rPr lang="en-US"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CC"/>
                </a:solidFill>
                <a:latin typeface="Arial" panose="020B0604020202020204" pitchFamily="34" charset="0"/>
                <a:ea typeface="Times New Roman" panose="02020603050405020304" pitchFamily="18" charset="0"/>
                <a:cs typeface="Arial" panose="020B0604020202020204" pitchFamily="34" charset="0"/>
              </a:rPr>
              <a:t>phát</a:t>
            </a:r>
            <a:r>
              <a:rPr lang="en-US"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0000CC"/>
                </a:solidFill>
                <a:latin typeface="Arial" panose="020B0604020202020204" pitchFamily="34" charset="0"/>
                <a:ea typeface="Times New Roman" panose="02020603050405020304" pitchFamily="18" charset="0"/>
                <a:cs typeface="Arial" panose="020B0604020202020204" pitchFamily="34" charset="0"/>
              </a:rPr>
              <a:t>triển</a:t>
            </a:r>
            <a:r>
              <a:rPr lang="en-US" sz="1600" dirty="0">
                <a:solidFill>
                  <a:srgbClr val="0000CC"/>
                </a:solidFill>
                <a:latin typeface="Arial" panose="020B0604020202020204" pitchFamily="34" charset="0"/>
                <a:ea typeface="Times New Roman" panose="02020603050405020304" pitchFamily="18" charset="0"/>
                <a:cs typeface="Arial" panose="020B0604020202020204" pitchFamily="34" charset="0"/>
              </a:rPr>
              <a:t> KTTH</a:t>
            </a:r>
          </a:p>
        </p:txBody>
      </p:sp>
    </p:spTree>
    <p:extLst>
      <p:ext uri="{BB962C8B-B14F-4D97-AF65-F5344CB8AC3E}">
        <p14:creationId xmlns:p14="http://schemas.microsoft.com/office/powerpoint/2010/main" val="1079822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6" name="Rectangle 5"/>
          <p:cNvSpPr/>
          <p:nvPr/>
        </p:nvSpPr>
        <p:spPr>
          <a:xfrm>
            <a:off x="467360" y="896426"/>
            <a:ext cx="8888461" cy="707886"/>
          </a:xfrm>
          <a:prstGeom prst="rect">
            <a:avLst/>
          </a:prstGeom>
        </p:spPr>
        <p:txBody>
          <a:bodyPr wrap="square">
            <a:spAutoFit/>
          </a:bodyPr>
          <a:lstStyle/>
          <a:p>
            <a:r>
              <a:rPr lang="vi-VN" sz="2000" dirty="0"/>
              <a:t>Lacy và cộng sự </a:t>
            </a:r>
            <a:r>
              <a:rPr lang="en-US" sz="2000" dirty="0"/>
              <a:t>(2015) </a:t>
            </a:r>
            <a:r>
              <a:rPr lang="vi-VN" sz="2000" dirty="0"/>
              <a:t>cũng đã đề xuất năm mô hình kinh doanh làm cơ sở cho việc chuyển đổi sang nền KTTH (xem Hình </a:t>
            </a:r>
            <a:r>
              <a:rPr lang="en-US" sz="2000" dirty="0"/>
              <a:t>4</a:t>
            </a:r>
            <a:r>
              <a:rPr lang="vi-VN" sz="2000" dirty="0"/>
              <a:t>). </a:t>
            </a:r>
            <a:endParaRPr lang="en-US" sz="2000" dirty="0"/>
          </a:p>
        </p:txBody>
      </p:sp>
      <p:sp>
        <p:nvSpPr>
          <p:cNvPr id="7" name="Shape 55"/>
          <p:cNvSpPr txBox="1"/>
          <p:nvPr/>
        </p:nvSpPr>
        <p:spPr>
          <a:xfrm>
            <a:off x="3343698" y="7892838"/>
            <a:ext cx="79375" cy="125095"/>
          </a:xfrm>
          <a:prstGeom prst="rect">
            <a:avLst/>
          </a:prstGeom>
          <a:noFill/>
        </p:spPr>
        <p:txBody>
          <a:bodyPr lIns="0" tIns="0" rIns="0" bIns="0"/>
          <a:lstStyle/>
          <a:p>
            <a:pPr algn="r">
              <a:spcAft>
                <a:spcPts val="0"/>
              </a:spcAft>
            </a:pPr>
            <a:r>
              <a:rPr lang="vi-VN" sz="700" b="1" i="1">
                <a:solidFill>
                  <a:srgbClr val="A73335"/>
                </a:solidFill>
                <a:effectLst/>
                <a:latin typeface="Times New Roman" panose="02020603050405020304" pitchFamily="18" charset="0"/>
                <a:ea typeface="Times New Roman" panose="02020603050405020304" pitchFamily="18" charset="0"/>
              </a:rPr>
              <a:t>Ẩ</a:t>
            </a:r>
            <a:endParaRPr lang="en-US" sz="650">
              <a:solidFill>
                <a:srgbClr val="F6CAC5"/>
              </a:solidFill>
              <a:effectLst/>
              <a:latin typeface="Arial" panose="020B0604020202020204" pitchFamily="34" charset="0"/>
              <a:ea typeface="Arial" panose="020B0604020202020204" pitchFamily="34" charset="0"/>
            </a:endParaRPr>
          </a:p>
        </p:txBody>
      </p:sp>
      <p:pic>
        <p:nvPicPr>
          <p:cNvPr id="5" name="Picture 4"/>
          <p:cNvPicPr/>
          <p:nvPr/>
        </p:nvPicPr>
        <p:blipFill>
          <a:blip r:embed="rId3"/>
          <a:stretch>
            <a:fillRect/>
          </a:stretch>
        </p:blipFill>
        <p:spPr>
          <a:xfrm>
            <a:off x="4671753" y="1775897"/>
            <a:ext cx="5037512" cy="3619063"/>
          </a:xfrm>
          <a:prstGeom prst="rect">
            <a:avLst/>
          </a:prstGeom>
        </p:spPr>
      </p:pic>
      <p:sp>
        <p:nvSpPr>
          <p:cNvPr id="3" name="Rectangle 2"/>
          <p:cNvSpPr/>
          <p:nvPr/>
        </p:nvSpPr>
        <p:spPr>
          <a:xfrm>
            <a:off x="5881103" y="5738131"/>
            <a:ext cx="3474718" cy="658642"/>
          </a:xfrm>
          <a:prstGeom prst="rect">
            <a:avLst/>
          </a:prstGeom>
        </p:spPr>
        <p:txBody>
          <a:bodyPr wrap="square">
            <a:spAutoFit/>
          </a:bodyPr>
          <a:lstStyle/>
          <a:p>
            <a:pPr algn="ctr">
              <a:lnSpc>
                <a:spcPct val="115000"/>
              </a:lnSpc>
              <a:spcAft>
                <a:spcPts val="0"/>
              </a:spcAft>
            </a:pPr>
            <a:r>
              <a:rPr lang="vi-VN" sz="1600" dirty="0">
                <a:ea typeface="Times New Roman" panose="02020603050405020304" pitchFamily="18" charset="0"/>
              </a:rPr>
              <a:t>Hình </a:t>
            </a:r>
            <a:r>
              <a:rPr lang="en-US" sz="1600" dirty="0">
                <a:ea typeface="Times New Roman" panose="02020603050405020304" pitchFamily="18" charset="0"/>
              </a:rPr>
              <a:t>4</a:t>
            </a:r>
            <a:r>
              <a:rPr lang="vi-VN" sz="1600" dirty="0">
                <a:ea typeface="Times New Roman" panose="02020603050405020304" pitchFamily="18" charset="0"/>
              </a:rPr>
              <a:t>. Năm mô hình kinh doanh tạo vòng lặp giá trị tuần hoà</a:t>
            </a:r>
            <a:r>
              <a:rPr lang="en-US" sz="1600" dirty="0">
                <a:ea typeface="Times New Roman" panose="02020603050405020304" pitchFamily="18" charset="0"/>
              </a:rPr>
              <a:t>n</a:t>
            </a:r>
            <a:endParaRPr lang="en-US" sz="1600" dirty="0">
              <a:effectLst/>
              <a:ea typeface="Times New Roman" panose="02020603050405020304" pitchFamily="18" charset="0"/>
            </a:endParaRPr>
          </a:p>
        </p:txBody>
      </p:sp>
      <p:sp>
        <p:nvSpPr>
          <p:cNvPr id="8" name="Rectangle 7"/>
          <p:cNvSpPr/>
          <p:nvPr/>
        </p:nvSpPr>
        <p:spPr>
          <a:xfrm>
            <a:off x="384233" y="1775897"/>
            <a:ext cx="4719782" cy="4524315"/>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Theo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4, </a:t>
            </a:r>
            <a:r>
              <a:rPr lang="en-US" dirty="0">
                <a:solidFill>
                  <a:srgbClr val="0000CC"/>
                </a:solidFill>
                <a:latin typeface="Arial" panose="020B0604020202020204" pitchFamily="34" charset="0"/>
                <a:cs typeface="Arial" panose="020B0604020202020204" pitchFamily="34" charset="0"/>
              </a:rPr>
              <a:t>n</a:t>
            </a:r>
            <a:r>
              <a:rPr lang="vi-VN" dirty="0">
                <a:solidFill>
                  <a:srgbClr val="0000CC"/>
                </a:solidFill>
                <a:latin typeface="Arial" panose="020B0604020202020204" pitchFamily="34" charset="0"/>
                <a:cs typeface="Arial" panose="020B0604020202020204" pitchFamily="34" charset="0"/>
              </a:rPr>
              <a:t>ăm mô hình kinh doanh </a:t>
            </a:r>
            <a:r>
              <a:rPr lang="vi-VN" dirty="0">
                <a:latin typeface="Arial" panose="020B0604020202020204" pitchFamily="34" charset="0"/>
                <a:cs typeface="Arial" panose="020B0604020202020204" pitchFamily="34" charset="0"/>
              </a:rPr>
              <a:t>nhằm tạo ra vòng lặp giá trị tuần hoàn (circular value loop), bao gồm: </a:t>
            </a:r>
            <a:r>
              <a:rPr lang="vi-VN" dirty="0">
                <a:solidFill>
                  <a:srgbClr val="0000CC"/>
                </a:solidFill>
                <a:latin typeface="Arial" panose="020B0604020202020204" pitchFamily="34" charset="0"/>
                <a:cs typeface="Arial" panose="020B0604020202020204" pitchFamily="34" charset="0"/>
              </a:rPr>
              <a:t>tuần hoàn đầu vào </a:t>
            </a:r>
            <a:r>
              <a:rPr lang="vi-VN" dirty="0">
                <a:latin typeface="Arial" panose="020B0604020202020204" pitchFamily="34" charset="0"/>
                <a:cs typeface="Arial" panose="020B0604020202020204" pitchFamily="34" charset="0"/>
              </a:rPr>
              <a:t>(circular inputs), </a:t>
            </a:r>
            <a:r>
              <a:rPr lang="vi-VN" dirty="0">
                <a:solidFill>
                  <a:srgbClr val="0000CC"/>
                </a:solidFill>
                <a:latin typeface="Arial" panose="020B0604020202020204" pitchFamily="34" charset="0"/>
                <a:cs typeface="Arial" panose="020B0604020202020204" pitchFamily="34" charset="0"/>
              </a:rPr>
              <a:t>chia sẻ nền tảng </a:t>
            </a:r>
            <a:r>
              <a:rPr lang="vi-VN" dirty="0">
                <a:latin typeface="Arial" panose="020B0604020202020204" pitchFamily="34" charset="0"/>
                <a:cs typeface="Arial" panose="020B0604020202020204" pitchFamily="34" charset="0"/>
              </a:rPr>
              <a:t>(sharing platform), </a:t>
            </a:r>
            <a:r>
              <a:rPr lang="vi-VN" dirty="0">
                <a:solidFill>
                  <a:srgbClr val="0000CC"/>
                </a:solidFill>
                <a:latin typeface="Arial" panose="020B0604020202020204" pitchFamily="34" charset="0"/>
                <a:cs typeface="Arial" panose="020B0604020202020204" pitchFamily="34" charset="0"/>
              </a:rPr>
              <a:t>sản phẩm như là dịch vụ </a:t>
            </a:r>
            <a:r>
              <a:rPr lang="vi-VN" dirty="0">
                <a:latin typeface="Arial" panose="020B0604020202020204" pitchFamily="34" charset="0"/>
                <a:cs typeface="Arial" panose="020B0604020202020204" pitchFamily="34" charset="0"/>
              </a:rPr>
              <a:t>(product as a service), </a:t>
            </a:r>
            <a:r>
              <a:rPr lang="vi-VN" dirty="0">
                <a:solidFill>
                  <a:srgbClr val="0000CC"/>
                </a:solidFill>
                <a:latin typeface="Arial" panose="020B0604020202020204" pitchFamily="34" charset="0"/>
                <a:cs typeface="Arial" panose="020B0604020202020204" pitchFamily="34" charset="0"/>
              </a:rPr>
              <a:t>kéo dài thời gian sử dụng sản phẩm</a:t>
            </a:r>
            <a:r>
              <a:rPr lang="vi-VN" dirty="0">
                <a:latin typeface="Arial" panose="020B0604020202020204" pitchFamily="34" charset="0"/>
                <a:cs typeface="Arial" panose="020B0604020202020204" pitchFamily="34" charset="0"/>
              </a:rPr>
              <a:t> (product use extension) </a:t>
            </a:r>
            <a:r>
              <a:rPr lang="vi-VN" dirty="0">
                <a:solidFill>
                  <a:srgbClr val="0000CC"/>
                </a:solidFill>
                <a:latin typeface="Arial" panose="020B0604020202020204" pitchFamily="34" charset="0"/>
                <a:cs typeface="Arial" panose="020B0604020202020204" pitchFamily="34" charset="0"/>
              </a:rPr>
              <a:t>và phục hồi tài nguyên</a:t>
            </a:r>
            <a:r>
              <a:rPr lang="vi-VN" dirty="0">
                <a:latin typeface="Arial" panose="020B0604020202020204" pitchFamily="34" charset="0"/>
                <a:cs typeface="Arial" panose="020B0604020202020204" pitchFamily="34" charset="0"/>
              </a:rPr>
              <a:t> (resource recovery).</a:t>
            </a:r>
            <a:r>
              <a:rPr lang="en-US" dirty="0">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Vòng</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lặp</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lại</a:t>
            </a:r>
            <a:r>
              <a:rPr lang="en-US" dirty="0">
                <a:solidFill>
                  <a:srgbClr val="0000CC"/>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trị</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gồm</a:t>
            </a:r>
            <a:r>
              <a:rPr lang="en-US" dirty="0">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các</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công</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đoạn</a:t>
            </a:r>
            <a:r>
              <a:rPr lang="en-US" dirty="0">
                <a:solidFill>
                  <a:srgbClr val="0000CC"/>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Thiết</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kế</a:t>
            </a:r>
            <a:r>
              <a:rPr lang="en-US" dirty="0">
                <a:solidFill>
                  <a:srgbClr val="0000CC"/>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(Design), </a:t>
            </a:r>
            <a:r>
              <a:rPr lang="en-US" dirty="0" err="1">
                <a:solidFill>
                  <a:srgbClr val="0000CC"/>
                </a:solidFill>
                <a:latin typeface="Arial" panose="020B0604020202020204" pitchFamily="34" charset="0"/>
                <a:cs typeface="Arial" panose="020B0604020202020204" pitchFamily="34" charset="0"/>
              </a:rPr>
              <a:t>Tìm</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nguồn</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cung</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cấp</a:t>
            </a:r>
            <a:r>
              <a:rPr lang="en-US" dirty="0">
                <a:solidFill>
                  <a:srgbClr val="0000CC"/>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(Sourcing), </a:t>
            </a:r>
            <a:r>
              <a:rPr lang="en-US" dirty="0" err="1">
                <a:solidFill>
                  <a:srgbClr val="0000CC"/>
                </a:solidFill>
                <a:latin typeface="Arial" panose="020B0604020202020204" pitchFamily="34" charset="0"/>
                <a:cs typeface="Arial" panose="020B0604020202020204" pitchFamily="34" charset="0"/>
              </a:rPr>
              <a:t>Sản</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xuất</a:t>
            </a:r>
            <a:r>
              <a:rPr lang="en-US" dirty="0">
                <a:solidFill>
                  <a:srgbClr val="0000CC"/>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(Manufacturing), </a:t>
            </a:r>
            <a:r>
              <a:rPr lang="en-US" dirty="0" err="1">
                <a:solidFill>
                  <a:srgbClr val="0000CC"/>
                </a:solidFill>
                <a:latin typeface="Arial" panose="020B0604020202020204" pitchFamily="34" charset="0"/>
                <a:cs typeface="Arial" panose="020B0604020202020204" pitchFamily="34" charset="0"/>
              </a:rPr>
              <a:t>Hậu</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cần</a:t>
            </a:r>
            <a:r>
              <a:rPr lang="en-US" dirty="0">
                <a:latin typeface="Arial" panose="020B0604020202020204" pitchFamily="34" charset="0"/>
                <a:cs typeface="Arial" panose="020B0604020202020204" pitchFamily="34" charset="0"/>
              </a:rPr>
              <a:t> (Logistics), </a:t>
            </a:r>
            <a:r>
              <a:rPr lang="en-US" dirty="0" err="1">
                <a:solidFill>
                  <a:srgbClr val="0000CC"/>
                </a:solidFill>
                <a:latin typeface="Arial" panose="020B0604020202020204" pitchFamily="34" charset="0"/>
                <a:cs typeface="Arial" panose="020B0604020202020204" pitchFamily="34" charset="0"/>
              </a:rPr>
              <a:t>Tiếp</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thị</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và</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bán</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hàng</a:t>
            </a:r>
            <a:r>
              <a:rPr lang="en-US" dirty="0">
                <a:solidFill>
                  <a:srgbClr val="0000CC"/>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Marketing&amp;Sales</a:t>
            </a:r>
            <a:r>
              <a:rPr lang="en-US" dirty="0">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Sử</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dụng</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sản</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phẩm</a:t>
            </a:r>
            <a:r>
              <a:rPr lang="en-US" dirty="0">
                <a:solidFill>
                  <a:srgbClr val="0000CC"/>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(Product use), </a:t>
            </a:r>
            <a:r>
              <a:rPr lang="en-US" dirty="0" err="1">
                <a:solidFill>
                  <a:srgbClr val="0000CC"/>
                </a:solidFill>
                <a:latin typeface="Arial" panose="020B0604020202020204" pitchFamily="34" charset="0"/>
                <a:cs typeface="Arial" panose="020B0604020202020204" pitchFamily="34" charset="0"/>
              </a:rPr>
              <a:t>Tái</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chế</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cuối</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đường</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ống</a:t>
            </a:r>
            <a:r>
              <a:rPr lang="en-US" dirty="0">
                <a:solidFill>
                  <a:srgbClr val="0000CC"/>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(End-Of-Use Recycling), </a:t>
            </a:r>
            <a:r>
              <a:rPr lang="en-US" dirty="0" err="1">
                <a:solidFill>
                  <a:srgbClr val="0000CC"/>
                </a:solidFill>
                <a:latin typeface="Arial" panose="020B0604020202020204" pitchFamily="34" charset="0"/>
                <a:cs typeface="Arial" panose="020B0604020202020204" pitchFamily="34" charset="0"/>
              </a:rPr>
              <a:t>Hậu</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cần</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đảo</a:t>
            </a:r>
            <a:r>
              <a:rPr lang="en-US" dirty="0">
                <a:solidFill>
                  <a:srgbClr val="0000CC"/>
                </a:solidFill>
                <a:latin typeface="Arial" panose="020B0604020202020204" pitchFamily="34" charset="0"/>
                <a:cs typeface="Arial" panose="020B0604020202020204" pitchFamily="34" charset="0"/>
              </a:rPr>
              <a:t> </a:t>
            </a:r>
            <a:r>
              <a:rPr lang="en-US" dirty="0" err="1">
                <a:solidFill>
                  <a:srgbClr val="0000CC"/>
                </a:solidFill>
                <a:latin typeface="Arial" panose="020B0604020202020204" pitchFamily="34" charset="0"/>
                <a:cs typeface="Arial" panose="020B0604020202020204" pitchFamily="34" charset="0"/>
              </a:rPr>
              <a:t>ngược</a:t>
            </a:r>
            <a:r>
              <a:rPr lang="en-US" dirty="0">
                <a:latin typeface="Arial" panose="020B0604020202020204" pitchFamily="34" charset="0"/>
                <a:cs typeface="Arial" panose="020B0604020202020204" pitchFamily="34" charset="0"/>
              </a:rPr>
              <a:t> (Reverse Logistics). </a:t>
            </a:r>
          </a:p>
        </p:txBody>
      </p:sp>
    </p:spTree>
    <p:extLst>
      <p:ext uri="{BB962C8B-B14F-4D97-AF65-F5344CB8AC3E}">
        <p14:creationId xmlns:p14="http://schemas.microsoft.com/office/powerpoint/2010/main" val="3685140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6" name="Rectangle 5"/>
          <p:cNvSpPr/>
          <p:nvPr/>
        </p:nvSpPr>
        <p:spPr>
          <a:xfrm>
            <a:off x="450735" y="826941"/>
            <a:ext cx="8888461" cy="5016758"/>
          </a:xfrm>
          <a:prstGeom prst="rect">
            <a:avLst/>
          </a:prstGeom>
        </p:spPr>
        <p:txBody>
          <a:bodyPr wrap="square">
            <a:spAutoFit/>
          </a:bodyPr>
          <a:lstStyle/>
          <a:p>
            <a:pPr algn="just"/>
            <a:r>
              <a:rPr lang="en-US" sz="2000" b="1" dirty="0">
                <a:solidFill>
                  <a:srgbClr val="0000CC"/>
                </a:solidFill>
                <a:latin typeface="Arial" panose="020B0604020202020204" pitchFamily="34" charset="0"/>
                <a:cs typeface="Arial" panose="020B0604020202020204" pitchFamily="34" charset="0"/>
              </a:rPr>
              <a:t>2.2. </a:t>
            </a:r>
            <a:r>
              <a:rPr lang="en-US" sz="2000" b="1" dirty="0" err="1">
                <a:solidFill>
                  <a:srgbClr val="0000CC"/>
                </a:solidFill>
                <a:latin typeface="Arial" panose="020B0604020202020204" pitchFamily="34" charset="0"/>
                <a:cs typeface="Arial" panose="020B0604020202020204" pitchFamily="34" charset="0"/>
              </a:rPr>
              <a:t>Cơ</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sở</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pháp</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lý</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phát</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triển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kinh</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tế</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tuần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hoàn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tại</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Việt</a:t>
            </a:r>
            <a:r>
              <a:rPr lang="en-US" sz="2000" b="1" dirty="0">
                <a:solidFill>
                  <a:srgbClr val="0000CC"/>
                </a:solidFill>
                <a:latin typeface="Arial" panose="020B0604020202020204" pitchFamily="34" charset="0"/>
                <a:cs typeface="Arial" panose="020B0604020202020204" pitchFamily="34" charset="0"/>
              </a:rPr>
              <a:t> Nam </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rõ</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tầm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trọng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(BVMT),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nước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sớm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ra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trương</a:t>
            </a:r>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phát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triển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kinh</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tế</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đi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đối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với</a:t>
            </a:r>
            <a:r>
              <a:rPr lang="en-US" sz="2000" dirty="0">
                <a:solidFill>
                  <a:srgbClr val="0000CC"/>
                </a:solidFill>
                <a:latin typeface="Arial" panose="020B0604020202020204" pitchFamily="34" charset="0"/>
                <a:cs typeface="Arial" panose="020B0604020202020204" pitchFamily="34" charset="0"/>
              </a:rPr>
              <a:t> BVMT, </a:t>
            </a:r>
            <a:r>
              <a:rPr lang="en-US" sz="2000" dirty="0" err="1">
                <a:solidFill>
                  <a:srgbClr val="0000CC"/>
                </a:solidFill>
                <a:latin typeface="Arial" panose="020B0604020202020204" pitchFamily="34" charset="0"/>
                <a:cs typeface="Arial" panose="020B0604020202020204" pitchFamily="34" charset="0"/>
              </a:rPr>
              <a:t>hướng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tới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phát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triển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bền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vững</a:t>
            </a:r>
            <a:r>
              <a:rPr lang="en-US" sz="2000" dirty="0">
                <a:solidFill>
                  <a:srgbClr val="0000CC"/>
                </a:solidFill>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tế-xã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đoạn</a:t>
            </a:r>
            <a:r>
              <a:rPr lang="en-US" sz="2000" dirty="0">
                <a:latin typeface="Arial" panose="020B0604020202020204" pitchFamily="34" charset="0"/>
                <a:cs typeface="Arial" panose="020B0604020202020204" pitchFamily="34" charset="0"/>
              </a:rPr>
              <a:t> 1991-2000 được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 qua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a:t>
            </a:r>
            <a:r>
              <a:rPr lang="en-US" sz="2000" dirty="0">
                <a:latin typeface="Arial" panose="020B0604020202020204" pitchFamily="34" charset="0"/>
                <a:cs typeface="Arial" panose="020B0604020202020204" pitchFamily="34" charset="0"/>
              </a:rPr>
              <a:t> VII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Đảng</a:t>
            </a:r>
            <a:r>
              <a:rPr lang="en-US" sz="2000" dirty="0">
                <a:latin typeface="Arial" panose="020B0604020202020204" pitchFamily="34" charset="0"/>
                <a:cs typeface="Arial" panose="020B0604020202020204" pitchFamily="34" charset="0"/>
              </a:rPr>
              <a:t> ta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trương</a:t>
            </a:r>
            <a:r>
              <a:rPr lang="en-US" sz="2000" dirty="0">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tăng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trưởng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kinh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tế</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phải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gắn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liền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với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tiến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bộ</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và</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công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bằng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xã</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hội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phát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triển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văn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hóa</a:t>
            </a:r>
            <a:r>
              <a:rPr lang="en-US" sz="2000" i="1" dirty="0">
                <a:solidFill>
                  <a:srgbClr val="0000CC"/>
                </a:solidFill>
                <a:latin typeface="Arial" panose="020B0604020202020204" pitchFamily="34" charset="0"/>
                <a:cs typeface="Arial" panose="020B0604020202020204" pitchFamily="34" charset="0"/>
              </a:rPr>
              <a:t>, BVMT</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quyết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55-NQ/TW </a:t>
            </a:r>
            <a:r>
              <a:rPr lang="en-US" sz="2000" dirty="0" err="1">
                <a:latin typeface="Arial" panose="020B0604020202020204" pitchFamily="34" charset="0"/>
                <a:cs typeface="Arial" panose="020B0604020202020204" pitchFamily="34" charset="0"/>
              </a:rPr>
              <a:t>ngày</a:t>
            </a:r>
            <a:r>
              <a:rPr lang="en-US" sz="2000" dirty="0">
                <a:latin typeface="Arial" panose="020B0604020202020204" pitchFamily="34" charset="0"/>
                <a:cs typeface="Arial" panose="020B0604020202020204" pitchFamily="34" charset="0"/>
              </a:rPr>
              <a:t> 11/02/2020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Bộ</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hướng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2030, </a:t>
            </a:r>
            <a:r>
              <a:rPr lang="en-US" sz="2000" dirty="0" err="1">
                <a:latin typeface="Arial" panose="020B0604020202020204" pitchFamily="34" charset="0"/>
                <a:cs typeface="Arial" panose="020B0604020202020204" pitchFamily="34" charset="0"/>
              </a:rPr>
              <a:t>tầm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nhìn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2045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Ưu</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tiên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sử</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dụng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năng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lượng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gió</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và</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mặt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trời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cho</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phát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điện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khuyến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khích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đầu</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tư</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xây</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dựng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các</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nhà</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máy</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điện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sử</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dụng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rác</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thải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đô</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thị</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sinh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khối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và</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chất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thải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rắn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đôi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với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công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tác</a:t>
            </a:r>
            <a:r>
              <a:rPr lang="en-US" sz="2000" i="1" dirty="0">
                <a:solidFill>
                  <a:srgbClr val="0000CC"/>
                </a:solidFill>
                <a:latin typeface="Arial" panose="020B0604020202020204" pitchFamily="34" charset="0"/>
                <a:cs typeface="Arial" panose="020B0604020202020204" pitchFamily="34" charset="0"/>
              </a:rPr>
              <a:t> BVMT </a:t>
            </a:r>
            <a:r>
              <a:rPr lang="en-US" sz="2000" i="1" dirty="0" err="1">
                <a:solidFill>
                  <a:srgbClr val="0000CC"/>
                </a:solidFill>
                <a:latin typeface="Arial" panose="020B0604020202020204" pitchFamily="34" charset="0"/>
                <a:cs typeface="Arial" panose="020B0604020202020204" pitchFamily="34" charset="0"/>
              </a:rPr>
              <a:t>và</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phát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triển</a:t>
            </a:r>
            <a:r>
              <a:rPr lang="en-US" sz="2000" i="1" dirty="0">
                <a:solidFill>
                  <a:srgbClr val="0000CC"/>
                </a:solidFill>
                <a:latin typeface="Arial" panose="020B0604020202020204" pitchFamily="34" charset="0"/>
                <a:cs typeface="Arial" panose="020B0604020202020204" pitchFamily="34" charset="0"/>
              </a:rPr>
              <a:t> KTTH</a:t>
            </a:r>
            <a:r>
              <a:rPr lang="en-US" sz="2000" dirty="0">
                <a:latin typeface="Arial" panose="020B0604020202020204" pitchFamily="34" charset="0"/>
                <a:cs typeface="Arial" panose="020B0604020202020204" pitchFamily="34" charset="0"/>
              </a:rPr>
              <a:t>”.</a:t>
            </a:r>
          </a:p>
        </p:txBody>
      </p:sp>
      <p:sp>
        <p:nvSpPr>
          <p:cNvPr id="7" name="Shape 55"/>
          <p:cNvSpPr txBox="1"/>
          <p:nvPr/>
        </p:nvSpPr>
        <p:spPr>
          <a:xfrm>
            <a:off x="3343698" y="7892838"/>
            <a:ext cx="79375" cy="125095"/>
          </a:xfrm>
          <a:prstGeom prst="rect">
            <a:avLst/>
          </a:prstGeom>
          <a:noFill/>
        </p:spPr>
        <p:txBody>
          <a:bodyPr lIns="0" tIns="0" rIns="0" bIns="0"/>
          <a:lstStyle/>
          <a:p>
            <a:pPr algn="r">
              <a:spcAft>
                <a:spcPts val="0"/>
              </a:spcAft>
            </a:pPr>
            <a:r>
              <a:rPr lang="vi-VN" sz="700" b="1" i="1">
                <a:solidFill>
                  <a:srgbClr val="A73335"/>
                </a:solidFill>
                <a:effectLst/>
                <a:latin typeface="Times New Roman" panose="02020603050405020304" pitchFamily="18" charset="0"/>
                <a:ea typeface="Times New Roman" panose="02020603050405020304" pitchFamily="18" charset="0"/>
              </a:rPr>
              <a:t>Ẩ</a:t>
            </a:r>
            <a:endParaRPr lang="en-US" sz="650">
              <a:solidFill>
                <a:srgbClr val="F6CAC5"/>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168829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6" name="Rectangle 5"/>
          <p:cNvSpPr/>
          <p:nvPr/>
        </p:nvSpPr>
        <p:spPr>
          <a:xfrm>
            <a:off x="457200" y="723207"/>
            <a:ext cx="8898621" cy="5324535"/>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quyết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a:t>
            </a:r>
            <a:r>
              <a:rPr lang="en-US" sz="2000" dirty="0">
                <a:latin typeface="Arial" panose="020B0604020202020204" pitchFamily="34" charset="0"/>
                <a:cs typeface="Arial" panose="020B0604020202020204" pitchFamily="34" charset="0"/>
              </a:rPr>
              <a:t> XIII </a:t>
            </a:r>
            <a:r>
              <a:rPr lang="en-US" sz="2000" dirty="0">
                <a:solidFill>
                  <a:srgbClr val="0000CC"/>
                </a:solidFill>
                <a:latin typeface="Arial" panose="020B0604020202020204" pitchFamily="34" charset="0"/>
                <a:cs typeface="Arial" panose="020B0604020202020204" pitchFamily="34" charset="0"/>
              </a:rPr>
              <a:t>“</a:t>
            </a:r>
            <a:r>
              <a:rPr lang="en-US" sz="2000" i="1" dirty="0" err="1">
                <a:solidFill>
                  <a:srgbClr val="0000CC"/>
                </a:solidFill>
                <a:latin typeface="Arial" panose="020B0604020202020204" pitchFamily="34" charset="0"/>
                <a:cs typeface="Arial" panose="020B0604020202020204" pitchFamily="34" charset="0"/>
              </a:rPr>
              <a:t>Kinh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tế</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số</a:t>
            </a:r>
            <a:r>
              <a:rPr lang="en-US" sz="2000" i="1" dirty="0">
                <a:solidFill>
                  <a:srgbClr val="0000CC"/>
                </a:solidFill>
                <a:latin typeface="Arial" panose="020B0604020202020204" pitchFamily="34" charset="0"/>
                <a:cs typeface="Arial" panose="020B0604020202020204" pitchFamily="34" charset="0"/>
              </a:rPr>
              <a:t>, KTTH, </a:t>
            </a:r>
            <a:r>
              <a:rPr lang="en-US" sz="2000" i="1" dirty="0" err="1">
                <a:solidFill>
                  <a:srgbClr val="0000CC"/>
                </a:solidFill>
                <a:latin typeface="Arial" panose="020B0604020202020204" pitchFamily="34" charset="0"/>
                <a:cs typeface="Arial" panose="020B0604020202020204" pitchFamily="34" charset="0"/>
              </a:rPr>
              <a:t>tăng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trưởng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xanh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đang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là</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mô</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hình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nhiều</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quốc</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gia</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lựa</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chọn</a:t>
            </a:r>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hướng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đoạn</a:t>
            </a:r>
            <a:r>
              <a:rPr lang="en-US" sz="2000" dirty="0">
                <a:latin typeface="Arial" panose="020B0604020202020204" pitchFamily="34" charset="0"/>
                <a:cs typeface="Arial" panose="020B0604020202020204" pitchFamily="34" charset="0"/>
              </a:rPr>
              <a:t> 2021-2030,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i="1" dirty="0" err="1">
                <a:solidFill>
                  <a:srgbClr val="0000CC"/>
                </a:solidFill>
                <a:latin typeface="Arial" panose="020B0604020202020204" pitchFamily="34" charset="0"/>
                <a:cs typeface="Arial" panose="020B0604020202020204" pitchFamily="34" charset="0"/>
              </a:rPr>
              <a:t>xây</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dựng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nền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kinh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tế</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xanh</a:t>
            </a:r>
            <a:r>
              <a:rPr lang="en-US" sz="2000" i="1" dirty="0">
                <a:solidFill>
                  <a:srgbClr val="0000CC"/>
                </a:solidFill>
                <a:latin typeface="Arial" panose="020B0604020202020204" pitchFamily="34" charset="0"/>
                <a:cs typeface="Arial" panose="020B0604020202020204" pitchFamily="34" charset="0"/>
              </a:rPr>
              <a:t>, KTTH, </a:t>
            </a:r>
            <a:r>
              <a:rPr lang="en-US" sz="2000" i="1" dirty="0" err="1">
                <a:solidFill>
                  <a:srgbClr val="0000CC"/>
                </a:solidFill>
                <a:latin typeface="Arial" panose="020B0604020202020204" pitchFamily="34" charset="0"/>
                <a:cs typeface="Arial" panose="020B0604020202020204" pitchFamily="34" charset="0"/>
              </a:rPr>
              <a:t>thân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thiện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với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môi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quyết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XIII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coi</a:t>
            </a:r>
            <a:r>
              <a:rPr lang="en-US" sz="2000" dirty="0">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khuyến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khích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phát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triển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mô</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hình</a:t>
            </a:r>
            <a:r>
              <a:rPr lang="en-US" sz="2000" i="1" dirty="0">
                <a:solidFill>
                  <a:srgbClr val="0000CC"/>
                </a:solidFill>
                <a:latin typeface="Arial" panose="020B0604020202020204" pitchFamily="34" charset="0"/>
                <a:cs typeface="Arial" panose="020B0604020202020204" pitchFamily="34" charset="0"/>
              </a:rPr>
              <a:t> KTTH </a:t>
            </a:r>
            <a:r>
              <a:rPr lang="en-US" sz="2000" i="1" dirty="0" err="1">
                <a:solidFill>
                  <a:srgbClr val="0000CC"/>
                </a:solidFill>
                <a:latin typeface="Arial" panose="020B0604020202020204" pitchFamily="34" charset="0"/>
                <a:cs typeface="Arial" panose="020B0604020202020204" pitchFamily="34" charset="0"/>
              </a:rPr>
              <a:t>để</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sử</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dụng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tổng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hợp</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và</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hiệu</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quả</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đầu</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ra</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của</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quá</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trình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sản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10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tới</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hóa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qua,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KTTH, bao </a:t>
            </a:r>
            <a:r>
              <a:rPr lang="en-US" sz="2000" dirty="0" err="1">
                <a:latin typeface="Arial" panose="020B0604020202020204" pitchFamily="34" charset="0"/>
                <a:cs typeface="Arial" panose="020B0604020202020204" pitchFamily="34" charset="0"/>
              </a:rPr>
              <a:t>gồm</a:t>
            </a:r>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Luật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Bảo</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vệ</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môi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trường</a:t>
            </a:r>
            <a:r>
              <a:rPr lang="en-US" sz="2000" dirty="0">
                <a:solidFill>
                  <a:srgbClr val="0000CC"/>
                </a:solidFill>
                <a:latin typeface="Arial" panose="020B0604020202020204" pitchFamily="34" charset="0"/>
                <a:cs typeface="Arial" panose="020B0604020202020204" pitchFamily="34" charset="0"/>
              </a:rPr>
              <a:t> 2005, 2015, 2020; </a:t>
            </a:r>
            <a:r>
              <a:rPr lang="en-US" sz="2000" dirty="0" err="1">
                <a:solidFill>
                  <a:srgbClr val="0000CC"/>
                </a:solidFill>
                <a:latin typeface="Arial" panose="020B0604020202020204" pitchFamily="34" charset="0"/>
                <a:cs typeface="Arial" panose="020B0604020202020204" pitchFamily="34" charset="0"/>
              </a:rPr>
              <a:t>Luật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Khoáng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sản</a:t>
            </a:r>
            <a:r>
              <a:rPr lang="en-US" sz="2000" dirty="0">
                <a:solidFill>
                  <a:srgbClr val="0000CC"/>
                </a:solidFill>
                <a:latin typeface="Arial" panose="020B0604020202020204" pitchFamily="34" charset="0"/>
                <a:cs typeface="Arial" panose="020B0604020202020204" pitchFamily="34" charset="0"/>
              </a:rPr>
              <a:t> 2010, </a:t>
            </a:r>
            <a:r>
              <a:rPr lang="en-US" sz="2000" dirty="0" err="1">
                <a:solidFill>
                  <a:srgbClr val="0000CC"/>
                </a:solidFill>
                <a:latin typeface="Arial" panose="020B0604020202020204" pitchFamily="34" charset="0"/>
                <a:cs typeface="Arial" panose="020B0604020202020204" pitchFamily="34" charset="0"/>
              </a:rPr>
              <a:t>Luật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Tài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nguyên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nước</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năm</a:t>
            </a:r>
            <a:r>
              <a:rPr lang="en-US" sz="2000" dirty="0">
                <a:solidFill>
                  <a:srgbClr val="0000CC"/>
                </a:solidFill>
                <a:latin typeface="Arial" panose="020B0604020202020204" pitchFamily="34" charset="0"/>
                <a:cs typeface="Arial" panose="020B0604020202020204" pitchFamily="34" charset="0"/>
              </a:rPr>
              <a:t> 2012, 2024; </a:t>
            </a:r>
            <a:r>
              <a:rPr lang="en-US" sz="2000" dirty="0" err="1">
                <a:solidFill>
                  <a:srgbClr val="0000CC"/>
                </a:solidFill>
                <a:latin typeface="Arial" panose="020B0604020202020204" pitchFamily="34" charset="0"/>
                <a:cs typeface="Arial" panose="020B0604020202020204" pitchFamily="34" charset="0"/>
              </a:rPr>
              <a:t>Luật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Đất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đai</a:t>
            </a:r>
            <a:r>
              <a:rPr lang="en-US" sz="2000" dirty="0">
                <a:solidFill>
                  <a:srgbClr val="0000CC"/>
                </a:solidFill>
                <a:latin typeface="Arial" panose="020B0604020202020204" pitchFamily="34" charset="0"/>
                <a:cs typeface="Arial" panose="020B0604020202020204" pitchFamily="34" charset="0"/>
              </a:rPr>
              <a:t> 2013, 2024 </a:t>
            </a:r>
            <a:r>
              <a:rPr lang="en-US" sz="2000" dirty="0" err="1">
                <a:solidFill>
                  <a:srgbClr val="0000CC"/>
                </a:solidFill>
                <a:latin typeface="Arial" panose="020B0604020202020204" pitchFamily="34" charset="0"/>
                <a:cs typeface="Arial" panose="020B0604020202020204" pitchFamily="34" charset="0"/>
              </a:rPr>
              <a:t>và</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nhiều</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văn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bản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dưới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luật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Luật</a:t>
            </a:r>
            <a:r>
              <a:rPr lang="en-US" sz="2000" dirty="0">
                <a:solidFill>
                  <a:srgbClr val="0000CC"/>
                </a:solidFill>
                <a:latin typeface="Arial" panose="020B0604020202020204" pitchFamily="34" charset="0"/>
                <a:cs typeface="Arial" panose="020B0604020202020204" pitchFamily="34" charset="0"/>
              </a:rPr>
              <a:t> BVMT </a:t>
            </a:r>
            <a:r>
              <a:rPr lang="en-US" sz="2000" dirty="0" err="1">
                <a:solidFill>
                  <a:srgbClr val="0000CC"/>
                </a:solidFill>
                <a:latin typeface="Arial" panose="020B0604020202020204" pitchFamily="34" charset="0"/>
                <a:cs typeface="Arial" panose="020B0604020202020204" pitchFamily="34" charset="0"/>
              </a:rPr>
              <a:t>năm</a:t>
            </a:r>
            <a:r>
              <a:rPr lang="en-US" sz="2000" dirty="0">
                <a:solidFill>
                  <a:srgbClr val="0000CC"/>
                </a:solidFill>
                <a:latin typeface="Arial" panose="020B0604020202020204" pitchFamily="34" charset="0"/>
                <a:cs typeface="Arial" panose="020B0604020202020204" pitchFamily="34" charset="0"/>
              </a:rPr>
              <a:t> 2020 </a:t>
            </a:r>
            <a:r>
              <a:rPr lang="en-US" sz="2000" dirty="0" err="1">
                <a:solidFill>
                  <a:srgbClr val="0000CC"/>
                </a:solidFill>
                <a:latin typeface="Arial" panose="020B0604020202020204" pitchFamily="34" charset="0"/>
                <a:cs typeface="Arial" panose="020B0604020202020204" pitchFamily="34" charset="0"/>
              </a:rPr>
              <a:t>đã</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chính</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thức</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đề</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cập</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đến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khái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niệm</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và</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các</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quy</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định</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về</a:t>
            </a:r>
            <a:r>
              <a:rPr lang="en-US" sz="2000" dirty="0">
                <a:solidFill>
                  <a:srgbClr val="0000CC"/>
                </a:solidFill>
                <a:latin typeface="Arial" panose="020B0604020202020204" pitchFamily="34" charset="0"/>
                <a:cs typeface="Arial" panose="020B0604020202020204" pitchFamily="34" charset="0"/>
              </a:rPr>
              <a:t> KTTH. </a:t>
            </a:r>
          </a:p>
          <a:p>
            <a:pPr algn="just"/>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2020 </a:t>
            </a:r>
            <a:r>
              <a:rPr lang="en-US" sz="2000" dirty="0" err="1">
                <a:latin typeface="Arial" panose="020B0604020202020204" pitchFamily="34" charset="0"/>
                <a:cs typeface="Arial" panose="020B0604020202020204" pitchFamily="34" charset="0"/>
              </a:rPr>
              <a:t>cũng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định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phải</a:t>
            </a:r>
            <a:r>
              <a:rPr lang="en-US" sz="2000" dirty="0">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Lồng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ghép</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thúc</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đẩy</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các</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mô</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hình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kinh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tế</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tuần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hoàn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kinh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tế</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xanh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trong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xây</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dựng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và</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thực</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hiện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chiến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lược</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quy</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hoạch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kế</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hoạch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chương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trình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đề</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án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dự</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án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phát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triển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kinh</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tế</a:t>
            </a:r>
            <a:r>
              <a:rPr lang="en-US" sz="2000" i="1" dirty="0">
                <a:solidFill>
                  <a:srgbClr val="0000CC"/>
                </a:solidFill>
                <a:latin typeface="Arial" panose="020B0604020202020204" pitchFamily="34" charset="0"/>
                <a:cs typeface="Arial" panose="020B0604020202020204" pitchFamily="34" charset="0"/>
              </a:rPr>
              <a:t> - </a:t>
            </a:r>
            <a:r>
              <a:rPr lang="en-US" sz="2000" i="1" dirty="0" err="1">
                <a:solidFill>
                  <a:srgbClr val="0000CC"/>
                </a:solidFill>
                <a:latin typeface="Arial" panose="020B0604020202020204" pitchFamily="34" charset="0"/>
                <a:cs typeface="Arial" panose="020B0604020202020204" pitchFamily="34" charset="0"/>
              </a:rPr>
              <a:t>xã</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Khoản</a:t>
            </a:r>
            <a:r>
              <a:rPr lang="en-US" sz="2000" dirty="0">
                <a:latin typeface="Arial" panose="020B0604020202020204" pitchFamily="34" charset="0"/>
                <a:cs typeface="Arial" panose="020B0604020202020204" pitchFamily="34" charset="0"/>
              </a:rPr>
              <a:t> 11, Điều 5).</a:t>
            </a:r>
          </a:p>
        </p:txBody>
      </p:sp>
      <p:sp>
        <p:nvSpPr>
          <p:cNvPr id="7" name="Shape 55"/>
          <p:cNvSpPr txBox="1"/>
          <p:nvPr/>
        </p:nvSpPr>
        <p:spPr>
          <a:xfrm>
            <a:off x="3343698" y="7892838"/>
            <a:ext cx="79375" cy="125095"/>
          </a:xfrm>
          <a:prstGeom prst="rect">
            <a:avLst/>
          </a:prstGeom>
          <a:noFill/>
        </p:spPr>
        <p:txBody>
          <a:bodyPr lIns="0" tIns="0" rIns="0" bIns="0"/>
          <a:lstStyle/>
          <a:p>
            <a:pPr algn="r">
              <a:spcAft>
                <a:spcPts val="0"/>
              </a:spcAft>
            </a:pPr>
            <a:r>
              <a:rPr lang="vi-VN" sz="700" b="1" i="1">
                <a:solidFill>
                  <a:srgbClr val="A73335"/>
                </a:solidFill>
                <a:effectLst/>
                <a:latin typeface="Times New Roman" panose="02020603050405020304" pitchFamily="18" charset="0"/>
                <a:ea typeface="Times New Roman" panose="02020603050405020304" pitchFamily="18" charset="0"/>
              </a:rPr>
              <a:t>Ẩ</a:t>
            </a:r>
            <a:endParaRPr lang="en-US" sz="650">
              <a:solidFill>
                <a:srgbClr val="F6CAC5"/>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00226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7" name="Shape 55"/>
          <p:cNvSpPr txBox="1"/>
          <p:nvPr/>
        </p:nvSpPr>
        <p:spPr>
          <a:xfrm>
            <a:off x="3343698" y="7892838"/>
            <a:ext cx="79375" cy="125095"/>
          </a:xfrm>
          <a:prstGeom prst="rect">
            <a:avLst/>
          </a:prstGeom>
          <a:noFill/>
        </p:spPr>
        <p:txBody>
          <a:bodyPr lIns="0" tIns="0" rIns="0" bIns="0"/>
          <a:lstStyle/>
          <a:p>
            <a:pPr algn="r">
              <a:spcAft>
                <a:spcPts val="0"/>
              </a:spcAft>
            </a:pPr>
            <a:r>
              <a:rPr lang="vi-VN" sz="700" b="1" i="1">
                <a:solidFill>
                  <a:srgbClr val="A73335"/>
                </a:solidFill>
                <a:effectLst/>
                <a:latin typeface="Times New Roman" panose="02020603050405020304" pitchFamily="18" charset="0"/>
                <a:ea typeface="Times New Roman" panose="02020603050405020304" pitchFamily="18" charset="0"/>
              </a:rPr>
              <a:t>Ẩ</a:t>
            </a:r>
            <a:endParaRPr lang="en-US" sz="650">
              <a:solidFill>
                <a:srgbClr val="F6CAC5"/>
              </a:solidFill>
              <a:effectLst/>
              <a:latin typeface="Arial" panose="020B0604020202020204" pitchFamily="34" charset="0"/>
              <a:ea typeface="Arial" panose="020B0604020202020204" pitchFamily="34" charset="0"/>
            </a:endParaRPr>
          </a:p>
        </p:txBody>
      </p:sp>
      <p:sp>
        <p:nvSpPr>
          <p:cNvPr id="3" name="Rectangle 2"/>
          <p:cNvSpPr/>
          <p:nvPr/>
        </p:nvSpPr>
        <p:spPr>
          <a:xfrm>
            <a:off x="141317" y="1146812"/>
            <a:ext cx="2917766" cy="5130507"/>
          </a:xfrm>
          <a:prstGeom prst="rect">
            <a:avLst/>
          </a:prstGeom>
        </p:spPr>
        <p:txBody>
          <a:bodyPr wrap="square">
            <a:spAutoFit/>
          </a:bodyPr>
          <a:lstStyle/>
          <a:p>
            <a:pPr algn="just">
              <a:lnSpc>
                <a:spcPct val="107000"/>
              </a:lnSpc>
              <a:spcAft>
                <a:spcPts val="0"/>
              </a:spcAft>
            </a:pPr>
            <a:r>
              <a:rPr lang="en-US" dirty="0">
                <a:latin typeface="Arial" panose="020B0604020202020204" pitchFamily="34" charset="0"/>
                <a:ea typeface="Calibri" panose="020F0502020204030204" pitchFamily="34" charset="0"/>
                <a:cs typeface="Arial" panose="020B0604020202020204" pitchFamily="34" charset="0"/>
              </a:rPr>
              <a:t>- Theo </a:t>
            </a:r>
            <a:r>
              <a:rPr lang="en-US" dirty="0" err="1">
                <a:latin typeface="Arial" panose="020B0604020202020204" pitchFamily="34" charset="0"/>
                <a:ea typeface="Calibri" panose="020F0502020204030204" pitchFamily="34" charset="0"/>
                <a:cs typeface="Arial" panose="020B0604020202020204" pitchFamily="34" charset="0"/>
              </a:rPr>
              <a:t>Khoản</a:t>
            </a:r>
            <a:r>
              <a:rPr lang="en-US" dirty="0">
                <a:latin typeface="Arial" panose="020B0604020202020204" pitchFamily="34" charset="0"/>
                <a:ea typeface="Calibri" panose="020F0502020204030204" pitchFamily="34" charset="0"/>
                <a:cs typeface="Arial" panose="020B0604020202020204" pitchFamily="34" charset="0"/>
              </a:rPr>
              <a:t> 1, Điều 142, </a:t>
            </a:r>
            <a:r>
              <a:rPr lang="en-US" dirty="0" err="1">
                <a:latin typeface="Arial" panose="020B0604020202020204" pitchFamily="34" charset="0"/>
                <a:ea typeface="Calibri" panose="020F0502020204030204" pitchFamily="34" charset="0"/>
                <a:cs typeface="Arial" panose="020B0604020202020204" pitchFamily="34" charset="0"/>
              </a:rPr>
              <a:t>Luật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Bảo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vệ</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môi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trường</a:t>
            </a:r>
            <a:r>
              <a:rPr lang="en-US" dirty="0">
                <a:latin typeface="Arial" panose="020B0604020202020204" pitchFamily="34" charset="0"/>
                <a:ea typeface="Calibri" panose="020F0502020204030204" pitchFamily="34" charset="0"/>
                <a:cs typeface="Arial" panose="020B0604020202020204" pitchFamily="34" charset="0"/>
              </a:rPr>
              <a:t> “</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KTTH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là</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mô</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hình</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kinh</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tế</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trong</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đó</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các</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hoạt</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động</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thiết</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kế</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sản</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xuất</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tiêu</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dùng</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và</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dịch</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vụ</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nhằm</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giảm</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khai</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thác</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nguyên</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liệu</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vật</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liệu</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kéo</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dài</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vòng</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đời</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sản</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phẩm</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hạn</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chế</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chất</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thải</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phát</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sinh</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và</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giảm</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thiểu</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tác</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động</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xấu</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đến</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môi</a:t>
            </a:r>
            <a:r>
              <a:rPr lang="en-US" i="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i="1" dirty="0" err="1">
                <a:solidFill>
                  <a:srgbClr val="0000CC"/>
                </a:solidFill>
                <a:latin typeface="Arial" panose="020B0604020202020204" pitchFamily="34" charset="0"/>
                <a:ea typeface="Calibri" panose="020F0502020204030204" pitchFamily="34" charset="0"/>
                <a:cs typeface="Arial" panose="020B0604020202020204" pitchFamily="34" charset="0"/>
              </a:rPr>
              <a:t>trường</a:t>
            </a:r>
            <a:r>
              <a:rPr lang="en-US"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Dựa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vào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định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nghĩa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kinh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tế</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tuần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hòan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chúng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tôi</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đã</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xây</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dựng</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sơ</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đồ</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phát</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triển</a:t>
            </a:r>
            <a:r>
              <a:rPr lang="en-US" dirty="0">
                <a:latin typeface="Arial" panose="020B0604020202020204" pitchFamily="34" charset="0"/>
                <a:ea typeface="Calibri" panose="020F0502020204030204" pitchFamily="34" charset="0"/>
                <a:cs typeface="Arial" panose="020B0604020202020204" pitchFamily="34" charset="0"/>
              </a:rPr>
              <a:t> KTTH </a:t>
            </a:r>
            <a:r>
              <a:rPr lang="en-US" dirty="0" err="1">
                <a:latin typeface="Arial" panose="020B0604020202020204" pitchFamily="34" charset="0"/>
                <a:ea typeface="Calibri" panose="020F0502020204030204" pitchFamily="34" charset="0"/>
                <a:cs typeface="Arial" panose="020B0604020202020204" pitchFamily="34" charset="0"/>
              </a:rPr>
              <a:t>theo</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hình</a:t>
            </a:r>
            <a:r>
              <a:rPr lang="en-US" dirty="0">
                <a:latin typeface="Arial" panose="020B0604020202020204" pitchFamily="34" charset="0"/>
                <a:ea typeface="Calibri" panose="020F0502020204030204" pitchFamily="34" charset="0"/>
                <a:cs typeface="Arial" panose="020B0604020202020204" pitchFamily="34" charset="0"/>
              </a:rPr>
              <a:t> 5 </a:t>
            </a:r>
            <a:r>
              <a:rPr lang="en-US" dirty="0" err="1">
                <a:latin typeface="Arial" panose="020B0604020202020204" pitchFamily="34" charset="0"/>
                <a:ea typeface="Calibri" panose="020F0502020204030204" pitchFamily="34" charset="0"/>
                <a:cs typeface="Arial" panose="020B0604020202020204" pitchFamily="34" charset="0"/>
              </a:rPr>
              <a:t>đính</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kèm</a:t>
            </a:r>
            <a:r>
              <a:rPr lang="en-US" dirty="0">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p:nvPr/>
        </p:nvPicPr>
        <p:blipFill>
          <a:blip r:embed="rId3"/>
          <a:stretch>
            <a:fillRect/>
          </a:stretch>
        </p:blipFill>
        <p:spPr>
          <a:xfrm>
            <a:off x="3200400" y="748145"/>
            <a:ext cx="6492240" cy="5237019"/>
          </a:xfrm>
          <a:prstGeom prst="rect">
            <a:avLst/>
          </a:prstGeom>
        </p:spPr>
      </p:pic>
      <p:sp>
        <p:nvSpPr>
          <p:cNvPr id="4" name="Rectangle 3"/>
          <p:cNvSpPr/>
          <p:nvPr/>
        </p:nvSpPr>
        <p:spPr>
          <a:xfrm>
            <a:off x="3724102" y="6118649"/>
            <a:ext cx="5793970" cy="367216"/>
          </a:xfrm>
          <a:prstGeom prst="rect">
            <a:avLst/>
          </a:prstGeom>
        </p:spPr>
        <p:txBody>
          <a:bodyPr wrap="square">
            <a:spAutoFit/>
          </a:bodyPr>
          <a:lstStyle/>
          <a:p>
            <a:pPr algn="ctr">
              <a:lnSpc>
                <a:spcPct val="107000"/>
              </a:lnSpc>
              <a:spcAft>
                <a:spcPts val="0"/>
              </a:spcAft>
            </a:pP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Hình</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5.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Sơ</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đồ</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phát</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triển</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kinh</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tế</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tuần</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hoàn</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tại</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dirty="0" err="1">
                <a:solidFill>
                  <a:srgbClr val="0000CC"/>
                </a:solidFill>
                <a:latin typeface="Arial" panose="020B0604020202020204" pitchFamily="34" charset="0"/>
                <a:ea typeface="Calibri" panose="020F0502020204030204" pitchFamily="34" charset="0"/>
                <a:cs typeface="Arial" panose="020B0604020202020204" pitchFamily="34" charset="0"/>
              </a:rPr>
              <a:t>Việt</a:t>
            </a:r>
            <a:r>
              <a:rPr lang="en-US" dirty="0">
                <a:solidFill>
                  <a:srgbClr val="0000CC"/>
                </a:solidFill>
                <a:latin typeface="Arial" panose="020B0604020202020204" pitchFamily="34" charset="0"/>
                <a:ea typeface="Calibri" panose="020F0502020204030204" pitchFamily="34" charset="0"/>
                <a:cs typeface="Arial" panose="020B0604020202020204" pitchFamily="34" charset="0"/>
              </a:rPr>
              <a:t> Nam</a:t>
            </a:r>
            <a:endParaRPr lang="en-US" sz="1400" dirty="0">
              <a:solidFill>
                <a:srgbClr val="0000CC"/>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71986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6" name="Rectangle 5"/>
          <p:cNvSpPr/>
          <p:nvPr/>
        </p:nvSpPr>
        <p:spPr>
          <a:xfrm>
            <a:off x="133004" y="702251"/>
            <a:ext cx="9692640" cy="5539978"/>
          </a:xfrm>
          <a:prstGeom prst="rect">
            <a:avLst/>
          </a:prstGeom>
        </p:spPr>
        <p:txBody>
          <a:bodyPr wrap="square">
            <a:spAutoFit/>
          </a:bodyPr>
          <a:lstStyle/>
          <a:p>
            <a:pPr algn="just"/>
            <a:endParaRPr lang="en-US"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Điều 142 </a:t>
            </a:r>
            <a:r>
              <a:rPr lang="en-US" sz="2400" dirty="0" err="1">
                <a:latin typeface="Arial" panose="020B0604020202020204" pitchFamily="34" charset="0"/>
                <a:cs typeface="Arial" panose="020B0604020202020204" pitchFamily="34" charset="0"/>
              </a:rPr>
              <a:t>Luật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 2020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Ủy</a:t>
            </a:r>
            <a:r>
              <a:rPr lang="en-US" sz="2400" i="1" dirty="0">
                <a:solidFill>
                  <a:srgbClr val="0000CC"/>
                </a:solidFill>
                <a:latin typeface="Arial" panose="020B0604020202020204" pitchFamily="34" charset="0"/>
                <a:cs typeface="Arial" panose="020B0604020202020204" pitchFamily="34" charset="0"/>
              </a:rPr>
              <a:t> ban </a:t>
            </a:r>
            <a:r>
              <a:rPr lang="en-US" sz="2400" i="1" dirty="0" err="1">
                <a:solidFill>
                  <a:srgbClr val="0000CC"/>
                </a:solidFill>
                <a:latin typeface="Arial" panose="020B0604020202020204" pitchFamily="34" charset="0"/>
                <a:cs typeface="Arial" panose="020B0604020202020204" pitchFamily="34" charset="0"/>
              </a:rPr>
              <a:t>nhân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dân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cấp</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tỉnh</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thực</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hiện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lồng</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ghép</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kinh</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tế</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tuần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hoàn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ngay</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từ</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giai</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đoạn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xây</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dựng</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chiến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lược</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quy</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hoạch</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kế</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hoạch</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chương</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trình</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đề</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án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phát</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triển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quản</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lý</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tái</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sử</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dụng</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tái</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chế</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chất</a:t>
            </a:r>
            <a:r>
              <a:rPr lang="en-US" sz="2400" i="1" dirty="0">
                <a:solidFill>
                  <a:srgbClr val="0000CC"/>
                </a:solidFill>
                <a:latin typeface="Arial" panose="020B0604020202020204" pitchFamily="34" charset="0"/>
                <a:cs typeface="Arial" panose="020B0604020202020204" pitchFamily="34" charset="0"/>
              </a:rPr>
              <a:t> </a:t>
            </a:r>
            <a:r>
              <a:rPr lang="en-US" sz="2400" i="1" dirty="0" err="1">
                <a:solidFill>
                  <a:srgbClr val="0000CC"/>
                </a:solidFill>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khoản</a:t>
            </a:r>
            <a:r>
              <a:rPr lang="en-US" sz="2400" dirty="0">
                <a:latin typeface="Arial" panose="020B0604020202020204" pitchFamily="34" charset="0"/>
                <a:cs typeface="Arial" panose="020B0604020202020204" pitchFamily="34" charset="0"/>
              </a:rPr>
              <a:t> 2).</a:t>
            </a:r>
          </a:p>
          <a:p>
            <a:pPr algn="just"/>
            <a:endParaRPr lang="en-US" sz="2400" dirty="0">
              <a:latin typeface="Arial" panose="020B0604020202020204" pitchFamily="34" charset="0"/>
              <a:cs typeface="Arial" panose="020B0604020202020204" pitchFamily="34" charset="0"/>
            </a:endParaRPr>
          </a:p>
          <a:p>
            <a:pPr algn="just"/>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KTTH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 2020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p>
          <a:p>
            <a:pPr algn="just"/>
            <a:endParaRPr lang="en-US" sz="2400" dirty="0">
              <a:latin typeface="Arial" panose="020B0604020202020204" pitchFamily="34" charset="0"/>
              <a:cs typeface="Arial" panose="020B0604020202020204" pitchFamily="34" charset="0"/>
            </a:endParaRPr>
          </a:p>
          <a:p>
            <a:pPr algn="just"/>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Phân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loại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chất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thải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tại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nguồn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thu</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phí</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chất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thải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dựa</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trên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khối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lượng</a:t>
            </a:r>
            <a:r>
              <a:rPr lang="en-US" sz="2400" dirty="0">
                <a:solidFill>
                  <a:srgbClr val="0000CC"/>
                </a:solidFill>
                <a:latin typeface="Arial" panose="020B0604020202020204" pitchFamily="34" charset="0"/>
                <a:cs typeface="Arial" panose="020B0604020202020204" pitchFamily="34" charset="0"/>
              </a:rPr>
              <a:t>; </a:t>
            </a:r>
          </a:p>
          <a:p>
            <a:pPr algn="just"/>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Tái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chế</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tái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sử</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dụng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chất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thải</a:t>
            </a:r>
            <a:r>
              <a:rPr lang="en-US" sz="2400" dirty="0">
                <a:solidFill>
                  <a:srgbClr val="0000CC"/>
                </a:solidFill>
                <a:latin typeface="Arial" panose="020B0604020202020204" pitchFamily="34" charset="0"/>
                <a:cs typeface="Arial" panose="020B0604020202020204" pitchFamily="34" charset="0"/>
              </a:rPr>
              <a:t>; </a:t>
            </a:r>
          </a:p>
          <a:p>
            <a:pPr algn="just"/>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Trách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nhiệm</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mở</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rộng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của</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nhà</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sản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xuất</a:t>
            </a:r>
            <a:r>
              <a:rPr lang="en-US" sz="2400" dirty="0">
                <a:solidFill>
                  <a:srgbClr val="0000CC"/>
                </a:solidFill>
                <a:latin typeface="Arial" panose="020B0604020202020204" pitchFamily="34" charset="0"/>
                <a:cs typeface="Arial" panose="020B0604020202020204" pitchFamily="34" charset="0"/>
              </a:rPr>
              <a:t>; </a:t>
            </a:r>
          </a:p>
          <a:p>
            <a:pPr algn="just"/>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Các</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công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cụ</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chính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sách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kinh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tế</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như</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thuế</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tài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nguyên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phí</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bảo</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vệ</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môi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trường</a:t>
            </a:r>
            <a:r>
              <a:rPr lang="en-US" sz="2400" dirty="0">
                <a:solidFill>
                  <a:srgbClr val="0000CC"/>
                </a:solidFill>
                <a:latin typeface="Arial" panose="020B0604020202020204" pitchFamily="34" charset="0"/>
                <a:cs typeface="Arial" panose="020B0604020202020204" pitchFamily="34" charset="0"/>
              </a:rPr>
              <a:t>; </a:t>
            </a:r>
          </a:p>
          <a:p>
            <a:pPr algn="just"/>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Phát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triển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công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nghiệp</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môi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trường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dịch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vụ</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môi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trường</a:t>
            </a:r>
            <a:r>
              <a:rPr lang="en-US" sz="2400" dirty="0">
                <a:solidFill>
                  <a:srgbClr val="0000CC"/>
                </a:solidFill>
                <a:latin typeface="Arial" panose="020B0604020202020204" pitchFamily="34" charset="0"/>
                <a:cs typeface="Arial" panose="020B0604020202020204" pitchFamily="34" charset="0"/>
              </a:rPr>
              <a:t>...</a:t>
            </a:r>
          </a:p>
        </p:txBody>
      </p:sp>
      <p:sp>
        <p:nvSpPr>
          <p:cNvPr id="7" name="Shape 55"/>
          <p:cNvSpPr txBox="1"/>
          <p:nvPr/>
        </p:nvSpPr>
        <p:spPr>
          <a:xfrm>
            <a:off x="3343698" y="7892838"/>
            <a:ext cx="79375" cy="125095"/>
          </a:xfrm>
          <a:prstGeom prst="rect">
            <a:avLst/>
          </a:prstGeom>
          <a:noFill/>
        </p:spPr>
        <p:txBody>
          <a:bodyPr lIns="0" tIns="0" rIns="0" bIns="0"/>
          <a:lstStyle/>
          <a:p>
            <a:pPr algn="r">
              <a:spcAft>
                <a:spcPts val="0"/>
              </a:spcAft>
            </a:pPr>
            <a:r>
              <a:rPr lang="vi-VN" sz="700" b="1" i="1">
                <a:solidFill>
                  <a:srgbClr val="A73335"/>
                </a:solidFill>
                <a:effectLst/>
                <a:latin typeface="Times New Roman" panose="02020603050405020304" pitchFamily="18" charset="0"/>
                <a:ea typeface="Times New Roman" panose="02020603050405020304" pitchFamily="18" charset="0"/>
              </a:rPr>
              <a:t>Ẩ</a:t>
            </a:r>
            <a:endParaRPr lang="en-US" sz="650">
              <a:solidFill>
                <a:srgbClr val="F6CAC5"/>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3426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010" y="827346"/>
            <a:ext cx="9529980" cy="5878532"/>
          </a:xfrm>
          <a:prstGeom prst="rect">
            <a:avLst/>
          </a:prstGeom>
        </p:spPr>
        <p:txBody>
          <a:bodyPr wrap="square">
            <a:spAutoFit/>
          </a:bodyPr>
          <a:lstStyle/>
          <a:p>
            <a:pPr algn="just"/>
            <a:r>
              <a:rPr lang="en-US" altLang="en-US" sz="2200" dirty="0">
                <a:latin typeface="Arial" panose="020B0604020202020204" pitchFamily="34" charset="0"/>
                <a:cs typeface="Arial" panose="020B0604020202020204" pitchFamily="34" charset="0"/>
              </a:rPr>
              <a:t>- </a:t>
            </a:r>
            <a:r>
              <a:rPr lang="vi-VN" altLang="en-US" sz="2200" dirty="0">
                <a:latin typeface="Arial" panose="020B0604020202020204" pitchFamily="34" charset="0"/>
                <a:cs typeface="Arial" panose="020B0604020202020204" pitchFamily="34" charset="0"/>
              </a:rPr>
              <a:t>Quyết định số 2149/QĐ-TTg ngày 17/12/2009 của Thủ tướng Chính phủ v/v phê duyệt chiến lược quốc gia về quản lý tổng hợp chất thải rắn đến năm 2025, tầm nhìn đến năm 2050. </a:t>
            </a:r>
            <a:endParaRPr lang="en-US" altLang="en-US" sz="2200" dirty="0">
              <a:latin typeface="Arial" panose="020B0604020202020204" pitchFamily="34" charset="0"/>
              <a:cs typeface="Arial" panose="020B0604020202020204" pitchFamily="34" charset="0"/>
            </a:endParaRPr>
          </a:p>
          <a:p>
            <a:pPr algn="just" eaLnBrk="1" hangingPunct="1">
              <a:buFontTx/>
              <a:buChar char="-"/>
            </a:pPr>
            <a:r>
              <a:rPr lang="vi-VN" altLang="en-US" sz="2200" dirty="0">
                <a:latin typeface="Arial" panose="020B0604020202020204" pitchFamily="34" charset="0"/>
                <a:cs typeface="Arial" panose="020B0604020202020204" pitchFamily="34" charset="0"/>
              </a:rPr>
              <a:t>Quyết định số 622/QĐ-TTg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ngày</a:t>
            </a:r>
            <a:r>
              <a:rPr lang="en-US" altLang="en-US" sz="2200" dirty="0">
                <a:latin typeface="Arial" panose="020B0604020202020204" pitchFamily="34" charset="0"/>
                <a:cs typeface="Arial" panose="020B0604020202020204" pitchFamily="34" charset="0"/>
              </a:rPr>
              <a:t> 10/5/2017</a:t>
            </a:r>
            <a:r>
              <a:rPr lang="vi-VN" altLang="en-US" sz="2200" dirty="0">
                <a:latin typeface="Arial" panose="020B0604020202020204" pitchFamily="34" charset="0"/>
                <a:cs typeface="Arial" panose="020B0604020202020204" pitchFamily="34" charset="0"/>
              </a:rPr>
              <a:t> của Thủ tướng Chính phủ: Về việc ban hành Kế hoạch hành động quốc gia thực hiện Chương trình nghị sự 2030 vì sự phát triển bền vững .</a:t>
            </a:r>
            <a:endParaRPr lang="en-US" altLang="en-US" sz="2200" dirty="0">
              <a:latin typeface="Arial" panose="020B0604020202020204" pitchFamily="34" charset="0"/>
              <a:cs typeface="Arial" panose="020B0604020202020204" pitchFamily="34" charset="0"/>
            </a:endParaRPr>
          </a:p>
          <a:p>
            <a:pPr algn="just" eaLnBrk="1" hangingPunct="1">
              <a:buFontTx/>
              <a:buChar char="-"/>
            </a:pPr>
            <a:r>
              <a:rPr lang="en-US" altLang="en-US" sz="2200" dirty="0" err="1">
                <a:latin typeface="Arial" panose="020B0604020202020204" pitchFamily="34" charset="0"/>
                <a:cs typeface="Arial" panose="020B0604020202020204" pitchFamily="34" charset="0"/>
              </a:rPr>
              <a:t>Quyết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định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số</a:t>
            </a:r>
            <a:r>
              <a:rPr lang="en-US" altLang="en-US" sz="2200" dirty="0">
                <a:latin typeface="Arial" panose="020B0604020202020204" pitchFamily="34" charset="0"/>
                <a:cs typeface="Arial" panose="020B0604020202020204" pitchFamily="34" charset="0"/>
              </a:rPr>
              <a:t> 491/QĐ-</a:t>
            </a:r>
            <a:r>
              <a:rPr lang="en-US" altLang="en-US" sz="2200" dirty="0" err="1">
                <a:latin typeface="Arial" panose="020B0604020202020204" pitchFamily="34" charset="0"/>
                <a:cs typeface="Arial" panose="020B0604020202020204" pitchFamily="34" charset="0"/>
              </a:rPr>
              <a:t>TTg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ngày</a:t>
            </a:r>
            <a:r>
              <a:rPr lang="en-US" altLang="en-US" sz="2200" dirty="0">
                <a:latin typeface="Arial" panose="020B0604020202020204" pitchFamily="34" charset="0"/>
                <a:cs typeface="Arial" panose="020B0604020202020204" pitchFamily="34" charset="0"/>
              </a:rPr>
              <a:t> 07/5/2018 </a:t>
            </a:r>
            <a:r>
              <a:rPr lang="en-US" altLang="en-US" sz="2200" dirty="0" err="1">
                <a:latin typeface="Arial" panose="020B0604020202020204" pitchFamily="34" charset="0"/>
                <a:cs typeface="Arial" panose="020B0604020202020204" pitchFamily="34" charset="0"/>
              </a:rPr>
              <a:t>của</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Thủ</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tướng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Chính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phủ</a:t>
            </a:r>
            <a:r>
              <a:rPr lang="en-US" altLang="en-US" sz="2200" dirty="0">
                <a:latin typeface="Arial" panose="020B0604020202020204" pitchFamily="34" charset="0"/>
                <a:cs typeface="Arial" panose="020B0604020202020204" pitchFamily="34" charset="0"/>
              </a:rPr>
              <a:t> v/v </a:t>
            </a:r>
            <a:r>
              <a:rPr lang="en-US" altLang="en-US" sz="2200" dirty="0" err="1">
                <a:latin typeface="Arial" panose="020B0604020202020204" pitchFamily="34" charset="0"/>
                <a:cs typeface="Arial" panose="020B0604020202020204" pitchFamily="34" charset="0"/>
              </a:rPr>
              <a:t>Phê</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duyệt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điều</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chỉnh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Chiến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lược</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quốc</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gia</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về</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quản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lý</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tổng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hợp</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chất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thải</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rắn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đến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năm</a:t>
            </a:r>
            <a:r>
              <a:rPr lang="en-US" altLang="en-US" sz="2200" dirty="0">
                <a:latin typeface="Arial" panose="020B0604020202020204" pitchFamily="34" charset="0"/>
                <a:cs typeface="Arial" panose="020B0604020202020204" pitchFamily="34" charset="0"/>
              </a:rPr>
              <a:t> 2025, </a:t>
            </a:r>
            <a:r>
              <a:rPr lang="en-US" altLang="en-US" sz="2200" dirty="0" err="1">
                <a:latin typeface="Arial" panose="020B0604020202020204" pitchFamily="34" charset="0"/>
                <a:cs typeface="Arial" panose="020B0604020202020204" pitchFamily="34" charset="0"/>
              </a:rPr>
              <a:t>tầm</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nhìn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đến</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năm</a:t>
            </a:r>
            <a:r>
              <a:rPr lang="en-US" altLang="en-US" sz="2200" dirty="0">
                <a:latin typeface="Arial" panose="020B0604020202020204" pitchFamily="34" charset="0"/>
                <a:cs typeface="Arial" panose="020B0604020202020204" pitchFamily="34" charset="0"/>
              </a:rPr>
              <a:t> 2050.</a:t>
            </a:r>
          </a:p>
          <a:p>
            <a:pPr algn="just"/>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Quyết</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định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số</a:t>
            </a:r>
            <a:r>
              <a:rPr lang="en-US" altLang="en-US" sz="2200" dirty="0">
                <a:latin typeface="Arial" panose="020B0604020202020204" pitchFamily="34" charset="0"/>
                <a:cs typeface="Arial" panose="020B0604020202020204" pitchFamily="34" charset="0"/>
              </a:rPr>
              <a:t> 1658/QĐ-</a:t>
            </a:r>
            <a:r>
              <a:rPr lang="en-US" altLang="en-US" sz="2200" dirty="0" err="1">
                <a:latin typeface="Arial" panose="020B0604020202020204" pitchFamily="34" charset="0"/>
                <a:cs typeface="Arial" panose="020B0604020202020204" pitchFamily="34" charset="0"/>
              </a:rPr>
              <a:t>TTg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ngày</a:t>
            </a:r>
            <a:r>
              <a:rPr lang="en-US" altLang="en-US" sz="2200" dirty="0">
                <a:latin typeface="Arial" panose="020B0604020202020204" pitchFamily="34" charset="0"/>
                <a:cs typeface="Arial" panose="020B0604020202020204" pitchFamily="34" charset="0"/>
              </a:rPr>
              <a:t> 01/10/2021 </a:t>
            </a:r>
            <a:r>
              <a:rPr lang="en-US" altLang="en-US" sz="2200" dirty="0" err="1">
                <a:latin typeface="Arial" panose="020B0604020202020204" pitchFamily="34" charset="0"/>
                <a:cs typeface="Arial" panose="020B0604020202020204" pitchFamily="34" charset="0"/>
              </a:rPr>
              <a:t>của</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Thủ</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tướng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Chính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phủ</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phê</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duyệt</a:t>
            </a:r>
            <a:r>
              <a:rPr lang="en-US" altLang="en-US" sz="2200" dirty="0">
                <a:latin typeface="Arial" panose="020B0604020202020204" pitchFamily="34" charset="0"/>
                <a:cs typeface="Arial" panose="020B0604020202020204" pitchFamily="34" charset="0"/>
              </a:rPr>
              <a:t> </a:t>
            </a:r>
            <a:r>
              <a:rPr lang="vi-VN" altLang="en-US" sz="2200" dirty="0">
                <a:latin typeface="Arial" panose="020B0604020202020204" pitchFamily="34" charset="0"/>
                <a:cs typeface="Arial" panose="020B0604020202020204" pitchFamily="34" charset="0"/>
              </a:rPr>
              <a:t>Chiến lược quốc gia về tăng trưởng xanh giai đoạn 2021 - 2030, tầm nhìn 2050</a:t>
            </a:r>
            <a:r>
              <a:rPr lang="en-US" altLang="en-US" sz="2200" dirty="0">
                <a:latin typeface="Arial" panose="020B0604020202020204" pitchFamily="34" charset="0"/>
                <a:cs typeface="Arial" panose="020B0604020202020204" pitchFamily="34" charset="0"/>
              </a:rPr>
              <a:t>.</a:t>
            </a:r>
            <a:endParaRPr lang="en-US" altLang="ko-KR" sz="2200" dirty="0">
              <a:latin typeface="Arial" panose="020B0604020202020204" pitchFamily="34" charset="0"/>
              <a:ea typeface="굴림" panose="020B0600000101010101" pitchFamily="34" charset="-127"/>
              <a:cs typeface="Arial" panose="020B0604020202020204" pitchFamily="34" charset="0"/>
            </a:endParaRPr>
          </a:p>
          <a:p>
            <a:pPr algn="just"/>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1316/QĐ-</a:t>
            </a:r>
            <a:r>
              <a:rPr lang="en-US" sz="2200" dirty="0" err="1">
                <a:latin typeface="Arial" panose="020B0604020202020204" pitchFamily="34" charset="0"/>
                <a:cs typeface="Arial" panose="020B0604020202020204" pitchFamily="34" charset="0"/>
              </a:rPr>
              <a:t>TTg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ngày</a:t>
            </a:r>
            <a:r>
              <a:rPr lang="en-US" sz="2200" dirty="0">
                <a:latin typeface="Arial" panose="020B0604020202020204" pitchFamily="34" charset="0"/>
                <a:cs typeface="Arial" panose="020B0604020202020204" pitchFamily="34" charset="0"/>
              </a:rPr>
              <a:t> 22/7/2021 v/v </a:t>
            </a:r>
            <a:r>
              <a:rPr lang="en-US" sz="2200" dirty="0" err="1">
                <a:latin typeface="Arial" panose="020B0604020202020204" pitchFamily="34" charset="0"/>
                <a:cs typeface="Arial" panose="020B0604020202020204" pitchFamily="34" charset="0"/>
              </a:rPr>
              <a:t>phê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duyệt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a:t>
            </a:r>
          </a:p>
          <a:p>
            <a:pPr algn="just"/>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687/QĐ-</a:t>
            </a:r>
            <a:r>
              <a:rPr lang="en-US" sz="2200" dirty="0" err="1">
                <a:latin typeface="Arial" panose="020B0604020202020204" pitchFamily="34" charset="0"/>
                <a:cs typeface="Arial" panose="020B0604020202020204" pitchFamily="34" charset="0"/>
              </a:rPr>
              <a:t>TTg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ngày</a:t>
            </a:r>
            <a:r>
              <a:rPr lang="en-US" sz="2200" dirty="0">
                <a:latin typeface="Arial" panose="020B0604020202020204" pitchFamily="34" charset="0"/>
                <a:cs typeface="Arial" panose="020B0604020202020204" pitchFamily="34" charset="0"/>
              </a:rPr>
              <a:t> 07/6/2022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tướng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duyệt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triển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tuần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hoàn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a:t>
            </a:r>
          </a:p>
          <a:p>
            <a:pPr algn="just"/>
            <a:endParaRPr lang="en-US" sz="2400" dirty="0">
              <a:solidFill>
                <a:srgbClr val="0000CC"/>
              </a:solidFill>
              <a:latin typeface="Arial" panose="020B0604020202020204" pitchFamily="34" charset="0"/>
              <a:cs typeface="Arial" panose="020B0604020202020204" pitchFamily="34" charset="0"/>
            </a:endParaRPr>
          </a:p>
        </p:txBody>
      </p:sp>
      <p:sp>
        <p:nvSpPr>
          <p:cNvPr id="7" name="Shape 55"/>
          <p:cNvSpPr txBox="1"/>
          <p:nvPr/>
        </p:nvSpPr>
        <p:spPr>
          <a:xfrm>
            <a:off x="3343698" y="7892838"/>
            <a:ext cx="79375" cy="125095"/>
          </a:xfrm>
          <a:prstGeom prst="rect">
            <a:avLst/>
          </a:prstGeom>
          <a:noFill/>
        </p:spPr>
        <p:txBody>
          <a:bodyPr lIns="0" tIns="0" rIns="0" bIns="0"/>
          <a:lstStyle/>
          <a:p>
            <a:pPr algn="r">
              <a:spcAft>
                <a:spcPts val="0"/>
              </a:spcAft>
            </a:pPr>
            <a:r>
              <a:rPr lang="vi-VN" sz="700" b="1" i="1">
                <a:solidFill>
                  <a:srgbClr val="A73335"/>
                </a:solidFill>
                <a:effectLst/>
                <a:latin typeface="Times New Roman" panose="02020603050405020304" pitchFamily="18" charset="0"/>
                <a:ea typeface="Times New Roman" panose="02020603050405020304" pitchFamily="18" charset="0"/>
              </a:rPr>
              <a:t>Ẩ</a:t>
            </a:r>
            <a:endParaRPr lang="en-US" sz="650">
              <a:solidFill>
                <a:srgbClr val="F6CAC5"/>
              </a:solidFill>
              <a:effectLst/>
              <a:latin typeface="Arial" panose="020B0604020202020204" pitchFamily="34" charset="0"/>
              <a:ea typeface="Arial" panose="020B0604020202020204" pitchFamily="34" charset="0"/>
            </a:endParaRPr>
          </a:p>
        </p:txBody>
      </p:sp>
      <p:sp>
        <p:nvSpPr>
          <p:cNvPr id="5" name="TextBox 4">
            <a:extLst>
              <a:ext uri="{FF2B5EF4-FFF2-40B4-BE49-F238E27FC236}">
                <a16:creationId xmlns:a16="http://schemas.microsoft.com/office/drawing/2014/main" id="{5E267981-6E39-4AF3-B196-902B3973DBC5}"/>
              </a:ext>
            </a:extLst>
          </p:cNvPr>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99919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6349" y="2222633"/>
            <a:ext cx="7734647" cy="954107"/>
          </a:xfrm>
          <a:prstGeom prst="rect">
            <a:avLst/>
          </a:prstGeom>
          <a:noFill/>
        </p:spPr>
        <p:txBody>
          <a:bodyPr wrap="square" rtlCol="0">
            <a:spAutoFit/>
          </a:bodyPr>
          <a:lstStyle/>
          <a:p>
            <a:pPr algn="ctr"/>
            <a:r>
              <a:rPr lang="en-US" sz="2800" b="1" dirty="0">
                <a:solidFill>
                  <a:srgbClr val="0000CC"/>
                </a:solidFill>
                <a:latin typeface="Arial" panose="020B0604020202020204" pitchFamily="34" charset="0"/>
                <a:cs typeface="Arial" panose="020B0604020202020204" pitchFamily="34" charset="0"/>
              </a:rPr>
              <a:t>HIỆN TRẠNG PHÁT TRIỂN CÁC MÔ HÌNH KINH TẾ TUẦN HOÀN TẠI VIỆT NAM</a:t>
            </a:r>
          </a:p>
        </p:txBody>
      </p:sp>
    </p:spTree>
    <p:extLst>
      <p:ext uri="{BB962C8B-B14F-4D97-AF65-F5344CB8AC3E}">
        <p14:creationId xmlns:p14="http://schemas.microsoft.com/office/powerpoint/2010/main" val="4069751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650"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a:t>
            </a:r>
          </a:p>
        </p:txBody>
      </p:sp>
      <p:sp>
        <p:nvSpPr>
          <p:cNvPr id="6" name="Rectangle 5"/>
          <p:cNvSpPr/>
          <p:nvPr/>
        </p:nvSpPr>
        <p:spPr>
          <a:xfrm>
            <a:off x="247650" y="1000125"/>
            <a:ext cx="9483018" cy="5632311"/>
          </a:xfrm>
          <a:prstGeom prst="rect">
            <a:avLst/>
          </a:prstGeom>
        </p:spPr>
        <p:txBody>
          <a:bodyPr wrap="square">
            <a:spAutoFit/>
          </a:bodyPr>
          <a:lstStyle/>
          <a:p>
            <a:r>
              <a:rPr lang="en-US" sz="2000" b="1" dirty="0">
                <a:solidFill>
                  <a:srgbClr val="0000CC"/>
                </a:solidFill>
                <a:latin typeface="Arial" panose="020B0604020202020204" pitchFamily="34" charset="0"/>
                <a:cs typeface="Arial" panose="020B0604020202020204" pitchFamily="34" charset="0"/>
              </a:rPr>
              <a:t>(1). </a:t>
            </a:r>
            <a:r>
              <a:rPr lang="en-US" sz="2000" b="1" dirty="0" err="1">
                <a:solidFill>
                  <a:srgbClr val="0000CC"/>
                </a:solidFill>
                <a:latin typeface="Arial" panose="020B0604020202020204" pitchFamily="34" charset="0"/>
                <a:cs typeface="Arial" panose="020B0604020202020204" pitchFamily="34" charset="0"/>
              </a:rPr>
              <a:t>Lĩnh</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vực</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sử</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dụng</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tiết</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kiệm</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hiệu</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quả</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tài</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nguyên</a:t>
            </a:r>
            <a:endParaRPr lang="en-US" sz="2000" b="1" dirty="0">
              <a:solidFill>
                <a:srgbClr val="0000CC"/>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VietGap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GlobalGAP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hữu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Vườn</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Ao</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Chuồng</a:t>
            </a:r>
            <a:r>
              <a:rPr lang="en-US" sz="2000" dirty="0">
                <a:latin typeface="Arial" panose="020B0604020202020204" pitchFamily="34" charset="0"/>
                <a:cs typeface="Arial" panose="020B0604020202020204" pitchFamily="34" charset="0"/>
              </a:rPr>
              <a:t> (VAC),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Vườn</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Ao</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Chuồng</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Rừng</a:t>
            </a:r>
            <a:r>
              <a:rPr lang="en-US" sz="2000" dirty="0">
                <a:latin typeface="Arial" panose="020B0604020202020204" pitchFamily="34" charset="0"/>
                <a:cs typeface="Arial" panose="020B0604020202020204" pitchFamily="34" charset="0"/>
              </a:rPr>
              <a:t> (VACR),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Vườn</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Ao</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Chuồng</a:t>
            </a:r>
            <a:r>
              <a:rPr lang="en-US" sz="2000" dirty="0">
                <a:latin typeface="Arial" panose="020B0604020202020204" pitchFamily="34" charset="0"/>
                <a:cs typeface="Arial" panose="020B0604020202020204" pitchFamily="34" charset="0"/>
              </a:rPr>
              <a:t>- Biogas (VACB); </a:t>
            </a:r>
            <a:r>
              <a:rPr lang="en-US" sz="2000" dirty="0" err="1">
                <a:latin typeface="Arial" panose="020B0604020202020204" pitchFamily="34" charset="0"/>
                <a:cs typeface="Arial" panose="020B0604020202020204" pitchFamily="34" charset="0"/>
              </a:rPr>
              <a:t>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(ZETS).</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vững</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a:t>
            </a:r>
            <a:r>
              <a:rPr lang="en-US" sz="2000" dirty="0">
                <a:latin typeface="Arial" panose="020B0604020202020204" pitchFamily="34" charset="0"/>
                <a:cs typeface="Arial" panose="020B0604020202020204" pitchFamily="34" charset="0"/>
              </a:rPr>
              <a:t> du </a:t>
            </a:r>
            <a:r>
              <a:rPr lang="en-US" sz="2000" dirty="0" err="1">
                <a:latin typeface="Arial" panose="020B0604020202020204" pitchFamily="34" charset="0"/>
                <a:cs typeface="Arial" panose="020B0604020202020204" pitchFamily="34" charset="0"/>
              </a:rPr>
              <a:t>lịch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carbon </a:t>
            </a:r>
            <a:r>
              <a:rPr lang="en-US" sz="2000" dirty="0" err="1">
                <a:latin typeface="Arial" panose="020B0604020202020204" pitchFamily="34" charset="0"/>
                <a:cs typeface="Arial" panose="020B0604020202020204" pitchFamily="34" charset="0"/>
              </a:rPr>
              <a:t>thấp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 minh.</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sấy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trời</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nước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tòa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tòa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cồn</a:t>
            </a:r>
            <a:r>
              <a:rPr lang="en-US" sz="2000" dirty="0">
                <a:latin typeface="Arial" panose="020B0604020202020204" pitchFamily="34" charset="0"/>
                <a:cs typeface="Arial" panose="020B0604020202020204" pitchFamily="34" charset="0"/>
              </a:rPr>
              <a:t> (E5, E10), </a:t>
            </a:r>
            <a:r>
              <a:rPr lang="en-US" sz="2000" dirty="0" err="1">
                <a:latin typeface="Arial" panose="020B0604020202020204" pitchFamily="34" charset="0"/>
                <a:cs typeface="Arial" panose="020B0604020202020204" pitchFamily="34" charset="0"/>
              </a:rPr>
              <a:t>xe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chạy</a:t>
            </a:r>
            <a:r>
              <a:rPr lang="en-US" sz="2000" dirty="0">
                <a:latin typeface="Arial" panose="020B0604020202020204" pitchFamily="34" charset="0"/>
                <a:cs typeface="Arial" panose="020B0604020202020204" pitchFamily="34" charset="0"/>
              </a:rPr>
              <a:t>  gas, </a:t>
            </a:r>
            <a:r>
              <a:rPr lang="en-US" sz="2000" dirty="0" err="1">
                <a:latin typeface="Arial" panose="020B0604020202020204" pitchFamily="34" charset="0"/>
                <a:cs typeface="Arial" panose="020B0604020202020204" pitchFamily="34" charset="0"/>
              </a:rPr>
              <a:t>xe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xe</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thuyền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trời</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đèn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Compast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đèn</a:t>
            </a:r>
            <a:r>
              <a:rPr lang="en-US" sz="2000" dirty="0">
                <a:latin typeface="Arial" panose="020B0604020202020204" pitchFamily="34" charset="0"/>
                <a:cs typeface="Arial" panose="020B0604020202020204" pitchFamily="34" charset="0"/>
              </a:rPr>
              <a:t> Led,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57415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DA5C4-14E7-4D78-C8E3-F653E6182CC3}"/>
            </a:ext>
          </a:extLst>
        </p:cNvPr>
        <p:cNvGrpSpPr/>
        <p:nvPr/>
      </p:nvGrpSpPr>
      <p:grpSpPr>
        <a:xfrm>
          <a:off x="0" y="0"/>
          <a:ext cx="0" cy="0"/>
          <a:chOff x="0" y="0"/>
          <a:chExt cx="0" cy="0"/>
        </a:xfrm>
      </p:grpSpPr>
      <p:pic>
        <p:nvPicPr>
          <p:cNvPr id="36866" name="Picture 4">
            <a:extLst>
              <a:ext uri="{FF2B5EF4-FFF2-40B4-BE49-F238E27FC236}">
                <a16:creationId xmlns:a16="http://schemas.microsoft.com/office/drawing/2014/main" id="{9E6B57F9-A8C4-29D9-3249-A7C27E309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488" y="1610949"/>
            <a:ext cx="7308627" cy="36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1">
            <a:extLst>
              <a:ext uri="{FF2B5EF4-FFF2-40B4-BE49-F238E27FC236}">
                <a16:creationId xmlns:a16="http://schemas.microsoft.com/office/drawing/2014/main" id="{B9EEC2E4-1578-9BF0-F831-EC189487E791}"/>
              </a:ext>
            </a:extLst>
          </p:cNvPr>
          <p:cNvSpPr txBox="1">
            <a:spLocks noChangeArrowheads="1"/>
          </p:cNvSpPr>
          <p:nvPr/>
        </p:nvSpPr>
        <p:spPr bwMode="auto">
          <a:xfrm>
            <a:off x="1488410" y="5490380"/>
            <a:ext cx="6748463"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pPr>
            <a:r>
              <a:rPr lang="en-GB" altLang="en-US" sz="1950" dirty="0" err="1">
                <a:solidFill>
                  <a:srgbClr val="3333FF"/>
                </a:solidFill>
                <a:latin typeface="Arial" panose="020B0604020202020204" pitchFamily="34" charset="0"/>
                <a:cs typeface="Arial" panose="020B0604020202020204" pitchFamily="34" charset="0"/>
              </a:rPr>
              <a:t>Mô</a:t>
            </a:r>
            <a:r>
              <a:rPr lang="en-GB" altLang="en-US" sz="1950" dirty="0">
                <a:solidFill>
                  <a:srgbClr val="3333FF"/>
                </a:solidFill>
                <a:latin typeface="Arial" panose="020B0604020202020204" pitchFamily="34" charset="0"/>
                <a:cs typeface="Arial" panose="020B0604020202020204" pitchFamily="34" charset="0"/>
              </a:rPr>
              <a:t> </a:t>
            </a:r>
            <a:r>
              <a:rPr lang="en-GB" altLang="en-US" sz="1950" dirty="0" err="1">
                <a:solidFill>
                  <a:srgbClr val="3333FF"/>
                </a:solidFill>
                <a:latin typeface="Arial" panose="020B0604020202020204" pitchFamily="34" charset="0"/>
                <a:cs typeface="Arial" panose="020B0604020202020204" pitchFamily="34" charset="0"/>
              </a:rPr>
              <a:t>hình</a:t>
            </a:r>
            <a:r>
              <a:rPr lang="en-GB" altLang="en-US" sz="1950" dirty="0">
                <a:solidFill>
                  <a:srgbClr val="3333FF"/>
                </a:solidFill>
                <a:latin typeface="Arial" panose="020B0604020202020204" pitchFamily="34" charset="0"/>
                <a:cs typeface="Arial" panose="020B0604020202020204" pitchFamily="34" charset="0"/>
              </a:rPr>
              <a:t> </a:t>
            </a:r>
            <a:r>
              <a:rPr lang="en-GB" altLang="en-US" sz="1950" dirty="0" err="1">
                <a:solidFill>
                  <a:srgbClr val="3333FF"/>
                </a:solidFill>
                <a:latin typeface="Arial" panose="020B0604020202020204" pitchFamily="34" charset="0"/>
                <a:cs typeface="Arial" panose="020B0604020202020204" pitchFamily="34" charset="0"/>
              </a:rPr>
              <a:t>phân</a:t>
            </a:r>
            <a:r>
              <a:rPr lang="en-GB" altLang="en-US" sz="1950" dirty="0">
                <a:solidFill>
                  <a:srgbClr val="3333FF"/>
                </a:solidFill>
                <a:latin typeface="Arial" panose="020B0604020202020204" pitchFamily="34" charset="0"/>
                <a:cs typeface="Arial" panose="020B0604020202020204" pitchFamily="34" charset="0"/>
              </a:rPr>
              <a:t> </a:t>
            </a:r>
            <a:r>
              <a:rPr lang="en-GB" altLang="en-US" sz="1950" dirty="0" err="1">
                <a:solidFill>
                  <a:srgbClr val="3333FF"/>
                </a:solidFill>
                <a:latin typeface="Arial" panose="020B0604020202020204" pitchFamily="34" charset="0"/>
                <a:cs typeface="Arial" panose="020B0604020202020204" pitchFamily="34" charset="0"/>
              </a:rPr>
              <a:t>hủy</a:t>
            </a:r>
            <a:r>
              <a:rPr lang="en-GB" altLang="en-US" sz="1950" dirty="0">
                <a:solidFill>
                  <a:srgbClr val="3333FF"/>
                </a:solidFill>
                <a:latin typeface="Arial" panose="020B0604020202020204" pitchFamily="34" charset="0"/>
                <a:cs typeface="Arial" panose="020B0604020202020204" pitchFamily="34" charset="0"/>
              </a:rPr>
              <a:t> </a:t>
            </a:r>
            <a:r>
              <a:rPr lang="en-GB" altLang="en-US" sz="1950" dirty="0" err="1">
                <a:solidFill>
                  <a:srgbClr val="3333FF"/>
                </a:solidFill>
                <a:latin typeface="Arial" panose="020B0604020202020204" pitchFamily="34" charset="0"/>
                <a:cs typeface="Arial" panose="020B0604020202020204" pitchFamily="34" charset="0"/>
              </a:rPr>
              <a:t>gốc</a:t>
            </a:r>
            <a:r>
              <a:rPr lang="en-GB" altLang="en-US" sz="1950" dirty="0">
                <a:solidFill>
                  <a:srgbClr val="3333FF"/>
                </a:solidFill>
                <a:latin typeface="Arial" panose="020B0604020202020204" pitchFamily="34" charset="0"/>
                <a:cs typeface="Arial" panose="020B0604020202020204" pitchFamily="34" charset="0"/>
              </a:rPr>
              <a:t> </a:t>
            </a:r>
            <a:r>
              <a:rPr lang="en-GB" altLang="en-US" sz="1950" dirty="0" err="1">
                <a:solidFill>
                  <a:srgbClr val="3333FF"/>
                </a:solidFill>
                <a:latin typeface="Arial" panose="020B0604020202020204" pitchFamily="34" charset="0"/>
                <a:cs typeface="Arial" panose="020B0604020202020204" pitchFamily="34" charset="0"/>
              </a:rPr>
              <a:t>rơm</a:t>
            </a:r>
            <a:r>
              <a:rPr lang="en-GB" altLang="en-US" sz="1950" dirty="0">
                <a:solidFill>
                  <a:srgbClr val="3333FF"/>
                </a:solidFill>
                <a:latin typeface="Arial" panose="020B0604020202020204" pitchFamily="34" charset="0"/>
                <a:cs typeface="Arial" panose="020B0604020202020204" pitchFamily="34" charset="0"/>
              </a:rPr>
              <a:t> </a:t>
            </a:r>
            <a:r>
              <a:rPr lang="en-GB" altLang="en-US" sz="1950" dirty="0" err="1">
                <a:solidFill>
                  <a:srgbClr val="3333FF"/>
                </a:solidFill>
                <a:latin typeface="Arial" panose="020B0604020202020204" pitchFamily="34" charset="0"/>
                <a:cs typeface="Arial" panose="020B0604020202020204" pitchFamily="34" charset="0"/>
              </a:rPr>
              <a:t>rạ</a:t>
            </a:r>
            <a:r>
              <a:rPr lang="en-GB" altLang="en-US" sz="1950" dirty="0">
                <a:solidFill>
                  <a:srgbClr val="3333FF"/>
                </a:solidFill>
                <a:latin typeface="Arial" panose="020B0604020202020204" pitchFamily="34" charset="0"/>
                <a:cs typeface="Arial" panose="020B0604020202020204" pitchFamily="34" charset="0"/>
              </a:rPr>
              <a:t> </a:t>
            </a:r>
            <a:r>
              <a:rPr lang="en-GB" altLang="en-US" sz="1950" dirty="0" err="1">
                <a:solidFill>
                  <a:srgbClr val="3333FF"/>
                </a:solidFill>
                <a:latin typeface="Arial" panose="020B0604020202020204" pitchFamily="34" charset="0"/>
                <a:cs typeface="Arial" panose="020B0604020202020204" pitchFamily="34" charset="0"/>
              </a:rPr>
              <a:t>tại</a:t>
            </a:r>
            <a:r>
              <a:rPr lang="en-GB" altLang="en-US" sz="1950" dirty="0">
                <a:solidFill>
                  <a:srgbClr val="3333FF"/>
                </a:solidFill>
                <a:latin typeface="Arial" panose="020B0604020202020204" pitchFamily="34" charset="0"/>
                <a:cs typeface="Arial" panose="020B0604020202020204" pitchFamily="34" charset="0"/>
              </a:rPr>
              <a:t> </a:t>
            </a:r>
            <a:r>
              <a:rPr lang="en-GB" altLang="en-US" sz="1950" dirty="0" err="1">
                <a:solidFill>
                  <a:srgbClr val="3333FF"/>
                </a:solidFill>
                <a:latin typeface="Arial" panose="020B0604020202020204" pitchFamily="34" charset="0"/>
                <a:cs typeface="Arial" panose="020B0604020202020204" pitchFamily="34" charset="0"/>
              </a:rPr>
              <a:t>đồng</a:t>
            </a:r>
            <a:r>
              <a:rPr lang="en-GB" altLang="en-US" sz="1950" dirty="0">
                <a:solidFill>
                  <a:srgbClr val="3333FF"/>
                </a:solidFill>
                <a:latin typeface="Arial" panose="020B0604020202020204" pitchFamily="34" charset="0"/>
                <a:cs typeface="Arial" panose="020B0604020202020204" pitchFamily="34" charset="0"/>
              </a:rPr>
              <a:t> </a:t>
            </a:r>
            <a:r>
              <a:rPr lang="en-GB" altLang="en-US" sz="1950" dirty="0" err="1">
                <a:solidFill>
                  <a:srgbClr val="3333FF"/>
                </a:solidFill>
                <a:latin typeface="Arial" panose="020B0604020202020204" pitchFamily="34" charset="0"/>
                <a:cs typeface="Arial" panose="020B0604020202020204" pitchFamily="34" charset="0"/>
              </a:rPr>
              <a:t>ruộng</a:t>
            </a:r>
            <a:endParaRPr lang="en-US" altLang="en-US" sz="1950" dirty="0">
              <a:solidFill>
                <a:srgbClr val="3333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9E10C79-F934-4C8A-AFB1-F6412997C0C7}"/>
              </a:ext>
            </a:extLst>
          </p:cNvPr>
          <p:cNvSpPr txBox="1"/>
          <p:nvPr/>
        </p:nvSpPr>
        <p:spPr>
          <a:xfrm>
            <a:off x="247650"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2913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6139" y="0"/>
            <a:ext cx="4840014" cy="492443"/>
          </a:xfrm>
          <a:prstGeom prst="rect">
            <a:avLst/>
          </a:prstGeom>
          <a:noFill/>
        </p:spPr>
        <p:txBody>
          <a:bodyPr wrap="square" rtlCol="0">
            <a:spAutoFit/>
          </a:bodyPr>
          <a:lstStyle/>
          <a:p>
            <a:pPr algn="ctr"/>
            <a:r>
              <a:rPr lang="en-US" sz="2600" b="1" u="sng" dirty="0">
                <a:solidFill>
                  <a:srgbClr val="FF0000"/>
                </a:solidFill>
                <a:latin typeface="Times New Roman" panose="02020603050405020304" pitchFamily="18" charset="0"/>
                <a:cs typeface="Times New Roman" panose="02020603050405020304" pitchFamily="18" charset="0"/>
              </a:rPr>
              <a:t>NỘI DUNG TRÌNH BÀY</a:t>
            </a:r>
          </a:p>
        </p:txBody>
      </p:sp>
      <p:sp>
        <p:nvSpPr>
          <p:cNvPr id="7" name="TextBox 10"/>
          <p:cNvSpPr txBox="1"/>
          <p:nvPr/>
        </p:nvSpPr>
        <p:spPr>
          <a:xfrm>
            <a:off x="361950" y="1266826"/>
            <a:ext cx="8936099" cy="5262979"/>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457200" indent="-457200" algn="just">
              <a:buAutoNum type="arabicPeriod"/>
            </a:pPr>
            <a:r>
              <a:rPr lang="en-US" sz="2400" b="1" dirty="0">
                <a:latin typeface="Arial" panose="020B0604020202020204" pitchFamily="34" charset="0"/>
                <a:cs typeface="Arial" panose="020B0604020202020204" pitchFamily="34" charset="0"/>
              </a:rPr>
              <a:t>ĐẶT VẤN ĐỀ </a:t>
            </a:r>
          </a:p>
          <a:p>
            <a:pPr algn="just"/>
            <a:endParaRPr lang="en-US" sz="2400" b="1" dirty="0">
              <a:latin typeface="Arial" panose="020B0604020202020204" pitchFamily="34" charset="0"/>
              <a:cs typeface="Arial" panose="020B0604020202020204" pitchFamily="34" charset="0"/>
            </a:endParaRPr>
          </a:p>
          <a:p>
            <a:pPr algn="just"/>
            <a:r>
              <a:rPr lang="en-US" sz="2400" b="1" dirty="0"/>
              <a:t>2. CÁCH TIẾP CẬN VÀ CƠ SỞ PHÁP LÝ VỀ KINH TẾ TUẦN HOÀN HƯỚNG ĐẾN PHÁT TRIỂN BỀN VỮNG</a:t>
            </a:r>
          </a:p>
          <a:p>
            <a:pPr algn="just"/>
            <a:endParaRPr lang="en-US" sz="2400" b="1" dirty="0">
              <a:latin typeface="Arial" panose="020B0604020202020204" pitchFamily="34" charset="0"/>
              <a:cs typeface="Arial" panose="020B0604020202020204" pitchFamily="34" charset="0"/>
            </a:endParaRPr>
          </a:p>
          <a:p>
            <a:r>
              <a:rPr lang="en-US" sz="2400" b="1" dirty="0"/>
              <a:t>3. HIỆN TRẠNG PHÁT TRIỂN CÁC MÔ HÌNH KINH TẾ TUẦN HOÀN TẠI VIỆT NAM</a:t>
            </a:r>
          </a:p>
          <a:p>
            <a:pPr algn="just"/>
            <a:endParaRPr lang="en-US" sz="2400" b="1" dirty="0">
              <a:latin typeface="Arial" panose="020B0604020202020204" pitchFamily="34" charset="0"/>
              <a:cs typeface="Arial" panose="020B0604020202020204" pitchFamily="34" charset="0"/>
            </a:endParaRPr>
          </a:p>
          <a:p>
            <a:r>
              <a:rPr lang="en-US" sz="2400" b="1" dirty="0"/>
              <a:t>4. ĐỀ XUẤT CÁC GIẢI PHÁP ĐẨY MẠNH TRIỂN KHAI CÁC MÔ HÌNH KINH TẾ TUẦN HOÀN TẠI VIỆT NAM</a:t>
            </a:r>
          </a:p>
          <a:p>
            <a:endParaRPr lang="en-US" sz="2400" b="1" dirty="0">
              <a:latin typeface="Arial" panose="020B0604020202020204" pitchFamily="34" charset="0"/>
              <a:cs typeface="Arial" panose="020B0604020202020204" pitchFamily="34" charset="0"/>
            </a:endParaRPr>
          </a:p>
          <a:p>
            <a:pPr algn="just"/>
            <a:r>
              <a:rPr lang="en-US" sz="2400" b="1" dirty="0">
                <a:latin typeface="Arial" panose="020B0604020202020204" pitchFamily="34" charset="0"/>
                <a:cs typeface="Arial" panose="020B0604020202020204" pitchFamily="34" charset="0"/>
              </a:rPr>
              <a:t>5. KẾT LUẬN-KIẾN NGHỊ</a:t>
            </a:r>
            <a:endParaRPr lang="en-US" sz="2400" dirty="0">
              <a:latin typeface="Arial" panose="020B0604020202020204" pitchFamily="34" charset="0"/>
              <a:cs typeface="Arial" panose="020B0604020202020204" pitchFamily="34" charset="0"/>
            </a:endParaRPr>
          </a:p>
          <a:p>
            <a:endParaRPr lang="en-US" sz="2400" dirty="0"/>
          </a:p>
          <a:p>
            <a:pPr marL="457200" indent="-457200">
              <a:buAutoNum type="arabicPeriod"/>
            </a:pPr>
            <a:endParaRPr lang="en-US" sz="2400" dirty="0"/>
          </a:p>
        </p:txBody>
      </p:sp>
    </p:spTree>
    <p:extLst>
      <p:ext uri="{BB962C8B-B14F-4D97-AF65-F5344CB8AC3E}">
        <p14:creationId xmlns:p14="http://schemas.microsoft.com/office/powerpoint/2010/main" val="1109317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5962" y="176127"/>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3" name="Rectangle 2"/>
          <p:cNvSpPr/>
          <p:nvPr/>
        </p:nvSpPr>
        <p:spPr>
          <a:xfrm>
            <a:off x="2219499" y="6294486"/>
            <a:ext cx="6824749" cy="369332"/>
          </a:xfrm>
          <a:prstGeom prst="rect">
            <a:avLst/>
          </a:prstGeom>
        </p:spPr>
        <p:txBody>
          <a:bodyPr wrap="square">
            <a:spAutoFit/>
          </a:bodyPr>
          <a:lstStyle/>
          <a:p>
            <a:pPr>
              <a:buFont typeface="Wingdings 2" panose="05020102010507070707" pitchFamily="18" charset="2"/>
              <a:buNone/>
            </a:pPr>
            <a:r>
              <a:rPr lang="en-GB" altLang="en-US" dirty="0" err="1">
                <a:solidFill>
                  <a:srgbClr val="3333FF"/>
                </a:solidFill>
                <a:latin typeface="Arial" panose="020B0604020202020204" pitchFamily="34" charset="0"/>
                <a:cs typeface="Arial" panose="020B0604020202020204" pitchFamily="34" charset="0"/>
              </a:rPr>
              <a:t>Phát</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điện</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từ</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khí</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sinh</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học</a:t>
            </a:r>
            <a:r>
              <a:rPr lang="en-GB" altLang="en-US" dirty="0">
                <a:solidFill>
                  <a:srgbClr val="3333FF"/>
                </a:solidFill>
                <a:latin typeface="Arial" panose="020B0604020202020204" pitchFamily="34" charset="0"/>
                <a:cs typeface="Arial" panose="020B0604020202020204" pitchFamily="34" charset="0"/>
              </a:rPr>
              <a:t> biogas </a:t>
            </a:r>
            <a:r>
              <a:rPr lang="en-GB" altLang="en-US" dirty="0" err="1">
                <a:solidFill>
                  <a:srgbClr val="3333FF"/>
                </a:solidFill>
                <a:latin typeface="Arial" panose="020B0604020202020204" pitchFamily="34" charset="0"/>
                <a:cs typeface="Arial" panose="020B0604020202020204" pitchFamily="34" charset="0"/>
              </a:rPr>
              <a:t>sinh</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ra</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trang</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trại</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nuôi</a:t>
            </a:r>
            <a:r>
              <a:rPr lang="en-GB" altLang="en-US" dirty="0">
                <a:solidFill>
                  <a:srgbClr val="3333FF"/>
                </a:solidFill>
                <a:latin typeface="Arial" panose="020B0604020202020204" pitchFamily="34" charset="0"/>
                <a:cs typeface="Arial" panose="020B0604020202020204" pitchFamily="34" charset="0"/>
              </a:rPr>
              <a:t> </a:t>
            </a:r>
            <a:r>
              <a:rPr lang="en-GB" altLang="en-US" dirty="0" err="1">
                <a:solidFill>
                  <a:srgbClr val="3333FF"/>
                </a:solidFill>
                <a:latin typeface="Arial" panose="020B0604020202020204" pitchFamily="34" charset="0"/>
                <a:cs typeface="Arial" panose="020B0604020202020204" pitchFamily="34" charset="0"/>
              </a:rPr>
              <a:t>heo</a:t>
            </a:r>
            <a:r>
              <a:rPr lang="en-GB" altLang="en-US" dirty="0">
                <a:solidFill>
                  <a:srgbClr val="3333FF"/>
                </a:solidFill>
                <a:latin typeface="Arial" panose="020B0604020202020204" pitchFamily="34" charset="0"/>
                <a:cs typeface="Arial" panose="020B0604020202020204" pitchFamily="34" charset="0"/>
              </a:rPr>
              <a:t> </a:t>
            </a:r>
            <a:endParaRPr lang="en-GB" altLang="en-US" dirty="0">
              <a:solidFill>
                <a:srgbClr val="3333FF"/>
              </a:solidFill>
            </a:endParaRPr>
          </a:p>
        </p:txBody>
      </p:sp>
      <p:pic>
        <p:nvPicPr>
          <p:cNvPr id="4" name="Picture 3"/>
          <p:cNvPicPr>
            <a:picLocks noChangeAspect="1"/>
          </p:cNvPicPr>
          <p:nvPr/>
        </p:nvPicPr>
        <p:blipFill>
          <a:blip r:embed="rId2"/>
          <a:stretch>
            <a:fillRect/>
          </a:stretch>
        </p:blipFill>
        <p:spPr>
          <a:xfrm>
            <a:off x="1006648" y="989215"/>
            <a:ext cx="8112414" cy="5015403"/>
          </a:xfrm>
          <a:prstGeom prst="rect">
            <a:avLst/>
          </a:prstGeom>
        </p:spPr>
      </p:pic>
    </p:spTree>
    <p:extLst>
      <p:ext uri="{BB962C8B-B14F-4D97-AF65-F5344CB8AC3E}">
        <p14:creationId xmlns:p14="http://schemas.microsoft.com/office/powerpoint/2010/main" val="3684236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C3A527-63B6-C6FC-F3D1-6890545845BC}"/>
              </a:ext>
            </a:extLst>
          </p:cNvPr>
          <p:cNvPicPr>
            <a:picLocks noChangeAspect="1"/>
          </p:cNvPicPr>
          <p:nvPr/>
        </p:nvPicPr>
        <p:blipFill>
          <a:blip r:embed="rId2"/>
          <a:stretch>
            <a:fillRect/>
          </a:stretch>
        </p:blipFill>
        <p:spPr>
          <a:xfrm>
            <a:off x="758030" y="945892"/>
            <a:ext cx="8629037" cy="5393148"/>
          </a:xfrm>
          <a:prstGeom prst="rect">
            <a:avLst/>
          </a:prstGeom>
        </p:spPr>
      </p:pic>
      <p:sp>
        <p:nvSpPr>
          <p:cNvPr id="5" name="TextBox 4">
            <a:extLst>
              <a:ext uri="{FF2B5EF4-FFF2-40B4-BE49-F238E27FC236}">
                <a16:creationId xmlns:a16="http://schemas.microsoft.com/office/drawing/2014/main" id="{740A2785-BF10-4BF4-B3DF-DF69D5CCAB4A}"/>
              </a:ext>
            </a:extLst>
          </p:cNvPr>
          <p:cNvSpPr txBox="1"/>
          <p:nvPr/>
        </p:nvSpPr>
        <p:spPr>
          <a:xfrm>
            <a:off x="255962" y="176127"/>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2017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650"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1471353" y="821345"/>
            <a:ext cx="7198822" cy="5850436"/>
          </a:xfrm>
          <a:prstGeom prst="rect">
            <a:avLst/>
          </a:prstGeom>
        </p:spPr>
      </p:pic>
    </p:spTree>
    <p:extLst>
      <p:ext uri="{BB962C8B-B14F-4D97-AF65-F5344CB8AC3E}">
        <p14:creationId xmlns:p14="http://schemas.microsoft.com/office/powerpoint/2010/main" val="3550305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581891" y="6046131"/>
            <a:ext cx="8869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defRPr/>
            </a:pPr>
            <a:r>
              <a:rPr lang="vi-VN" sz="1600" b="1" dirty="0">
                <a:solidFill>
                  <a:srgbClr val="0000CC"/>
                </a:solidFill>
                <a:latin typeface="+mn-lt"/>
              </a:rPr>
              <a:t>Công ty AB InBev Việt Nam đã đưa vào vận hành hệ thống năng lượng mặt trời tại Nhà máy bia AB InBev ở Khu công nghiệp (KCN) VSIP II-A, tỉnh Bình Dương.</a:t>
            </a:r>
            <a:endParaRPr lang="en-GB" altLang="en-US" sz="1600" b="1" dirty="0">
              <a:solidFill>
                <a:srgbClr val="0000CC"/>
              </a:solidFill>
              <a:latin typeface="+mn-lt"/>
            </a:endParaRPr>
          </a:p>
        </p:txBody>
      </p:sp>
      <p:sp>
        <p:nvSpPr>
          <p:cNvPr id="6" name="TextBox 5"/>
          <p:cNvSpPr txBox="1"/>
          <p:nvPr/>
        </p:nvSpPr>
        <p:spPr>
          <a:xfrm>
            <a:off x="255962" y="176127"/>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897775" y="760329"/>
            <a:ext cx="7822276" cy="5285802"/>
          </a:xfrm>
          <a:prstGeom prst="rect">
            <a:avLst/>
          </a:prstGeom>
        </p:spPr>
      </p:pic>
    </p:spTree>
    <p:extLst>
      <p:ext uri="{BB962C8B-B14F-4D97-AF65-F5344CB8AC3E}">
        <p14:creationId xmlns:p14="http://schemas.microsoft.com/office/powerpoint/2010/main" val="4064355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C3450F-EBBA-3A2F-B35A-C43941798187}"/>
              </a:ext>
            </a:extLst>
          </p:cNvPr>
          <p:cNvPicPr>
            <a:picLocks noChangeAspect="1"/>
          </p:cNvPicPr>
          <p:nvPr/>
        </p:nvPicPr>
        <p:blipFill>
          <a:blip r:embed="rId2"/>
          <a:stretch>
            <a:fillRect/>
          </a:stretch>
        </p:blipFill>
        <p:spPr>
          <a:xfrm>
            <a:off x="381794" y="1530325"/>
            <a:ext cx="9115684" cy="2170401"/>
          </a:xfrm>
          <a:prstGeom prst="rect">
            <a:avLst/>
          </a:prstGeom>
        </p:spPr>
      </p:pic>
      <p:pic>
        <p:nvPicPr>
          <p:cNvPr id="7" name="Picture 6">
            <a:extLst>
              <a:ext uri="{FF2B5EF4-FFF2-40B4-BE49-F238E27FC236}">
                <a16:creationId xmlns:a16="http://schemas.microsoft.com/office/drawing/2014/main" id="{72413BF9-7B30-814C-75FE-5347B67FA521}"/>
              </a:ext>
            </a:extLst>
          </p:cNvPr>
          <p:cNvPicPr>
            <a:picLocks noChangeAspect="1"/>
          </p:cNvPicPr>
          <p:nvPr/>
        </p:nvPicPr>
        <p:blipFill>
          <a:blip r:embed="rId3"/>
          <a:stretch>
            <a:fillRect/>
          </a:stretch>
        </p:blipFill>
        <p:spPr>
          <a:xfrm>
            <a:off x="1761637" y="3848228"/>
            <a:ext cx="6382727" cy="2223337"/>
          </a:xfrm>
          <a:prstGeom prst="rect">
            <a:avLst/>
          </a:prstGeom>
        </p:spPr>
      </p:pic>
      <p:sp>
        <p:nvSpPr>
          <p:cNvPr id="5" name="TextBox 4">
            <a:extLst>
              <a:ext uri="{FF2B5EF4-FFF2-40B4-BE49-F238E27FC236}">
                <a16:creationId xmlns:a16="http://schemas.microsoft.com/office/drawing/2014/main" id="{8B4B0471-EBAC-48AC-864C-AE25B094F00D}"/>
              </a:ext>
            </a:extLst>
          </p:cNvPr>
          <p:cNvSpPr txBox="1"/>
          <p:nvPr/>
        </p:nvSpPr>
        <p:spPr>
          <a:xfrm>
            <a:off x="255962" y="176127"/>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46926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BF129-D67C-4491-3A58-2D95ABB0F77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5870B7-B073-3F29-8B70-9584E05AF4BE}"/>
              </a:ext>
            </a:extLst>
          </p:cNvPr>
          <p:cNvSpPr txBox="1"/>
          <p:nvPr/>
        </p:nvSpPr>
        <p:spPr>
          <a:xfrm>
            <a:off x="2731565" y="5292090"/>
            <a:ext cx="4953000" cy="542584"/>
          </a:xfrm>
          <a:prstGeom prst="rect">
            <a:avLst/>
          </a:prstGeom>
          <a:noFill/>
        </p:spPr>
        <p:txBody>
          <a:bodyPr wrap="square">
            <a:spAutoFit/>
          </a:bodyPr>
          <a:lstStyle/>
          <a:p>
            <a:pPr algn="ctr"/>
            <a:r>
              <a:rPr lang="vi-VN" sz="1463" dirty="0">
                <a:solidFill>
                  <a:srgbClr val="222222"/>
                </a:solidFill>
                <a:latin typeface="Arial" panose="020B0604020202020204" pitchFamily="34" charset="0"/>
                <a:cs typeface="Arial" panose="020B0604020202020204" pitchFamily="34" charset="0"/>
              </a:rPr>
              <a:t>Nhà máy năng lượng mặt trời VNECO Vĩnh Long do Công ty TNHH MTV Điện Mặt Trời VNECO Vĩnh Long </a:t>
            </a:r>
            <a:endParaRPr lang="en-US" sz="1463"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66FBA58-A766-CB14-BED5-EE8700F20F13}"/>
              </a:ext>
            </a:extLst>
          </p:cNvPr>
          <p:cNvPicPr>
            <a:picLocks noChangeAspect="1"/>
          </p:cNvPicPr>
          <p:nvPr/>
        </p:nvPicPr>
        <p:blipFill>
          <a:blip r:embed="rId2"/>
          <a:stretch>
            <a:fillRect/>
          </a:stretch>
        </p:blipFill>
        <p:spPr>
          <a:xfrm>
            <a:off x="1943360" y="1158413"/>
            <a:ext cx="6019280" cy="3966844"/>
          </a:xfrm>
          <a:prstGeom prst="rect">
            <a:avLst/>
          </a:prstGeom>
        </p:spPr>
      </p:pic>
      <p:sp>
        <p:nvSpPr>
          <p:cNvPr id="5" name="TextBox 4">
            <a:extLst>
              <a:ext uri="{FF2B5EF4-FFF2-40B4-BE49-F238E27FC236}">
                <a16:creationId xmlns:a16="http://schemas.microsoft.com/office/drawing/2014/main" id="{4F6F9927-4848-4158-9D62-C37AD9C5F0A1}"/>
              </a:ext>
            </a:extLst>
          </p:cNvPr>
          <p:cNvSpPr txBox="1"/>
          <p:nvPr/>
        </p:nvSpPr>
        <p:spPr>
          <a:xfrm>
            <a:off x="255962" y="176127"/>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51455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5C959-7AC4-8D4C-80AD-4DFA14A82ED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7022B79-3210-4764-BD54-E6245D6D58F1}"/>
              </a:ext>
            </a:extLst>
          </p:cNvPr>
          <p:cNvSpPr txBox="1"/>
          <p:nvPr/>
        </p:nvSpPr>
        <p:spPr>
          <a:xfrm>
            <a:off x="487454" y="0"/>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pic>
        <p:nvPicPr>
          <p:cNvPr id="2" name="Picture 1">
            <a:extLst>
              <a:ext uri="{FF2B5EF4-FFF2-40B4-BE49-F238E27FC236}">
                <a16:creationId xmlns:a16="http://schemas.microsoft.com/office/drawing/2014/main" id="{EF69DBE4-A665-4D24-812D-C13F2BF1C726}"/>
              </a:ext>
            </a:extLst>
          </p:cNvPr>
          <p:cNvPicPr>
            <a:picLocks noChangeAspect="1"/>
          </p:cNvPicPr>
          <p:nvPr/>
        </p:nvPicPr>
        <p:blipFill>
          <a:blip r:embed="rId2"/>
          <a:stretch>
            <a:fillRect/>
          </a:stretch>
        </p:blipFill>
        <p:spPr>
          <a:xfrm>
            <a:off x="1110775" y="699347"/>
            <a:ext cx="8236373" cy="4578585"/>
          </a:xfrm>
          <a:prstGeom prst="rect">
            <a:avLst/>
          </a:prstGeom>
        </p:spPr>
      </p:pic>
      <p:sp>
        <p:nvSpPr>
          <p:cNvPr id="3" name="Rectangle 2">
            <a:extLst>
              <a:ext uri="{FF2B5EF4-FFF2-40B4-BE49-F238E27FC236}">
                <a16:creationId xmlns:a16="http://schemas.microsoft.com/office/drawing/2014/main" id="{9E769AFA-3FDA-4698-AB41-B6B4D8C57275}"/>
              </a:ext>
            </a:extLst>
          </p:cNvPr>
          <p:cNvSpPr/>
          <p:nvPr/>
        </p:nvSpPr>
        <p:spPr>
          <a:xfrm>
            <a:off x="622898" y="5454059"/>
            <a:ext cx="9212129" cy="1200329"/>
          </a:xfrm>
          <a:prstGeom prst="rect">
            <a:avLst/>
          </a:prstGeom>
        </p:spPr>
        <p:txBody>
          <a:bodyPr wrap="square">
            <a:spAutoFit/>
          </a:bodyPr>
          <a:lstStyle/>
          <a:p>
            <a:r>
              <a:rPr lang="vi-VN" dirty="0">
                <a:solidFill>
                  <a:srgbClr val="222222"/>
                </a:solidFill>
              </a:rPr>
              <a:t>Nhà máy điện gió Bạc Liêu có tổng vốn đầu tư 8.857 tỷ đồng, nguồn vốn của Ngân hàng Xuất nhập khẩu Hoa Kỳ (US - Exim). Khởi công tháng 9/2010, đến nay dự án Nhà máy Điện gió Bạc Liêu đã hoàn thành 2 giai đoạn, lắp đặt được 62 trụ turbine công suất 16 - 83MW trên diện tích 1.300ha.</a:t>
            </a:r>
            <a:endParaRPr lang="en-US" dirty="0"/>
          </a:p>
        </p:txBody>
      </p:sp>
    </p:spTree>
    <p:extLst>
      <p:ext uri="{BB962C8B-B14F-4D97-AF65-F5344CB8AC3E}">
        <p14:creationId xmlns:p14="http://schemas.microsoft.com/office/powerpoint/2010/main" val="723264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5C959-7AC4-8D4C-80AD-4DFA14A82EDF}"/>
            </a:ext>
          </a:extLst>
        </p:cNvPr>
        <p:cNvGrpSpPr/>
        <p:nvPr/>
      </p:nvGrpSpPr>
      <p:grpSpPr>
        <a:xfrm>
          <a:off x="0" y="0"/>
          <a:ext cx="0" cy="0"/>
          <a:chOff x="0" y="0"/>
          <a:chExt cx="0" cy="0"/>
        </a:xfrm>
      </p:grpSpPr>
      <p:pic>
        <p:nvPicPr>
          <p:cNvPr id="1026" name="Picture 2" descr="Xu hướng lắp điện gió thay một phần điện lưới ở nông thôn">
            <a:extLst>
              <a:ext uri="{FF2B5EF4-FFF2-40B4-BE49-F238E27FC236}">
                <a16:creationId xmlns:a16="http://schemas.microsoft.com/office/drawing/2014/main" id="{A0FEFEC3-FE42-0C37-6574-4DC35DACB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685" y="1350508"/>
            <a:ext cx="5990771" cy="44930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324B96-2895-727F-689D-FF1C70D9A7D4}"/>
              </a:ext>
            </a:extLst>
          </p:cNvPr>
          <p:cNvSpPr txBox="1"/>
          <p:nvPr/>
        </p:nvSpPr>
        <p:spPr>
          <a:xfrm>
            <a:off x="294821" y="2128838"/>
            <a:ext cx="2936422" cy="2192908"/>
          </a:xfrm>
          <a:prstGeom prst="rect">
            <a:avLst/>
          </a:prstGeom>
          <a:noFill/>
        </p:spPr>
        <p:txBody>
          <a:bodyPr wrap="square">
            <a:spAutoFit/>
          </a:bodyPr>
          <a:lstStyle/>
          <a:p>
            <a:pPr algn="just"/>
            <a:r>
              <a:rPr lang="en-US" sz="1950" dirty="0" err="1">
                <a:solidFill>
                  <a:srgbClr val="000000"/>
                </a:solidFill>
                <a:latin typeface="Roboto" panose="02000000000000000000" pitchFamily="2" charset="0"/>
              </a:rPr>
              <a:t>Điện</a:t>
            </a:r>
            <a:r>
              <a:rPr lang="en-US" sz="1950" dirty="0">
                <a:solidFill>
                  <a:srgbClr val="000000"/>
                </a:solidFill>
                <a:latin typeface="Roboto" panose="02000000000000000000" pitchFamily="2" charset="0"/>
              </a:rPr>
              <a:t> </a:t>
            </a:r>
            <a:r>
              <a:rPr lang="en-US" sz="1950" dirty="0" err="1">
                <a:solidFill>
                  <a:srgbClr val="000000"/>
                </a:solidFill>
                <a:latin typeface="Roboto" panose="02000000000000000000" pitchFamily="2" charset="0"/>
              </a:rPr>
              <a:t>gió</a:t>
            </a:r>
            <a:r>
              <a:rPr lang="en-US" sz="1950" dirty="0">
                <a:solidFill>
                  <a:srgbClr val="000000"/>
                </a:solidFill>
                <a:latin typeface="Roboto" panose="02000000000000000000" pitchFamily="2" charset="0"/>
              </a:rPr>
              <a:t> </a:t>
            </a:r>
            <a:r>
              <a:rPr lang="en-US" sz="1950" dirty="0" err="1">
                <a:solidFill>
                  <a:srgbClr val="000000"/>
                </a:solidFill>
                <a:latin typeface="Roboto" panose="02000000000000000000" pitchFamily="2" charset="0"/>
              </a:rPr>
              <a:t>của</a:t>
            </a:r>
            <a:r>
              <a:rPr lang="en-US" sz="1950" dirty="0">
                <a:solidFill>
                  <a:srgbClr val="000000"/>
                </a:solidFill>
                <a:latin typeface="Roboto" panose="02000000000000000000" pitchFamily="2" charset="0"/>
              </a:rPr>
              <a:t> a</a:t>
            </a:r>
            <a:r>
              <a:rPr lang="vi-VN" sz="1950" dirty="0">
                <a:solidFill>
                  <a:srgbClr val="000000"/>
                </a:solidFill>
                <a:latin typeface="Roboto" panose="02000000000000000000" pitchFamily="2" charset="0"/>
              </a:rPr>
              <a:t>nh Lê Danh ở huyện Tam Bình, Vĩnh Long</a:t>
            </a:r>
            <a:r>
              <a:rPr lang="en-US" sz="1950" dirty="0">
                <a:solidFill>
                  <a:srgbClr val="000000"/>
                </a:solidFill>
                <a:latin typeface="Roboto" panose="02000000000000000000" pitchFamily="2" charset="0"/>
              </a:rPr>
              <a:t> (02</a:t>
            </a:r>
            <a:r>
              <a:rPr lang="vi-VN" sz="1950" dirty="0">
                <a:solidFill>
                  <a:srgbClr val="000000"/>
                </a:solidFill>
                <a:latin typeface="Roboto" panose="02000000000000000000" pitchFamily="2" charset="0"/>
              </a:rPr>
              <a:t> tua-bin gió loại 2 KW cùng 5 ắc-quy loại 200 AH để lưu điện, Inverter, bộ điều khiển sạc…  </a:t>
            </a:r>
            <a:endParaRPr lang="en-US" sz="1950" dirty="0"/>
          </a:p>
        </p:txBody>
      </p:sp>
      <p:sp>
        <p:nvSpPr>
          <p:cNvPr id="5" name="TextBox 4">
            <a:extLst>
              <a:ext uri="{FF2B5EF4-FFF2-40B4-BE49-F238E27FC236}">
                <a16:creationId xmlns:a16="http://schemas.microsoft.com/office/drawing/2014/main" id="{17022B79-3210-4764-BD54-E6245D6D58F1}"/>
              </a:ext>
            </a:extLst>
          </p:cNvPr>
          <p:cNvSpPr txBox="1"/>
          <p:nvPr/>
        </p:nvSpPr>
        <p:spPr>
          <a:xfrm>
            <a:off x="255962" y="176127"/>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52358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5" y="771525"/>
            <a:ext cx="9483018" cy="5632311"/>
          </a:xfrm>
          <a:prstGeom prst="rect">
            <a:avLst/>
          </a:prstGeom>
        </p:spPr>
        <p:txBody>
          <a:bodyPr wrap="square">
            <a:spAutoFit/>
          </a:bodyPr>
          <a:lstStyle/>
          <a:p>
            <a:pPr algn="just"/>
            <a:r>
              <a:rPr lang="en-US" sz="2000" b="1" dirty="0">
                <a:solidFill>
                  <a:srgbClr val="0000CC"/>
                </a:solidFill>
                <a:latin typeface="Arial" panose="020B0604020202020204" pitchFamily="34" charset="0"/>
                <a:cs typeface="Arial" panose="020B0604020202020204" pitchFamily="34" charset="0"/>
              </a:rPr>
              <a:t>(2). </a:t>
            </a:r>
            <a:r>
              <a:rPr lang="en-US" sz="2000" b="1" dirty="0" err="1">
                <a:solidFill>
                  <a:srgbClr val="0000CC"/>
                </a:solidFill>
                <a:latin typeface="Arial" panose="020B0604020202020204" pitchFamily="34" charset="0"/>
                <a:cs typeface="Arial" panose="020B0604020202020204" pitchFamily="34" charset="0"/>
              </a:rPr>
              <a:t>Kéo</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dài</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thời</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gian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sử</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dụng</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vật</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liệu</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thiết</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bị</a:t>
            </a:r>
            <a:endParaRPr lang="en-US" sz="2000" b="1" dirty="0">
              <a:solidFill>
                <a:srgbClr val="0000CC"/>
              </a:solidFill>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chai </a:t>
            </a:r>
            <a:r>
              <a:rPr lang="en-US" sz="2000" dirty="0" err="1">
                <a:latin typeface="Arial" panose="020B0604020202020204" pitchFamily="34" charset="0"/>
                <a:cs typeface="Arial" panose="020B0604020202020204" pitchFamily="34" charset="0"/>
              </a:rPr>
              <a:t>nước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chai </a:t>
            </a:r>
            <a:r>
              <a:rPr lang="en-US" sz="2000" dirty="0" err="1">
                <a:latin typeface="Arial" panose="020B0604020202020204" pitchFamily="34" charset="0"/>
                <a:cs typeface="Arial" panose="020B0604020202020204" pitchFamily="34" charset="0"/>
              </a:rPr>
              <a:t>thủy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inox</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túi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túi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mỏng</a:t>
            </a:r>
            <a:r>
              <a:rPr lang="en-US" sz="2000" dirty="0">
                <a:latin typeface="Arial" panose="020B0604020202020204" pitchFamily="34" charset="0"/>
                <a:cs typeface="Arial" panose="020B0604020202020204" pitchFamily="34" charset="0"/>
              </a:rPr>
              <a:t> PE.</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qua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chợ</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nghề</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thoại</a:t>
            </a:r>
            <a:r>
              <a:rPr lang="en-US" sz="2000" dirty="0">
                <a:latin typeface="Arial" panose="020B0604020202020204" pitchFamily="34" charset="0"/>
                <a:cs typeface="Arial" panose="020B0604020202020204" pitchFamily="34" charset="0"/>
              </a:rPr>
              <a:t> di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a:t>
            </a:r>
            <a:r>
              <a:rPr lang="en-US" sz="2000" dirty="0">
                <a:latin typeface="Arial" panose="020B0604020202020204" pitchFamily="34" charset="0"/>
                <a:cs typeface="Arial" panose="020B0604020202020204" pitchFamily="34" charset="0"/>
              </a:rPr>
              <a:t> vi, </a:t>
            </a:r>
            <a:r>
              <a:rPr lang="en-US" sz="2000" dirty="0" err="1">
                <a:latin typeface="Arial" panose="020B0604020202020204" pitchFamily="34" charset="0"/>
                <a:cs typeface="Arial" panose="020B0604020202020204" pitchFamily="34" charset="0"/>
              </a:rPr>
              <a:t>tủ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lạnh</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qua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lan</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ô </a:t>
            </a:r>
            <a:r>
              <a:rPr lang="en-US" sz="2000" dirty="0" err="1">
                <a:latin typeface="Arial" panose="020B0604020202020204" pitchFamily="34" charset="0"/>
                <a:cs typeface="Arial" panose="020B0604020202020204" pitchFamily="34" charset="0"/>
              </a:rPr>
              <a:t>tô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qua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đúng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kéo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thọ</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góp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giảm</a:t>
            </a:r>
            <a:r>
              <a:rPr lang="en-US" sz="2000" dirty="0">
                <a:latin typeface="Arial" panose="020B0604020202020204" pitchFamily="34" charset="0"/>
                <a:cs typeface="Arial" panose="020B0604020202020204" pitchFamily="34" charset="0"/>
              </a:rPr>
              <a:t> chi </a:t>
            </a:r>
            <a:r>
              <a:rPr lang="en-US" sz="2000" dirty="0" err="1">
                <a:latin typeface="Arial" panose="020B0604020202020204" pitchFamily="34" charset="0"/>
                <a:cs typeface="Arial" panose="020B0604020202020204" pitchFamily="34" charset="0"/>
              </a:rPr>
              <a:t>phí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chùi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văn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kéo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thọ</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sấy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kéo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tỷ</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bỏ</a:t>
            </a:r>
            <a:r>
              <a:rPr lang="en-US" sz="2000" dirty="0">
                <a:latin typeface="Arial" panose="020B0604020202020204" pitchFamily="34" charset="0"/>
                <a:cs typeface="Arial" panose="020B0604020202020204" pitchFamily="34" charset="0"/>
              </a:rPr>
              <a:t>. </a:t>
            </a:r>
          </a:p>
        </p:txBody>
      </p:sp>
      <p:sp>
        <p:nvSpPr>
          <p:cNvPr id="4" name="TextBox 3"/>
          <p:cNvSpPr txBox="1"/>
          <p:nvPr/>
        </p:nvSpPr>
        <p:spPr>
          <a:xfrm>
            <a:off x="247650"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85766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3961" y="1464483"/>
            <a:ext cx="8143400" cy="5318701"/>
          </a:xfrm>
          <a:prstGeom prst="rect">
            <a:avLst/>
          </a:prstGeom>
        </p:spPr>
      </p:pic>
      <p:sp>
        <p:nvSpPr>
          <p:cNvPr id="4" name="TextBox 3"/>
          <p:cNvSpPr txBox="1"/>
          <p:nvPr/>
        </p:nvSpPr>
        <p:spPr>
          <a:xfrm>
            <a:off x="314152" y="151188"/>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5" name="Rectangle 4"/>
          <p:cNvSpPr/>
          <p:nvPr/>
        </p:nvSpPr>
        <p:spPr>
          <a:xfrm>
            <a:off x="839584" y="751776"/>
            <a:ext cx="8304415" cy="369332"/>
          </a:xfrm>
          <a:prstGeom prst="rect">
            <a:avLst/>
          </a:prstGeom>
        </p:spPr>
        <p:txBody>
          <a:bodyPr wrap="square">
            <a:spAutoFit/>
          </a:bodyPr>
          <a:lstStyle/>
          <a:p>
            <a:pPr algn="ctr"/>
            <a:r>
              <a:rPr lang="en-US" dirty="0" err="1">
                <a:latin typeface="Arial" panose="020B0604020202020204" pitchFamily="34" charset="0"/>
                <a:cs typeface="Arial" panose="020B0604020202020204" pitchFamily="34" charset="0"/>
              </a:rPr>
              <a:t>Mô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chữa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máy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đã</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sử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2255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44940" y="2355981"/>
            <a:ext cx="5384800" cy="523220"/>
          </a:xfrm>
          <a:prstGeom prst="rect">
            <a:avLst/>
          </a:prstGeom>
          <a:noFill/>
        </p:spPr>
        <p:txBody>
          <a:bodyPr wrap="square" rtlCol="0">
            <a:spAutoFit/>
          </a:bodyPr>
          <a:lstStyle/>
          <a:p>
            <a:pPr algn="ctr"/>
            <a:r>
              <a:rPr lang="en-US" sz="2800" b="1" dirty="0">
                <a:solidFill>
                  <a:srgbClr val="0000CC"/>
                </a:solidFill>
                <a:latin typeface="Arial" panose="020B0604020202020204" pitchFamily="34" charset="0"/>
                <a:cs typeface="Arial" panose="020B0604020202020204" pitchFamily="34" charset="0"/>
              </a:rPr>
              <a:t>ĐẶT VẤN ĐỀ </a:t>
            </a:r>
          </a:p>
        </p:txBody>
      </p:sp>
    </p:spTree>
    <p:extLst>
      <p:ext uri="{BB962C8B-B14F-4D97-AF65-F5344CB8AC3E}">
        <p14:creationId xmlns:p14="http://schemas.microsoft.com/office/powerpoint/2010/main" val="1142709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152" y="151188"/>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5" name="Rectangle 4"/>
          <p:cNvSpPr/>
          <p:nvPr/>
        </p:nvSpPr>
        <p:spPr>
          <a:xfrm>
            <a:off x="1117376" y="6215027"/>
            <a:ext cx="8304415" cy="369332"/>
          </a:xfrm>
          <a:prstGeom prst="rect">
            <a:avLst/>
          </a:prstGeom>
        </p:spPr>
        <p:txBody>
          <a:bodyPr wrap="square">
            <a:spAutoFit/>
          </a:bodyPr>
          <a:lstStyle/>
          <a:p>
            <a:pPr algn="ctr"/>
            <a:r>
              <a:rPr lang="en-US" dirty="0" err="1">
                <a:latin typeface="Arial" panose="020B0604020202020204" pitchFamily="34" charset="0"/>
                <a:cs typeface="Arial" panose="020B0604020202020204" pitchFamily="34" charset="0"/>
              </a:rPr>
              <a:t>Tháo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Lâm</a:t>
            </a:r>
            <a:r>
              <a:rPr lang="en-US" dirty="0">
                <a:latin typeface="Arial" panose="020B0604020202020204" pitchFamily="34" charset="0"/>
                <a:cs typeface="Arial" panose="020B0604020202020204" pitchFamily="34" charset="0"/>
              </a:rPr>
              <a:t>, H</a:t>
            </a:r>
            <a:r>
              <a:rPr lang="vi-VN" dirty="0">
                <a:latin typeface="Arial" panose="020B0604020202020204" pitchFamily="34" charset="0"/>
                <a:cs typeface="Arial" panose="020B0604020202020204" pitchFamily="34" charset="0"/>
              </a:rPr>
              <a:t>ư</a:t>
            </a:r>
            <a:r>
              <a:rPr lang="en-US" dirty="0">
                <a:latin typeface="Arial" panose="020B0604020202020204" pitchFamily="34" charset="0"/>
                <a:cs typeface="Arial" panose="020B0604020202020204" pitchFamily="34" charset="0"/>
              </a:rPr>
              <a:t>ng </a:t>
            </a:r>
            <a:r>
              <a:rPr lang="en-US" dirty="0" err="1">
                <a:latin typeface="Arial" panose="020B0604020202020204" pitchFamily="34" charset="0"/>
                <a:cs typeface="Arial" panose="020B0604020202020204" pitchFamily="34" charset="0"/>
              </a:rPr>
              <a:t>Yên</a:t>
            </a: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265F5B7-3A6D-4DD2-A2E4-8CE03B808470}"/>
              </a:ext>
            </a:extLst>
          </p:cNvPr>
          <p:cNvPicPr>
            <a:picLocks noChangeAspect="1"/>
          </p:cNvPicPr>
          <p:nvPr/>
        </p:nvPicPr>
        <p:blipFill>
          <a:blip r:embed="rId2"/>
          <a:stretch>
            <a:fillRect/>
          </a:stretch>
        </p:blipFill>
        <p:spPr>
          <a:xfrm>
            <a:off x="1117376" y="839555"/>
            <a:ext cx="3782882" cy="4996594"/>
          </a:xfrm>
          <a:prstGeom prst="rect">
            <a:avLst/>
          </a:prstGeom>
        </p:spPr>
      </p:pic>
      <p:pic>
        <p:nvPicPr>
          <p:cNvPr id="6" name="Picture 5">
            <a:extLst>
              <a:ext uri="{FF2B5EF4-FFF2-40B4-BE49-F238E27FC236}">
                <a16:creationId xmlns:a16="http://schemas.microsoft.com/office/drawing/2014/main" id="{AC915693-203D-433D-A05D-67E149A0AE55}"/>
              </a:ext>
            </a:extLst>
          </p:cNvPr>
          <p:cNvPicPr>
            <a:picLocks noChangeAspect="1"/>
          </p:cNvPicPr>
          <p:nvPr/>
        </p:nvPicPr>
        <p:blipFill>
          <a:blip r:embed="rId3"/>
          <a:stretch>
            <a:fillRect/>
          </a:stretch>
        </p:blipFill>
        <p:spPr>
          <a:xfrm>
            <a:off x="5370179" y="839555"/>
            <a:ext cx="3704371" cy="4996594"/>
          </a:xfrm>
          <a:prstGeom prst="rect">
            <a:avLst/>
          </a:prstGeom>
        </p:spPr>
      </p:pic>
    </p:spTree>
    <p:extLst>
      <p:ext uri="{BB962C8B-B14F-4D97-AF65-F5344CB8AC3E}">
        <p14:creationId xmlns:p14="http://schemas.microsoft.com/office/powerpoint/2010/main" val="3194645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152" y="151188"/>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5" name="Rectangle 4"/>
          <p:cNvSpPr/>
          <p:nvPr/>
        </p:nvSpPr>
        <p:spPr>
          <a:xfrm>
            <a:off x="1117376" y="6215027"/>
            <a:ext cx="8304415" cy="369332"/>
          </a:xfrm>
          <a:prstGeom prst="rect">
            <a:avLst/>
          </a:prstGeom>
        </p:spPr>
        <p:txBody>
          <a:bodyPr wrap="square">
            <a:spAutoFit/>
          </a:bodyPr>
          <a:lstStyle/>
          <a:p>
            <a:pPr algn="ctr"/>
            <a:r>
              <a:rPr lang="en-US" dirty="0" err="1">
                <a:latin typeface="Arial" panose="020B0604020202020204" pitchFamily="34" charset="0"/>
                <a:cs typeface="Arial" panose="020B0604020202020204" pitchFamily="34" charset="0"/>
              </a:rPr>
              <a:t>Tháo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Lâm</a:t>
            </a:r>
            <a:r>
              <a:rPr lang="en-US" dirty="0">
                <a:latin typeface="Arial" panose="020B0604020202020204" pitchFamily="34" charset="0"/>
                <a:cs typeface="Arial" panose="020B0604020202020204" pitchFamily="34" charset="0"/>
              </a:rPr>
              <a:t>, H</a:t>
            </a:r>
            <a:r>
              <a:rPr lang="vi-VN" dirty="0">
                <a:latin typeface="Arial" panose="020B0604020202020204" pitchFamily="34" charset="0"/>
                <a:cs typeface="Arial" panose="020B0604020202020204" pitchFamily="34" charset="0"/>
              </a:rPr>
              <a:t>ư</a:t>
            </a:r>
            <a:r>
              <a:rPr lang="en-US" dirty="0">
                <a:latin typeface="Arial" panose="020B0604020202020204" pitchFamily="34" charset="0"/>
                <a:cs typeface="Arial" panose="020B0604020202020204" pitchFamily="34" charset="0"/>
              </a:rPr>
              <a:t>ng </a:t>
            </a:r>
            <a:r>
              <a:rPr lang="en-US" dirty="0" err="1">
                <a:latin typeface="Arial" panose="020B0604020202020204" pitchFamily="34" charset="0"/>
                <a:cs typeface="Arial" panose="020B0604020202020204" pitchFamily="34" charset="0"/>
              </a:rPr>
              <a:t>Yên</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469B53-F6BD-4138-AC37-FC6FFC7BA462}"/>
              </a:ext>
            </a:extLst>
          </p:cNvPr>
          <p:cNvPicPr>
            <a:picLocks noChangeAspect="1"/>
          </p:cNvPicPr>
          <p:nvPr/>
        </p:nvPicPr>
        <p:blipFill>
          <a:blip r:embed="rId2"/>
          <a:stretch>
            <a:fillRect/>
          </a:stretch>
        </p:blipFill>
        <p:spPr>
          <a:xfrm>
            <a:off x="1277967" y="1001194"/>
            <a:ext cx="3605151" cy="4890320"/>
          </a:xfrm>
          <a:prstGeom prst="rect">
            <a:avLst/>
          </a:prstGeom>
        </p:spPr>
      </p:pic>
      <p:pic>
        <p:nvPicPr>
          <p:cNvPr id="7" name="Picture 6">
            <a:extLst>
              <a:ext uri="{FF2B5EF4-FFF2-40B4-BE49-F238E27FC236}">
                <a16:creationId xmlns:a16="http://schemas.microsoft.com/office/drawing/2014/main" id="{C318E4CA-04F7-4EA5-A02A-7744E66F7998}"/>
              </a:ext>
            </a:extLst>
          </p:cNvPr>
          <p:cNvPicPr>
            <a:picLocks noChangeAspect="1"/>
          </p:cNvPicPr>
          <p:nvPr/>
        </p:nvPicPr>
        <p:blipFill>
          <a:blip r:embed="rId3"/>
          <a:stretch>
            <a:fillRect/>
          </a:stretch>
        </p:blipFill>
        <p:spPr>
          <a:xfrm>
            <a:off x="5237741" y="975830"/>
            <a:ext cx="3569515" cy="4890320"/>
          </a:xfrm>
          <a:prstGeom prst="rect">
            <a:avLst/>
          </a:prstGeom>
        </p:spPr>
      </p:pic>
    </p:spTree>
    <p:extLst>
      <p:ext uri="{BB962C8B-B14F-4D97-AF65-F5344CB8AC3E}">
        <p14:creationId xmlns:p14="http://schemas.microsoft.com/office/powerpoint/2010/main" val="2982798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449" y="1005482"/>
            <a:ext cx="8829675" cy="5293757"/>
          </a:xfrm>
          <a:prstGeom prst="rect">
            <a:avLst/>
          </a:prstGeom>
        </p:spPr>
        <p:txBody>
          <a:bodyPr wrap="square">
            <a:spAutoFit/>
          </a:bodyPr>
          <a:lstStyle/>
          <a:p>
            <a:pPr algn="just"/>
            <a:r>
              <a:rPr lang="en-US" sz="2000" b="1" dirty="0">
                <a:solidFill>
                  <a:srgbClr val="0000CC"/>
                </a:solidFill>
                <a:latin typeface="Arial" panose="020B0604020202020204" pitchFamily="34" charset="0"/>
                <a:cs typeface="Arial" panose="020B0604020202020204" pitchFamily="34" charset="0"/>
              </a:rPr>
              <a:t>(3). </a:t>
            </a:r>
            <a:r>
              <a:rPr lang="nl-NL" sz="2000" b="1" dirty="0">
                <a:solidFill>
                  <a:srgbClr val="0000CC"/>
                </a:solidFill>
                <a:latin typeface="Arial" panose="020B0604020202020204" pitchFamily="34" charset="0"/>
                <a:cs typeface="Arial" panose="020B0604020202020204" pitchFamily="34" charset="0"/>
              </a:rPr>
              <a:t>Tái chế chất thải</a:t>
            </a:r>
            <a:endParaRPr lang="en-US" sz="2000" b="1" dirty="0">
              <a:solidFill>
                <a:srgbClr val="0000CC"/>
              </a:solidFill>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hữu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vi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bùn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bùn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nước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a:t>
            </a:r>
            <a:r>
              <a:rPr lang="en-US" sz="2000" dirty="0">
                <a:latin typeface="Arial" panose="020B0604020202020204" pitchFamily="34" charset="0"/>
                <a:cs typeface="Arial" panose="020B0604020202020204" pitchFamily="34" charset="0"/>
              </a:rPr>
              <a:t> :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Xanh</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nấm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rơm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nấm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mèo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nấm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mỡ</a:t>
            </a:r>
            <a:r>
              <a:rPr lang="en-US" sz="2000" dirty="0">
                <a:latin typeface="Arial" panose="020B0604020202020204" pitchFamily="34" charset="0"/>
                <a:cs typeface="Arial" panose="020B0604020202020204" pitchFamily="34" charset="0"/>
              </a:rPr>
              <a:t>, ủ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nuôi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trâu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bò</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giấy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giấy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luyện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thép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thép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nhôm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kẽm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tinh</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giấy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thép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nhôm</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đốt</a:t>
            </a:r>
            <a:r>
              <a:rPr lang="en-US" sz="2000" dirty="0">
                <a:latin typeface="Arial" panose="020B0604020202020204" pitchFamily="34" charset="0"/>
                <a:cs typeface="Arial" panose="020B0604020202020204" pitchFamily="34" charset="0"/>
              </a:rPr>
              <a:t> than,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hóa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nén</a:t>
            </a:r>
            <a:r>
              <a:rPr lang="en-US" sz="2000" dirty="0">
                <a:latin typeface="Arial" panose="020B0604020202020204" pitchFamily="34" charset="0"/>
                <a:cs typeface="Arial" panose="020B0604020202020204" pitchFamily="34" charset="0"/>
              </a:rPr>
              <a:t> (RDF), </a:t>
            </a:r>
            <a:r>
              <a:rPr lang="en-US" sz="2000" dirty="0" err="1">
                <a:latin typeface="Arial" panose="020B0604020202020204" pitchFamily="34" charset="0"/>
                <a:cs typeface="Arial" panose="020B0604020202020204" pitchFamily="34" charset="0"/>
              </a:rPr>
              <a:t>viên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nén</a:t>
            </a:r>
            <a:r>
              <a:rPr lang="en-US" sz="2000" dirty="0">
                <a:latin typeface="Arial" panose="020B0604020202020204" pitchFamily="34" charset="0"/>
                <a:cs typeface="Arial" panose="020B0604020202020204" pitchFamily="34" charset="0"/>
              </a:rPr>
              <a:t> (RPF)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a:t>
            </a:r>
          </a:p>
          <a:p>
            <a:pPr marL="285750" indent="-285750" algn="just">
              <a:buFontTx/>
              <a:buChar char="-"/>
            </a:pP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225777" y="11972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61775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990600" y="786396"/>
            <a:ext cx="8153400" cy="5334000"/>
          </a:xfrm>
        </p:spPr>
        <p:txBody>
          <a:bodyPr/>
          <a:lstStyle/>
          <a:p>
            <a:pPr>
              <a:buFont typeface="Wingdings 2" panose="05020102010507070707" pitchFamily="18" charset="2"/>
              <a:buNone/>
            </a:pPr>
            <a:r>
              <a:rPr lang="en-GB" altLang="en-US">
                <a:solidFill>
                  <a:srgbClr val="FF0000"/>
                </a:solidFill>
                <a:latin typeface="Arial" panose="020B0604020202020204" pitchFamily="34" charset="0"/>
                <a:cs typeface="Arial" panose="020B0604020202020204" pitchFamily="34" charset="0"/>
              </a:rPr>
              <a:t>	</a:t>
            </a:r>
            <a:endParaRPr lang="en-GB" altLang="en-US"/>
          </a:p>
        </p:txBody>
      </p:sp>
      <p:sp>
        <p:nvSpPr>
          <p:cNvPr id="6" name="TextBox 5"/>
          <p:cNvSpPr txBox="1"/>
          <p:nvPr/>
        </p:nvSpPr>
        <p:spPr>
          <a:xfrm>
            <a:off x="255962" y="176127"/>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1446415" y="787781"/>
            <a:ext cx="3028160" cy="2532447"/>
          </a:xfrm>
          <a:prstGeom prst="rect">
            <a:avLst/>
          </a:prstGeom>
        </p:spPr>
      </p:pic>
      <p:pic>
        <p:nvPicPr>
          <p:cNvPr id="3" name="Picture 2"/>
          <p:cNvPicPr>
            <a:picLocks noChangeAspect="1"/>
          </p:cNvPicPr>
          <p:nvPr/>
        </p:nvPicPr>
        <p:blipFill>
          <a:blip r:embed="rId4"/>
          <a:stretch>
            <a:fillRect/>
          </a:stretch>
        </p:blipFill>
        <p:spPr>
          <a:xfrm>
            <a:off x="4920048" y="786396"/>
            <a:ext cx="3043531" cy="2533832"/>
          </a:xfrm>
          <a:prstGeom prst="rect">
            <a:avLst/>
          </a:prstGeom>
        </p:spPr>
      </p:pic>
      <p:pic>
        <p:nvPicPr>
          <p:cNvPr id="4" name="Picture 3"/>
          <p:cNvPicPr>
            <a:picLocks noChangeAspect="1"/>
          </p:cNvPicPr>
          <p:nvPr/>
        </p:nvPicPr>
        <p:blipFill>
          <a:blip r:embed="rId5"/>
          <a:stretch>
            <a:fillRect/>
          </a:stretch>
        </p:blipFill>
        <p:spPr>
          <a:xfrm>
            <a:off x="1446415" y="3407277"/>
            <a:ext cx="3013862" cy="2295254"/>
          </a:xfrm>
          <a:prstGeom prst="rect">
            <a:avLst/>
          </a:prstGeom>
        </p:spPr>
      </p:pic>
      <p:pic>
        <p:nvPicPr>
          <p:cNvPr id="7" name="Picture 6"/>
          <p:cNvPicPr>
            <a:picLocks noChangeAspect="1"/>
          </p:cNvPicPr>
          <p:nvPr/>
        </p:nvPicPr>
        <p:blipFill>
          <a:blip r:embed="rId6"/>
          <a:stretch>
            <a:fillRect/>
          </a:stretch>
        </p:blipFill>
        <p:spPr>
          <a:xfrm>
            <a:off x="4902737" y="3423903"/>
            <a:ext cx="3015639" cy="2249135"/>
          </a:xfrm>
          <a:prstGeom prst="rect">
            <a:avLst/>
          </a:prstGeom>
        </p:spPr>
      </p:pic>
      <p:sp>
        <p:nvSpPr>
          <p:cNvPr id="9" name="Rectangle 8"/>
          <p:cNvSpPr/>
          <p:nvPr/>
        </p:nvSpPr>
        <p:spPr>
          <a:xfrm>
            <a:off x="598516" y="5934670"/>
            <a:ext cx="9111989" cy="646331"/>
          </a:xfrm>
          <a:prstGeom prst="rect">
            <a:avLst/>
          </a:prstGeom>
        </p:spPr>
        <p:txBody>
          <a:bodyPr wrap="square">
            <a:spAutoFit/>
          </a:bodyPr>
          <a:lstStyle/>
          <a:p>
            <a:pPr algn="ctr"/>
            <a:r>
              <a:rPr lang="en-US" b="1" i="1" dirty="0" err="1">
                <a:solidFill>
                  <a:srgbClr val="444444"/>
                </a:solidFill>
                <a:latin typeface="Arial" panose="020B0604020202020204" pitchFamily="34" charset="0"/>
                <a:cs typeface="Arial" panose="020B0604020202020204" pitchFamily="34" charset="0"/>
              </a:rPr>
              <a:t>Dây</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chuyền</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sản</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xuất</a:t>
            </a:r>
            <a:r>
              <a:rPr lang="en-US" b="1" i="1" dirty="0">
                <a:solidFill>
                  <a:srgbClr val="444444"/>
                </a:solidFill>
                <a:latin typeface="Arial" panose="020B0604020202020204" pitchFamily="34" charset="0"/>
                <a:cs typeface="Arial" panose="020B0604020202020204" pitchFamily="34" charset="0"/>
              </a:rPr>
              <a:t> p</a:t>
            </a:r>
            <a:r>
              <a:rPr lang="vi-VN" b="1" i="1" dirty="0">
                <a:solidFill>
                  <a:srgbClr val="444444"/>
                </a:solidFill>
                <a:latin typeface="Arial" panose="020B0604020202020204" pitchFamily="34" charset="0"/>
                <a:cs typeface="Arial" panose="020B0604020202020204" pitchFamily="34" charset="0"/>
              </a:rPr>
              <a:t>hân bón Con Voi Bình Dương</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tại</a:t>
            </a:r>
            <a:r>
              <a:rPr lang="en-US" b="1" i="1" dirty="0">
                <a:solidFill>
                  <a:srgbClr val="444444"/>
                </a:solidFill>
                <a:latin typeface="Arial" panose="020B0604020202020204" pitchFamily="34" charset="0"/>
                <a:cs typeface="Arial" panose="020B0604020202020204" pitchFamily="34" charset="0"/>
              </a:rPr>
              <a:t> </a:t>
            </a:r>
          </a:p>
          <a:p>
            <a:pPr algn="ctr"/>
            <a:r>
              <a:rPr lang="en-US" b="1" i="1" dirty="0" err="1">
                <a:solidFill>
                  <a:srgbClr val="444444"/>
                </a:solidFill>
                <a:latin typeface="Arial" panose="020B0604020202020204" pitchFamily="34" charset="0"/>
                <a:cs typeface="Arial" panose="020B0604020202020204" pitchFamily="34" charset="0"/>
              </a:rPr>
              <a:t>Khu</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liên</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hợp</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Xử</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lý</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chất</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thải</a:t>
            </a:r>
            <a:r>
              <a:rPr lang="en-US" b="1" i="1" dirty="0">
                <a:solidFill>
                  <a:srgbClr val="444444"/>
                </a:solidFill>
                <a:latin typeface="Arial" panose="020B0604020202020204" pitchFamily="34" charset="0"/>
                <a:cs typeface="Arial" panose="020B0604020202020204" pitchFamily="34" charset="0"/>
              </a:rPr>
              <a:t> Nam </a:t>
            </a:r>
            <a:r>
              <a:rPr lang="en-US" b="1" i="1" dirty="0" err="1">
                <a:solidFill>
                  <a:srgbClr val="444444"/>
                </a:solidFill>
                <a:latin typeface="Arial" panose="020B0604020202020204" pitchFamily="34" charset="0"/>
                <a:cs typeface="Arial" panose="020B0604020202020204" pitchFamily="34" charset="0"/>
              </a:rPr>
              <a:t>Bình</a:t>
            </a:r>
            <a:r>
              <a:rPr lang="en-US" b="1" i="1" dirty="0">
                <a:solidFill>
                  <a:srgbClr val="444444"/>
                </a:solidFill>
                <a:latin typeface="Arial" panose="020B0604020202020204" pitchFamily="34" charset="0"/>
                <a:cs typeface="Arial" panose="020B0604020202020204" pitchFamily="34" charset="0"/>
              </a:rPr>
              <a:t> </a:t>
            </a:r>
            <a:r>
              <a:rPr lang="en-US" b="1" i="1" dirty="0" err="1">
                <a:solidFill>
                  <a:srgbClr val="444444"/>
                </a:solidFill>
                <a:latin typeface="Arial" panose="020B0604020202020204" pitchFamily="34" charset="0"/>
                <a:cs typeface="Arial" panose="020B0604020202020204" pitchFamily="34" charset="0"/>
              </a:rPr>
              <a:t>Dương</a:t>
            </a:r>
            <a:r>
              <a:rPr lang="en-US" b="1" i="1" dirty="0">
                <a:solidFill>
                  <a:srgbClr val="444444"/>
                </a:solidFill>
                <a:latin typeface="Arial" panose="020B0604020202020204" pitchFamily="34" charset="0"/>
                <a:cs typeface="Arial" panose="020B0604020202020204" pitchFamily="34" charset="0"/>
              </a:rPr>
              <a:t> </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212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9565" y="6018846"/>
            <a:ext cx="6766869" cy="392415"/>
          </a:xfrm>
          <a:prstGeom prst="rect">
            <a:avLst/>
          </a:prstGeom>
        </p:spPr>
        <p:txBody>
          <a:bodyPr wrap="square">
            <a:spAutoFit/>
          </a:bodyPr>
          <a:lstStyle/>
          <a:p>
            <a:pPr algn="ctr"/>
            <a:r>
              <a:rPr lang="en-US" sz="1950" dirty="0" err="1">
                <a:solidFill>
                  <a:srgbClr val="0000CC"/>
                </a:solidFill>
                <a:latin typeface="Arial" panose="020B0604020202020204" pitchFamily="34" charset="0"/>
              </a:rPr>
              <a:t>Sản</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phẩm</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đất</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sạch</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từ</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bùn</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thải</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tại</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Công</a:t>
            </a:r>
            <a:r>
              <a:rPr lang="en-US" sz="1950" dirty="0">
                <a:solidFill>
                  <a:srgbClr val="0000CC"/>
                </a:solidFill>
                <a:latin typeface="Arial" panose="020B0604020202020204" pitchFamily="34" charset="0"/>
              </a:rPr>
              <a:t> ty </a:t>
            </a:r>
            <a:r>
              <a:rPr lang="en-US" sz="1950" dirty="0" err="1">
                <a:solidFill>
                  <a:srgbClr val="0000CC"/>
                </a:solidFill>
                <a:latin typeface="Arial" panose="020B0604020202020204" pitchFamily="34" charset="0"/>
              </a:rPr>
              <a:t>Sài</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Gòn</a:t>
            </a:r>
            <a:r>
              <a:rPr lang="en-US" sz="1950" dirty="0">
                <a:solidFill>
                  <a:srgbClr val="0000CC"/>
                </a:solidFill>
                <a:latin typeface="Arial" panose="020B0604020202020204" pitchFamily="34" charset="0"/>
              </a:rPr>
              <a:t> </a:t>
            </a:r>
            <a:r>
              <a:rPr lang="en-US" sz="1950" dirty="0" err="1">
                <a:solidFill>
                  <a:srgbClr val="0000CC"/>
                </a:solidFill>
                <a:latin typeface="Arial" panose="020B0604020202020204" pitchFamily="34" charset="0"/>
              </a:rPr>
              <a:t>Xanh</a:t>
            </a:r>
            <a:endParaRPr lang="en-US" sz="1950" dirty="0">
              <a:solidFill>
                <a:srgbClr val="0000CC"/>
              </a:solidFill>
            </a:endParaRPr>
          </a:p>
        </p:txBody>
      </p:sp>
      <p:pic>
        <p:nvPicPr>
          <p:cNvPr id="5" name="Picture 4">
            <a:extLst>
              <a:ext uri="{FF2B5EF4-FFF2-40B4-BE49-F238E27FC236}">
                <a16:creationId xmlns:a16="http://schemas.microsoft.com/office/drawing/2014/main" id="{F7900E5F-74A1-38BA-B7AB-0FEAE716CC0A}"/>
              </a:ext>
            </a:extLst>
          </p:cNvPr>
          <p:cNvPicPr>
            <a:picLocks noChangeAspect="1"/>
          </p:cNvPicPr>
          <p:nvPr/>
        </p:nvPicPr>
        <p:blipFill>
          <a:blip r:embed="rId2"/>
          <a:stretch>
            <a:fillRect/>
          </a:stretch>
        </p:blipFill>
        <p:spPr>
          <a:xfrm>
            <a:off x="1569565" y="874440"/>
            <a:ext cx="6978148" cy="4685772"/>
          </a:xfrm>
          <a:prstGeom prst="rect">
            <a:avLst/>
          </a:prstGeom>
        </p:spPr>
      </p:pic>
      <p:sp>
        <p:nvSpPr>
          <p:cNvPr id="6" name="TextBox 5">
            <a:extLst>
              <a:ext uri="{FF2B5EF4-FFF2-40B4-BE49-F238E27FC236}">
                <a16:creationId xmlns:a16="http://schemas.microsoft.com/office/drawing/2014/main" id="{F021CB47-76A8-404F-A5BB-301EDAAFC6B9}"/>
              </a:ext>
            </a:extLst>
          </p:cNvPr>
          <p:cNvSpPr txBox="1"/>
          <p:nvPr/>
        </p:nvSpPr>
        <p:spPr>
          <a:xfrm>
            <a:off x="225777" y="11972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6608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609600" y="990600"/>
            <a:ext cx="8534400" cy="5181600"/>
          </a:xfrm>
        </p:spPr>
        <p:txBody>
          <a:bodyPr/>
          <a:lstStyle/>
          <a:p>
            <a:pPr>
              <a:buFont typeface="Wingdings 2" panose="05020102010507070707" pitchFamily="18" charset="2"/>
              <a:buNone/>
            </a:pPr>
            <a:r>
              <a:rPr lang="en-GB" altLang="en-US">
                <a:solidFill>
                  <a:srgbClr val="FF0000"/>
                </a:solidFill>
                <a:latin typeface="Arial" panose="020B0604020202020204" pitchFamily="34" charset="0"/>
                <a:cs typeface="Arial" panose="020B0604020202020204" pitchFamily="34" charset="0"/>
              </a:rPr>
              <a:t>	</a:t>
            </a:r>
            <a:endParaRPr lang="en-GB" altLang="en-US"/>
          </a:p>
        </p:txBody>
      </p:sp>
      <p:sp>
        <p:nvSpPr>
          <p:cNvPr id="41988" name="Text Box 11"/>
          <p:cNvSpPr txBox="1">
            <a:spLocks noChangeArrowheads="1"/>
          </p:cNvSpPr>
          <p:nvPr/>
        </p:nvSpPr>
        <p:spPr bwMode="auto">
          <a:xfrm>
            <a:off x="844571" y="5441066"/>
            <a:ext cx="830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pPr>
            <a:r>
              <a:rPr lang="en-GB" altLang="en-US" sz="2000" dirty="0" err="1">
                <a:solidFill>
                  <a:srgbClr val="3333FF"/>
                </a:solidFill>
                <a:latin typeface="Arial" panose="020B0604020202020204" pitchFamily="34" charset="0"/>
                <a:cs typeface="Arial" panose="020B0604020202020204" pitchFamily="34" charset="0"/>
              </a:rPr>
              <a:t>Mô</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hình</a:t>
            </a:r>
            <a:r>
              <a:rPr lang="en-GB" altLang="en-US" sz="2000" dirty="0">
                <a:solidFill>
                  <a:srgbClr val="3333FF"/>
                </a:solidFill>
                <a:latin typeface="Arial" panose="020B0604020202020204" pitchFamily="34" charset="0"/>
                <a:cs typeface="Arial" panose="020B0604020202020204" pitchFamily="34" charset="0"/>
              </a:rPr>
              <a:t> ủ </a:t>
            </a:r>
            <a:r>
              <a:rPr lang="en-GB" altLang="en-US" sz="2000" dirty="0" err="1">
                <a:solidFill>
                  <a:srgbClr val="3333FF"/>
                </a:solidFill>
                <a:latin typeface="Arial" panose="020B0604020202020204" pitchFamily="34" charset="0"/>
                <a:cs typeface="Arial" panose="020B0604020202020204" pitchFamily="34" charset="0"/>
              </a:rPr>
              <a:t>chất</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thải</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hữu</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cơ</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và</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bùn</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ao</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nuôi</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tôm</a:t>
            </a:r>
            <a:r>
              <a:rPr lang="en-GB" altLang="en-US" sz="2000" dirty="0">
                <a:solidFill>
                  <a:srgbClr val="3333FF"/>
                </a:solidFill>
                <a:latin typeface="Arial" panose="020B0604020202020204" pitchFamily="34" charset="0"/>
                <a:cs typeface="Arial" panose="020B0604020202020204" pitchFamily="34" charset="0"/>
              </a:rPr>
              <a:t> </a:t>
            </a:r>
            <a:r>
              <a:rPr lang="en-GB" altLang="en-US" sz="2000" dirty="0" err="1">
                <a:solidFill>
                  <a:srgbClr val="3333FF"/>
                </a:solidFill>
                <a:latin typeface="Arial" panose="020B0604020202020204" pitchFamily="34" charset="0"/>
                <a:cs typeface="Arial" panose="020B0604020202020204" pitchFamily="34" charset="0"/>
              </a:rPr>
              <a:t>cá</a:t>
            </a:r>
            <a:endParaRPr lang="en-US" altLang="en-US" sz="2000" dirty="0">
              <a:solidFill>
                <a:srgbClr val="3333FF"/>
              </a:solidFill>
              <a:latin typeface="Arial" panose="020B0604020202020204" pitchFamily="34" charset="0"/>
              <a:cs typeface="Arial" panose="020B0604020202020204" pitchFamily="34" charset="0"/>
            </a:endParaRPr>
          </a:p>
        </p:txBody>
      </p:sp>
      <p:pic>
        <p:nvPicPr>
          <p:cNvPr id="41989" name="Content Placeholder 3" descr="D:\NGUYEN CANH THANH\1. TANG TRUONG XANH HAU GIANG\HINH ANH HAU GIANG\HG 6-11-2014\rau mau a.So\DSC05183.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305045"/>
            <a:ext cx="3886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7" descr="D:\NGUYEN CANH THANH\1. TANG TRUONG XANH HAU GIANG\HINH ANH HAU GIANG\HG 7-08-2014\DSC041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1381245"/>
            <a:ext cx="3048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5962" y="176127"/>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10836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A183F-9EB6-D8C8-9735-3BB8B9B109C8}"/>
            </a:ext>
          </a:extLst>
        </p:cNvPr>
        <p:cNvGrpSpPr/>
        <p:nvPr/>
      </p:nvGrpSpPr>
      <p:grpSpPr>
        <a:xfrm>
          <a:off x="0" y="0"/>
          <a:ext cx="0" cy="0"/>
          <a:chOff x="0" y="0"/>
          <a:chExt cx="0" cy="0"/>
        </a:xfrm>
      </p:grpSpPr>
      <p:pic>
        <p:nvPicPr>
          <p:cNvPr id="21507" name="Picture 7">
            <a:extLst>
              <a:ext uri="{FF2B5EF4-FFF2-40B4-BE49-F238E27FC236}">
                <a16:creationId xmlns:a16="http://schemas.microsoft.com/office/drawing/2014/main" id="{1B635B94-9B8F-A451-4820-2032B35F4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886725"/>
            <a:ext cx="4036710" cy="5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a:extLst>
              <a:ext uri="{FF2B5EF4-FFF2-40B4-BE49-F238E27FC236}">
                <a16:creationId xmlns:a16="http://schemas.microsoft.com/office/drawing/2014/main" id="{3B88051D-FF9B-6FC9-98D1-D58AFED438C3}"/>
              </a:ext>
            </a:extLst>
          </p:cNvPr>
          <p:cNvSpPr txBox="1">
            <a:spLocks noChangeArrowheads="1"/>
          </p:cNvSpPr>
          <p:nvPr/>
        </p:nvSpPr>
        <p:spPr bwMode="auto">
          <a:xfrm>
            <a:off x="1030147" y="2132101"/>
            <a:ext cx="32840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50000"/>
              </a:spcBef>
              <a:buClrTx/>
              <a:buSzTx/>
              <a:buFontTx/>
              <a:buNone/>
            </a:pPr>
            <a:r>
              <a:rPr lang="en-GB" altLang="en-US" sz="2400" dirty="0" err="1">
                <a:solidFill>
                  <a:srgbClr val="3333FF"/>
                </a:solidFill>
                <a:latin typeface="Arial" panose="020B0604020202020204" pitchFamily="34" charset="0"/>
                <a:cs typeface="Arial" panose="020B0604020202020204" pitchFamily="34" charset="0"/>
              </a:rPr>
              <a:t>Mô</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hình</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trồng</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nấm</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rơm</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từ</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rơm</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rạ</a:t>
            </a:r>
            <a:r>
              <a:rPr lang="en-GB" altLang="en-US" sz="2400" dirty="0">
                <a:solidFill>
                  <a:srgbClr val="3333FF"/>
                </a:solidFill>
                <a:latin typeface="Arial" panose="020B0604020202020204" pitchFamily="34" charset="0"/>
                <a:cs typeface="Arial" panose="020B0604020202020204" pitchFamily="34" charset="0"/>
              </a:rPr>
              <a:t>, ủ </a:t>
            </a:r>
            <a:r>
              <a:rPr lang="en-GB" altLang="en-US" sz="2400" dirty="0" err="1">
                <a:solidFill>
                  <a:srgbClr val="3333FF"/>
                </a:solidFill>
                <a:latin typeface="Arial" panose="020B0604020202020204" pitchFamily="34" charset="0"/>
                <a:cs typeface="Arial" panose="020B0604020202020204" pitchFamily="34" charset="0"/>
              </a:rPr>
              <a:t>rơm</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rạ</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thành</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thức</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ăn</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nuôi</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bò</a:t>
            </a:r>
            <a:r>
              <a:rPr lang="en-GB" altLang="en-US" sz="2400" dirty="0">
                <a:solidFill>
                  <a:srgbClr val="3333FF"/>
                </a:solidFill>
                <a:latin typeface="Arial" panose="020B0604020202020204" pitchFamily="34" charset="0"/>
                <a:cs typeface="Arial" panose="020B0604020202020204" pitchFamily="34" charset="0"/>
              </a:rPr>
              <a:t>, ủ </a:t>
            </a:r>
            <a:r>
              <a:rPr lang="en-GB" altLang="en-US" sz="2400" dirty="0" err="1">
                <a:solidFill>
                  <a:srgbClr val="3333FF"/>
                </a:solidFill>
                <a:latin typeface="Arial" panose="020B0604020202020204" pitchFamily="34" charset="0"/>
                <a:cs typeface="Arial" panose="020B0604020202020204" pitchFamily="34" charset="0"/>
              </a:rPr>
              <a:t>rơm</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rạ</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thành</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phân</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bón</a:t>
            </a:r>
            <a:r>
              <a:rPr lang="en-GB" altLang="en-US" sz="2400" dirty="0">
                <a:solidFill>
                  <a:srgbClr val="3333FF"/>
                </a:solidFill>
                <a:latin typeface="Arial" panose="020B0604020202020204" pitchFamily="34" charset="0"/>
                <a:cs typeface="Arial" panose="020B0604020202020204" pitchFamily="34" charset="0"/>
              </a:rPr>
              <a:t>.</a:t>
            </a:r>
            <a:endParaRPr lang="en-US" altLang="en-US" sz="2400" dirty="0">
              <a:solidFill>
                <a:srgbClr val="3333F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AC3D455-7315-4DEA-9D73-14BCA8718720}"/>
              </a:ext>
            </a:extLst>
          </p:cNvPr>
          <p:cNvSpPr txBox="1"/>
          <p:nvPr/>
        </p:nvSpPr>
        <p:spPr>
          <a:xfrm>
            <a:off x="247650"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58855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6291C0-4B35-7FCA-19B5-5799ADE6E112}"/>
              </a:ext>
            </a:extLst>
          </p:cNvPr>
          <p:cNvPicPr>
            <a:picLocks noChangeAspect="1"/>
          </p:cNvPicPr>
          <p:nvPr/>
        </p:nvPicPr>
        <p:blipFill>
          <a:blip r:embed="rId2"/>
          <a:stretch>
            <a:fillRect/>
          </a:stretch>
        </p:blipFill>
        <p:spPr>
          <a:xfrm>
            <a:off x="2013996" y="766835"/>
            <a:ext cx="6131060" cy="3687395"/>
          </a:xfrm>
          <a:prstGeom prst="rect">
            <a:avLst/>
          </a:prstGeom>
        </p:spPr>
      </p:pic>
      <p:sp>
        <p:nvSpPr>
          <p:cNvPr id="6" name="TextBox 5">
            <a:extLst>
              <a:ext uri="{FF2B5EF4-FFF2-40B4-BE49-F238E27FC236}">
                <a16:creationId xmlns:a16="http://schemas.microsoft.com/office/drawing/2014/main" id="{B84DB84B-BB46-76E1-0C21-CA09E3472017}"/>
              </a:ext>
            </a:extLst>
          </p:cNvPr>
          <p:cNvSpPr txBox="1"/>
          <p:nvPr/>
        </p:nvSpPr>
        <p:spPr>
          <a:xfrm>
            <a:off x="1440067" y="4681630"/>
            <a:ext cx="7098183" cy="1893339"/>
          </a:xfrm>
          <a:prstGeom prst="rect">
            <a:avLst/>
          </a:prstGeom>
          <a:noFill/>
        </p:spPr>
        <p:txBody>
          <a:bodyPr wrap="square">
            <a:spAutoFit/>
          </a:bodyPr>
          <a:lstStyle/>
          <a:p>
            <a:pPr algn="just"/>
            <a:r>
              <a:rPr lang="en-US" sz="1463" dirty="0" err="1">
                <a:latin typeface="Arial" panose="020B0604020202020204" pitchFamily="34" charset="0"/>
                <a:ea typeface="Calibri" panose="020F0502020204030204" pitchFamily="34" charset="0"/>
                <a:cs typeface="Arial" panose="020B0604020202020204" pitchFamily="34" charset="0"/>
              </a:rPr>
              <a:t>Đề</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tài</a:t>
            </a:r>
            <a:r>
              <a:rPr lang="vi-VN" sz="1463" dirty="0">
                <a:latin typeface="Arial" panose="020B0604020202020204" pitchFamily="34" charset="0"/>
                <a:ea typeface="Calibri" panose="020F0502020204030204" pitchFamily="34" charset="0"/>
                <a:cs typeface="Arial" panose="020B0604020202020204" pitchFamily="34" charset="0"/>
              </a:rPr>
              <a:t> “</a:t>
            </a:r>
            <a:r>
              <a:rPr lang="en-US" sz="1463" b="1" i="1" dirty="0">
                <a:solidFill>
                  <a:srgbClr val="FF0000"/>
                </a:solidFill>
                <a:latin typeface="Arial" panose="020B0604020202020204" pitchFamily="34" charset="0"/>
                <a:ea typeface="Calibri" panose="020F0502020204030204" pitchFamily="34" charset="0"/>
                <a:cs typeface="Arial" panose="020B0604020202020204" pitchFamily="34" charset="0"/>
              </a:rPr>
              <a:t>N</a:t>
            </a:r>
            <a:r>
              <a:rPr lang="vi-VN" sz="1463" b="1" i="1" dirty="0">
                <a:solidFill>
                  <a:srgbClr val="FF0000"/>
                </a:solidFill>
                <a:latin typeface="Arial" panose="020B0604020202020204" pitchFamily="34" charset="0"/>
                <a:ea typeface="Calibri" panose="020F0502020204030204" pitchFamily="34" charset="0"/>
                <a:cs typeface="Arial" panose="020B0604020202020204" pitchFamily="34" charset="0"/>
              </a:rPr>
              <a:t>ghiên cứu ứng dụng vật liệu tái chế từ rác thải nhựa và phế thải nông nghiệp để chống sạt lở bờ sông trên địa bàn tỉnh </a:t>
            </a:r>
            <a:r>
              <a:rPr lang="en-US" sz="1463" b="1" i="1" dirty="0">
                <a:solidFill>
                  <a:srgbClr val="FF0000"/>
                </a:solidFill>
                <a:latin typeface="Arial" panose="020B0604020202020204" pitchFamily="34" charset="0"/>
                <a:ea typeface="Calibri" panose="020F0502020204030204" pitchFamily="34" charset="0"/>
                <a:cs typeface="Arial" panose="020B0604020202020204" pitchFamily="34" charset="0"/>
              </a:rPr>
              <a:t>V</a:t>
            </a:r>
            <a:r>
              <a:rPr lang="vi-VN" sz="1463" b="1" i="1" dirty="0">
                <a:solidFill>
                  <a:srgbClr val="FF0000"/>
                </a:solidFill>
                <a:latin typeface="Arial" panose="020B0604020202020204" pitchFamily="34" charset="0"/>
                <a:ea typeface="Calibri" panose="020F0502020204030204" pitchFamily="34" charset="0"/>
                <a:cs typeface="Arial" panose="020B0604020202020204" pitchFamily="34" charset="0"/>
              </a:rPr>
              <a:t>ĩnh </a:t>
            </a:r>
            <a:r>
              <a:rPr lang="en-US" sz="1463" b="1" i="1" dirty="0">
                <a:solidFill>
                  <a:srgbClr val="FF0000"/>
                </a:solidFill>
                <a:latin typeface="Arial" panose="020B0604020202020204" pitchFamily="34" charset="0"/>
                <a:ea typeface="Calibri" panose="020F0502020204030204" pitchFamily="34" charset="0"/>
                <a:cs typeface="Arial" panose="020B0604020202020204" pitchFamily="34" charset="0"/>
              </a:rPr>
              <a:t>L</a:t>
            </a:r>
            <a:r>
              <a:rPr lang="vi-VN" sz="1463" b="1" i="1" dirty="0">
                <a:solidFill>
                  <a:srgbClr val="FF0000"/>
                </a:solidFill>
                <a:latin typeface="Arial" panose="020B0604020202020204" pitchFamily="34" charset="0"/>
                <a:ea typeface="Calibri" panose="020F0502020204030204" pitchFamily="34" charset="0"/>
                <a:cs typeface="Arial" panose="020B0604020202020204" pitchFamily="34" charset="0"/>
              </a:rPr>
              <a:t>ong</a:t>
            </a:r>
            <a:r>
              <a:rPr lang="en-US" sz="1463" b="1" i="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1463" dirty="0">
                <a:latin typeface="Arial" panose="020B0604020202020204" pitchFamily="34" charset="0"/>
                <a:ea typeface="Calibri" panose="020F0502020204030204" pitchFamily="34" charset="0"/>
                <a:cs typeface="Arial" panose="020B0604020202020204" pitchFamily="34" charset="0"/>
              </a:rPr>
              <a:t>”</a:t>
            </a:r>
            <a:endParaRPr lang="en-US" sz="1463" dirty="0">
              <a:latin typeface="Arial" panose="020B0604020202020204" pitchFamily="34" charset="0"/>
              <a:ea typeface="Calibri" panose="020F0502020204030204" pitchFamily="34" charset="0"/>
              <a:cs typeface="Arial" panose="020B0604020202020204" pitchFamily="34" charset="0"/>
            </a:endParaRPr>
          </a:p>
          <a:p>
            <a:pPr algn="just"/>
            <a:r>
              <a:rPr lang="en-US" sz="1463" dirty="0" err="1">
                <a:latin typeface="Arial" panose="020B0604020202020204" pitchFamily="34" charset="0"/>
                <a:ea typeface="Calibri" panose="020F0502020204030204" pitchFamily="34" charset="0"/>
                <a:cs typeface="Arial" panose="020B0604020202020204" pitchFamily="34" charset="0"/>
              </a:rPr>
              <a:t>Chủ</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nhiệm</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đề</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tài</a:t>
            </a:r>
            <a:r>
              <a:rPr lang="en-US" sz="1463" dirty="0">
                <a:latin typeface="Arial" panose="020B0604020202020204" pitchFamily="34" charset="0"/>
                <a:ea typeface="Calibri" panose="020F0502020204030204" pitchFamily="34" charset="0"/>
                <a:cs typeface="Arial" panose="020B0604020202020204" pitchFamily="34" charset="0"/>
              </a:rPr>
              <a:t> : PGS.TS. </a:t>
            </a:r>
            <a:r>
              <a:rPr lang="en-US" sz="1463" dirty="0" err="1">
                <a:latin typeface="Arial" panose="020B0604020202020204" pitchFamily="34" charset="0"/>
                <a:ea typeface="Calibri" panose="020F0502020204030204" pitchFamily="34" charset="0"/>
                <a:cs typeface="Arial" panose="020B0604020202020204" pitchFamily="34" charset="0"/>
              </a:rPr>
              <a:t>Phùng</a:t>
            </a:r>
            <a:r>
              <a:rPr lang="en-US" sz="1463" dirty="0">
                <a:latin typeface="Arial" panose="020B0604020202020204" pitchFamily="34" charset="0"/>
                <a:ea typeface="Calibri" panose="020F0502020204030204" pitchFamily="34" charset="0"/>
                <a:cs typeface="Arial" panose="020B0604020202020204" pitchFamily="34" charset="0"/>
              </a:rPr>
              <a:t> Chí </a:t>
            </a:r>
            <a:r>
              <a:rPr lang="en-US" sz="1463" dirty="0" err="1">
                <a:latin typeface="Arial" panose="020B0604020202020204" pitchFamily="34" charset="0"/>
                <a:ea typeface="Calibri" panose="020F0502020204030204" pitchFamily="34" charset="0"/>
                <a:cs typeface="Arial" panose="020B0604020202020204" pitchFamily="34" charset="0"/>
              </a:rPr>
              <a:t>Sỹ</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Giám</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đốc</a:t>
            </a:r>
            <a:r>
              <a:rPr lang="en-US" sz="1463" dirty="0">
                <a:latin typeface="Arial" panose="020B0604020202020204" pitchFamily="34" charset="0"/>
                <a:ea typeface="Calibri" panose="020F0502020204030204" pitchFamily="34" charset="0"/>
                <a:cs typeface="Arial" panose="020B0604020202020204" pitchFamily="34" charset="0"/>
              </a:rPr>
              <a:t> Trung </a:t>
            </a:r>
            <a:r>
              <a:rPr lang="en-US" sz="1463" dirty="0" err="1">
                <a:latin typeface="Arial" panose="020B0604020202020204" pitchFamily="34" charset="0"/>
                <a:ea typeface="Calibri" panose="020F0502020204030204" pitchFamily="34" charset="0"/>
                <a:cs typeface="Arial" panose="020B0604020202020204" pitchFamily="34" charset="0"/>
              </a:rPr>
              <a:t>tâm</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Công</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nghệ</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Môi</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trường</a:t>
            </a:r>
            <a:r>
              <a:rPr lang="en-US" sz="1463" dirty="0">
                <a:latin typeface="Arial" panose="020B0604020202020204" pitchFamily="34" charset="0"/>
                <a:ea typeface="Calibri" panose="020F0502020204030204" pitchFamily="34" charset="0"/>
                <a:cs typeface="Arial" panose="020B0604020202020204" pitchFamily="34" charset="0"/>
              </a:rPr>
              <a:t> (ENTEC)</a:t>
            </a:r>
          </a:p>
          <a:p>
            <a:pPr algn="just"/>
            <a:r>
              <a:rPr lang="en-US" sz="1463" dirty="0" err="1">
                <a:latin typeface="Arial" panose="020B0604020202020204" pitchFamily="34" charset="0"/>
                <a:ea typeface="Calibri" panose="020F0502020204030204" pitchFamily="34" charset="0"/>
                <a:cs typeface="Arial" panose="020B0604020202020204" pitchFamily="34" charset="0"/>
              </a:rPr>
              <a:t>Thời</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gian</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thực</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hiện</a:t>
            </a:r>
            <a:r>
              <a:rPr lang="en-US" sz="1463" dirty="0">
                <a:latin typeface="Arial" panose="020B0604020202020204" pitchFamily="34" charset="0"/>
                <a:ea typeface="Calibri" panose="020F0502020204030204" pitchFamily="34" charset="0"/>
                <a:cs typeface="Arial" panose="020B0604020202020204" pitchFamily="34" charset="0"/>
              </a:rPr>
              <a:t> : 09/2021-10/2023</a:t>
            </a:r>
          </a:p>
          <a:p>
            <a:pPr algn="just"/>
            <a:r>
              <a:rPr lang="en-US" sz="1463" dirty="0" err="1">
                <a:latin typeface="Arial" panose="020B0604020202020204" pitchFamily="34" charset="0"/>
                <a:ea typeface="Calibri" panose="020F0502020204030204" pitchFamily="34" charset="0"/>
                <a:cs typeface="Arial" panose="020B0604020202020204" pitchFamily="34" charset="0"/>
              </a:rPr>
              <a:t>Cơ</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quan</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cấp</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kinh</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phí</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thực</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hiện</a:t>
            </a:r>
            <a:r>
              <a:rPr lang="en-US" sz="1463" dirty="0">
                <a:latin typeface="Arial" panose="020B0604020202020204" pitchFamily="34" charset="0"/>
                <a:ea typeface="Calibri" panose="020F0502020204030204" pitchFamily="34" charset="0"/>
                <a:cs typeface="Arial" panose="020B0604020202020204" pitchFamily="34" charset="0"/>
              </a:rPr>
              <a:t> : </a:t>
            </a:r>
            <a:r>
              <a:rPr lang="en-US" sz="1463" dirty="0" err="1">
                <a:latin typeface="Arial" panose="020B0604020202020204" pitchFamily="34" charset="0"/>
                <a:ea typeface="Calibri" panose="020F0502020204030204" pitchFamily="34" charset="0"/>
                <a:cs typeface="Arial" panose="020B0604020202020204" pitchFamily="34" charset="0"/>
              </a:rPr>
              <a:t>Sở</a:t>
            </a:r>
            <a:r>
              <a:rPr lang="en-US" sz="1463" dirty="0">
                <a:latin typeface="Arial" panose="020B0604020202020204" pitchFamily="34" charset="0"/>
                <a:ea typeface="Calibri" panose="020F0502020204030204" pitchFamily="34" charset="0"/>
                <a:cs typeface="Arial" panose="020B0604020202020204" pitchFamily="34" charset="0"/>
              </a:rPr>
              <a:t> KHCN </a:t>
            </a:r>
            <a:r>
              <a:rPr lang="en-US" sz="1463" dirty="0" err="1">
                <a:latin typeface="Arial" panose="020B0604020202020204" pitchFamily="34" charset="0"/>
                <a:ea typeface="Calibri" panose="020F0502020204030204" pitchFamily="34" charset="0"/>
                <a:cs typeface="Arial" panose="020B0604020202020204" pitchFamily="34" charset="0"/>
              </a:rPr>
              <a:t>tỉnh</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Vĩnh</a:t>
            </a:r>
            <a:r>
              <a:rPr lang="en-US" sz="1463" dirty="0">
                <a:latin typeface="Arial" panose="020B0604020202020204" pitchFamily="34" charset="0"/>
                <a:ea typeface="Calibri" panose="020F0502020204030204" pitchFamily="34" charset="0"/>
                <a:cs typeface="Arial" panose="020B0604020202020204" pitchFamily="34" charset="0"/>
              </a:rPr>
              <a:t> Long</a:t>
            </a:r>
          </a:p>
          <a:p>
            <a:pPr algn="just"/>
            <a:r>
              <a:rPr lang="en-US" sz="1463" dirty="0" err="1">
                <a:latin typeface="Arial" panose="020B0604020202020204" pitchFamily="34" charset="0"/>
                <a:ea typeface="Calibri" panose="020F0502020204030204" pitchFamily="34" charset="0"/>
                <a:cs typeface="Arial" panose="020B0604020202020204" pitchFamily="34" charset="0"/>
              </a:rPr>
              <a:t>Cơ</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quan</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ứng</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dụng</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kết</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quả</a:t>
            </a:r>
            <a:r>
              <a:rPr lang="en-US" sz="1463" dirty="0">
                <a:latin typeface="Arial" panose="020B0604020202020204" pitchFamily="34" charset="0"/>
                <a:ea typeface="Calibri" panose="020F0502020204030204" pitchFamily="34" charset="0"/>
                <a:cs typeface="Arial" panose="020B0604020202020204" pitchFamily="34" charset="0"/>
              </a:rPr>
              <a:t> : </a:t>
            </a:r>
            <a:r>
              <a:rPr lang="en-US" sz="1463" dirty="0" err="1">
                <a:latin typeface="Arial" panose="020B0604020202020204" pitchFamily="34" charset="0"/>
                <a:ea typeface="Calibri" panose="020F0502020204030204" pitchFamily="34" charset="0"/>
                <a:cs typeface="Arial" panose="020B0604020202020204" pitchFamily="34" charset="0"/>
              </a:rPr>
              <a:t>Sở</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Nông</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nghiệp</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và</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Phát</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triển</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nông</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thôn</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tỉnh</a:t>
            </a:r>
            <a:r>
              <a:rPr lang="en-US" sz="1463" dirty="0">
                <a:latin typeface="Arial" panose="020B0604020202020204" pitchFamily="34" charset="0"/>
                <a:ea typeface="Calibri" panose="020F0502020204030204" pitchFamily="34" charset="0"/>
                <a:cs typeface="Arial" panose="020B0604020202020204" pitchFamily="34" charset="0"/>
              </a:rPr>
              <a:t> </a:t>
            </a:r>
            <a:r>
              <a:rPr lang="en-US" sz="1463" dirty="0" err="1">
                <a:latin typeface="Arial" panose="020B0604020202020204" pitchFamily="34" charset="0"/>
                <a:ea typeface="Calibri" panose="020F0502020204030204" pitchFamily="34" charset="0"/>
                <a:cs typeface="Arial" panose="020B0604020202020204" pitchFamily="34" charset="0"/>
              </a:rPr>
              <a:t>Vĩnh</a:t>
            </a:r>
            <a:r>
              <a:rPr lang="en-US" sz="1463" dirty="0">
                <a:latin typeface="Arial" panose="020B0604020202020204" pitchFamily="34" charset="0"/>
                <a:ea typeface="Calibri" panose="020F0502020204030204" pitchFamily="34" charset="0"/>
                <a:cs typeface="Arial" panose="020B0604020202020204" pitchFamily="34" charset="0"/>
              </a:rPr>
              <a:t> Long</a:t>
            </a:r>
          </a:p>
        </p:txBody>
      </p:sp>
      <p:sp>
        <p:nvSpPr>
          <p:cNvPr id="5" name="TextBox 4">
            <a:extLst>
              <a:ext uri="{FF2B5EF4-FFF2-40B4-BE49-F238E27FC236}">
                <a16:creationId xmlns:a16="http://schemas.microsoft.com/office/drawing/2014/main" id="{2FFC5117-84AA-402A-B627-D182738E38F7}"/>
              </a:ext>
            </a:extLst>
          </p:cNvPr>
          <p:cNvSpPr txBox="1"/>
          <p:nvPr/>
        </p:nvSpPr>
        <p:spPr>
          <a:xfrm>
            <a:off x="247650"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976504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5C2C9-A725-0B92-3A22-2986B6C62A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4E1D70-A99B-FB9E-C7D3-FE209C0B5A2D}"/>
              </a:ext>
            </a:extLst>
          </p:cNvPr>
          <p:cNvPicPr>
            <a:picLocks noChangeAspect="1"/>
          </p:cNvPicPr>
          <p:nvPr/>
        </p:nvPicPr>
        <p:blipFill>
          <a:blip r:embed="rId2"/>
          <a:stretch>
            <a:fillRect/>
          </a:stretch>
        </p:blipFill>
        <p:spPr>
          <a:xfrm>
            <a:off x="298464" y="1203768"/>
            <a:ext cx="9432204" cy="4120587"/>
          </a:xfrm>
          <a:prstGeom prst="rect">
            <a:avLst/>
          </a:prstGeom>
        </p:spPr>
      </p:pic>
      <p:sp>
        <p:nvSpPr>
          <p:cNvPr id="4" name="TextBox 3">
            <a:extLst>
              <a:ext uri="{FF2B5EF4-FFF2-40B4-BE49-F238E27FC236}">
                <a16:creationId xmlns:a16="http://schemas.microsoft.com/office/drawing/2014/main" id="{E4450B0D-9C4C-4FA8-BD1A-F5DFDFAFC7C1}"/>
              </a:ext>
            </a:extLst>
          </p:cNvPr>
          <p:cNvSpPr txBox="1"/>
          <p:nvPr/>
        </p:nvSpPr>
        <p:spPr>
          <a:xfrm>
            <a:off x="247650"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61775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11A2F-F380-954F-6A56-2708068209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9AF999-90A9-32F8-EA50-BCCAC59F588C}"/>
              </a:ext>
            </a:extLst>
          </p:cNvPr>
          <p:cNvPicPr>
            <a:picLocks noChangeAspect="1"/>
          </p:cNvPicPr>
          <p:nvPr/>
        </p:nvPicPr>
        <p:blipFill>
          <a:blip r:embed="rId2"/>
          <a:stretch>
            <a:fillRect/>
          </a:stretch>
        </p:blipFill>
        <p:spPr>
          <a:xfrm>
            <a:off x="100704" y="2106592"/>
            <a:ext cx="4171316" cy="2320824"/>
          </a:xfrm>
          <a:prstGeom prst="rect">
            <a:avLst/>
          </a:prstGeom>
        </p:spPr>
      </p:pic>
      <p:pic>
        <p:nvPicPr>
          <p:cNvPr id="5" name="Picture 4">
            <a:extLst>
              <a:ext uri="{FF2B5EF4-FFF2-40B4-BE49-F238E27FC236}">
                <a16:creationId xmlns:a16="http://schemas.microsoft.com/office/drawing/2014/main" id="{082BD4E1-13E0-B963-6902-DD527A83633A}"/>
              </a:ext>
            </a:extLst>
          </p:cNvPr>
          <p:cNvPicPr>
            <a:picLocks noChangeAspect="1"/>
          </p:cNvPicPr>
          <p:nvPr/>
        </p:nvPicPr>
        <p:blipFill>
          <a:blip r:embed="rId3"/>
          <a:stretch>
            <a:fillRect/>
          </a:stretch>
        </p:blipFill>
        <p:spPr>
          <a:xfrm>
            <a:off x="4609595" y="764787"/>
            <a:ext cx="5121073" cy="5950337"/>
          </a:xfrm>
          <a:prstGeom prst="rect">
            <a:avLst/>
          </a:prstGeom>
        </p:spPr>
      </p:pic>
      <p:sp>
        <p:nvSpPr>
          <p:cNvPr id="6" name="TextBox 5">
            <a:extLst>
              <a:ext uri="{FF2B5EF4-FFF2-40B4-BE49-F238E27FC236}">
                <a16:creationId xmlns:a16="http://schemas.microsoft.com/office/drawing/2014/main" id="{43015E16-0818-4FE8-B6B2-28BCCF443361}"/>
              </a:ext>
            </a:extLst>
          </p:cNvPr>
          <p:cNvSpPr txBox="1"/>
          <p:nvPr/>
        </p:nvSpPr>
        <p:spPr>
          <a:xfrm>
            <a:off x="247650"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8826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312" y="0"/>
            <a:ext cx="560776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ĐẶT VẤN ĐỀ</a:t>
            </a:r>
          </a:p>
        </p:txBody>
      </p:sp>
      <p:sp>
        <p:nvSpPr>
          <p:cNvPr id="6" name="Rectangle 5"/>
          <p:cNvSpPr/>
          <p:nvPr/>
        </p:nvSpPr>
        <p:spPr>
          <a:xfrm>
            <a:off x="305839" y="650990"/>
            <a:ext cx="9483018" cy="5386090"/>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hoàn</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đang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yếu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yêu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ngày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càng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thoái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bị</a:t>
            </a:r>
            <a:r>
              <a:rPr lang="en-US" sz="2000" dirty="0">
                <a:latin typeface="Arial" panose="020B0604020202020204" pitchFamily="34" charset="0"/>
                <a:cs typeface="Arial" panose="020B0604020202020204" pitchFamily="34" charset="0"/>
              </a:rPr>
              <a:t> ô </a:t>
            </a:r>
            <a:r>
              <a:rPr lang="en-US" sz="2000" dirty="0" err="1">
                <a:latin typeface="Arial" panose="020B0604020202020204" pitchFamily="34" charset="0"/>
                <a:cs typeface="Arial" panose="020B0604020202020204" pitchFamily="34" charset="0"/>
              </a:rPr>
              <a:t>nhiễm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hậu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liệt</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toán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giữ</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lâu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cuối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hay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dùng</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Sau 40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vươn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trưởng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tựu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đang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ô </a:t>
            </a:r>
            <a:r>
              <a:rPr lang="en-US" sz="2000" dirty="0" err="1">
                <a:latin typeface="Arial" panose="020B0604020202020204" pitchFamily="34" charset="0"/>
                <a:cs typeface="Arial" panose="020B0604020202020204" pitchFamily="34" charset="0"/>
              </a:rPr>
              <a:t>nhiễm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thoái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hậu</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4.0 </a:t>
            </a:r>
            <a:r>
              <a:rPr lang="en-US" sz="2000" dirty="0" err="1">
                <a:latin typeface="Arial" panose="020B0604020202020204" pitchFamily="34" charset="0"/>
                <a:cs typeface="Arial" panose="020B0604020202020204" pitchFamily="34" charset="0"/>
              </a:rPr>
              <a:t>đang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cứu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đẩy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sang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mang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trưởng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hơn</a:t>
            </a:r>
            <a:r>
              <a:rPr lang="en-US" sz="2000" dirty="0">
                <a:latin typeface="Arial" panose="020B0604020202020204" pitchFamily="34" charset="0"/>
                <a:cs typeface="Arial" panose="020B0604020202020204" pitchFamily="34" charset="0"/>
              </a:rPr>
              <a:t> so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trưởng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tuyến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đây</a:t>
            </a:r>
            <a:r>
              <a:rPr lang="en-US" sz="2000" dirty="0">
                <a:latin typeface="Arial" panose="020B0604020202020204" pitchFamily="34" charset="0"/>
                <a:cs typeface="Arial" panose="020B0604020202020204" pitchFamily="34" charset="0"/>
              </a:rPr>
              <a:t>. </a:t>
            </a:r>
          </a:p>
          <a:p>
            <a:pPr marL="342900" indent="-342900" algn="just">
              <a:buFontTx/>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702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AD5B5-E77E-23AA-B758-B886F3E367AC}"/>
              </a:ext>
            </a:extLst>
          </p:cNvPr>
          <p:cNvPicPr>
            <a:picLocks noChangeAspect="1"/>
          </p:cNvPicPr>
          <p:nvPr/>
        </p:nvPicPr>
        <p:blipFill>
          <a:blip r:embed="rId2"/>
          <a:stretch>
            <a:fillRect/>
          </a:stretch>
        </p:blipFill>
        <p:spPr>
          <a:xfrm>
            <a:off x="148570" y="1041722"/>
            <a:ext cx="9597317" cy="3826906"/>
          </a:xfrm>
          <a:prstGeom prst="rect">
            <a:avLst/>
          </a:prstGeom>
        </p:spPr>
      </p:pic>
      <p:sp>
        <p:nvSpPr>
          <p:cNvPr id="4" name="TextBox 3">
            <a:extLst>
              <a:ext uri="{FF2B5EF4-FFF2-40B4-BE49-F238E27FC236}">
                <a16:creationId xmlns:a16="http://schemas.microsoft.com/office/drawing/2014/main" id="{2443A30F-6646-4D83-A35C-F0310573403B}"/>
              </a:ext>
            </a:extLst>
          </p:cNvPr>
          <p:cNvSpPr txBox="1"/>
          <p:nvPr/>
        </p:nvSpPr>
        <p:spPr>
          <a:xfrm>
            <a:off x="247650"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65643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461665"/>
          </a:xfrm>
          <a:prstGeom prst="rect">
            <a:avLst/>
          </a:prstGeom>
          <a:noFill/>
        </p:spPr>
        <p:txBody>
          <a:bodyPr wrap="square" rtlCol="0">
            <a:spAutoFit/>
          </a:bodyPr>
          <a:lstStyle/>
          <a:p>
            <a:pPr marL="0" lvl="1" algn="ctr"/>
            <a:r>
              <a:rPr lang="en-US" sz="2400" b="1" dirty="0">
                <a:solidFill>
                  <a:srgbClr val="FF0000"/>
                </a:solidFill>
                <a:latin typeface="Arial" panose="020B0604020202020204" pitchFamily="34" charset="0"/>
                <a:cs typeface="Arial" panose="020B0604020202020204" pitchFamily="34" charset="0"/>
              </a:rPr>
              <a:t>ĐỀ XUẤT CÁC GIẢI PHÁP (</a:t>
            </a:r>
            <a:r>
              <a:rPr lang="en-US" sz="2400" b="1" dirty="0" err="1">
                <a:solidFill>
                  <a:srgbClr val="FF0000"/>
                </a:solidFill>
                <a:latin typeface="Arial" panose="020B0604020202020204" pitchFamily="34" charset="0"/>
                <a:cs typeface="Arial" panose="020B0604020202020204" pitchFamily="34" charset="0"/>
              </a:rPr>
              <a:t>tt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3D303FB-5B03-D993-2E94-C4BB07FE3ED6}"/>
              </a:ext>
            </a:extLst>
          </p:cNvPr>
          <p:cNvPicPr>
            <a:picLocks noChangeAspect="1"/>
          </p:cNvPicPr>
          <p:nvPr/>
        </p:nvPicPr>
        <p:blipFill>
          <a:blip r:embed="rId2"/>
          <a:stretch>
            <a:fillRect/>
          </a:stretch>
        </p:blipFill>
        <p:spPr>
          <a:xfrm>
            <a:off x="1425146" y="539245"/>
            <a:ext cx="7055708" cy="5496293"/>
          </a:xfrm>
          <a:prstGeom prst="rect">
            <a:avLst/>
          </a:prstGeom>
        </p:spPr>
      </p:pic>
      <p:sp>
        <p:nvSpPr>
          <p:cNvPr id="7" name="Text Box 11">
            <a:extLst>
              <a:ext uri="{FF2B5EF4-FFF2-40B4-BE49-F238E27FC236}">
                <a16:creationId xmlns:a16="http://schemas.microsoft.com/office/drawing/2014/main" id="{47C0395C-87CB-F0F9-980F-73B500325EFC}"/>
              </a:ext>
            </a:extLst>
          </p:cNvPr>
          <p:cNvSpPr txBox="1">
            <a:spLocks noChangeArrowheads="1"/>
          </p:cNvSpPr>
          <p:nvPr/>
        </p:nvSpPr>
        <p:spPr bwMode="auto">
          <a:xfrm>
            <a:off x="814001" y="5949423"/>
            <a:ext cx="82779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50000"/>
              </a:spcBef>
              <a:buClrTx/>
              <a:buSzTx/>
              <a:buFontTx/>
              <a:buNone/>
            </a:pPr>
            <a:r>
              <a:rPr lang="en-GB" altLang="en-US" sz="2400" dirty="0" err="1">
                <a:solidFill>
                  <a:srgbClr val="3333FF"/>
                </a:solidFill>
                <a:latin typeface="Arial" panose="020B0604020202020204" pitchFamily="34" charset="0"/>
                <a:cs typeface="Arial" panose="020B0604020202020204" pitchFamily="34" charset="0"/>
              </a:rPr>
              <a:t>Tái</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chế</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nhựa</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giá</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trị</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thấp</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xốp</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thành</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bê</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tông</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cốt</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nhé</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Đề</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tài</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nghiên</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cứu</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tại</a:t>
            </a:r>
            <a:r>
              <a:rPr lang="en-GB" altLang="en-US" sz="2400" dirty="0">
                <a:solidFill>
                  <a:srgbClr val="3333FF"/>
                </a:solidFill>
                <a:latin typeface="Arial" panose="020B0604020202020204" pitchFamily="34" charset="0"/>
                <a:cs typeface="Arial" panose="020B0604020202020204" pitchFamily="34" charset="0"/>
              </a:rPr>
              <a:t> </a:t>
            </a:r>
            <a:r>
              <a:rPr lang="en-GB" altLang="en-US" sz="2400" dirty="0" err="1">
                <a:solidFill>
                  <a:srgbClr val="3333FF"/>
                </a:solidFill>
                <a:latin typeface="Arial" panose="020B0604020202020204" pitchFamily="34" charset="0"/>
                <a:cs typeface="Arial" panose="020B0604020202020204" pitchFamily="34" charset="0"/>
              </a:rPr>
              <a:t>Đồng</a:t>
            </a:r>
            <a:r>
              <a:rPr lang="en-GB" altLang="en-US" sz="2400" dirty="0">
                <a:solidFill>
                  <a:srgbClr val="3333FF"/>
                </a:solidFill>
                <a:latin typeface="Arial" panose="020B0604020202020204" pitchFamily="34" charset="0"/>
                <a:cs typeface="Arial" panose="020B0604020202020204" pitchFamily="34" charset="0"/>
              </a:rPr>
              <a:t> Nai)</a:t>
            </a:r>
            <a:endParaRPr lang="en-US" altLang="en-US" sz="2400" dirty="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794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5962" y="176127"/>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4" name="Rectangle 3"/>
          <p:cNvSpPr/>
          <p:nvPr/>
        </p:nvSpPr>
        <p:spPr>
          <a:xfrm>
            <a:off x="1330036" y="5875232"/>
            <a:ext cx="7198822" cy="646331"/>
          </a:xfrm>
          <a:prstGeom prst="rect">
            <a:avLst/>
          </a:prstGeom>
        </p:spPr>
        <p:txBody>
          <a:bodyPr wrap="square">
            <a:spAutoFit/>
          </a:bodyPr>
          <a:lstStyle/>
          <a:p>
            <a:pPr algn="ctr"/>
            <a:r>
              <a:rPr lang="en-US" b="1" i="1" dirty="0" err="1">
                <a:solidFill>
                  <a:srgbClr val="000000"/>
                </a:solidFill>
                <a:latin typeface="Arial" panose="020B0604020202020204" pitchFamily="34" charset="0"/>
              </a:rPr>
              <a:t>Công</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ty</a:t>
            </a:r>
            <a:r>
              <a:rPr lang="en-US" b="1" i="1" dirty="0">
                <a:solidFill>
                  <a:srgbClr val="000000"/>
                </a:solidFill>
                <a:latin typeface="Arial" panose="020B0604020202020204" pitchFamily="34" charset="0"/>
              </a:rPr>
              <a:t> TNHH </a:t>
            </a:r>
            <a:r>
              <a:rPr lang="en-US" b="1" i="1" dirty="0" err="1">
                <a:solidFill>
                  <a:srgbClr val="000000"/>
                </a:solidFill>
                <a:latin typeface="Arial" panose="020B0604020202020204" pitchFamily="34" charset="0"/>
              </a:rPr>
              <a:t>Giấy</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Đồng</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Tiến</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Bình</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Dương</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thực</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hiện</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sản</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xuất</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và</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tái</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chế</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vỏ</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hộp</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sữa</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giấy</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thành</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tấm</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lợp</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sinh</a:t>
            </a:r>
            <a:r>
              <a:rPr lang="en-US" b="1" i="1" dirty="0">
                <a:solidFill>
                  <a:srgbClr val="000000"/>
                </a:solidFill>
                <a:latin typeface="Arial" panose="020B0604020202020204" pitchFamily="34" charset="0"/>
              </a:rPr>
              <a:t> </a:t>
            </a:r>
            <a:r>
              <a:rPr lang="en-US" b="1" i="1" dirty="0" err="1">
                <a:solidFill>
                  <a:srgbClr val="000000"/>
                </a:solidFill>
                <a:latin typeface="Arial" panose="020B0604020202020204" pitchFamily="34" charset="0"/>
              </a:rPr>
              <a:t>thái</a:t>
            </a:r>
            <a:r>
              <a:rPr lang="en-US" b="1" i="1" dirty="0">
                <a:solidFill>
                  <a:srgbClr val="000000"/>
                </a:solidFill>
                <a:latin typeface="Arial" panose="020B0604020202020204" pitchFamily="34" charset="0"/>
              </a:rPr>
              <a:t> </a:t>
            </a:r>
            <a:endParaRPr lang="en-US" i="1" dirty="0"/>
          </a:p>
        </p:txBody>
      </p:sp>
      <p:pic>
        <p:nvPicPr>
          <p:cNvPr id="2" name="Picture 1"/>
          <p:cNvPicPr>
            <a:picLocks noChangeAspect="1"/>
          </p:cNvPicPr>
          <p:nvPr/>
        </p:nvPicPr>
        <p:blipFill>
          <a:blip r:embed="rId2"/>
          <a:stretch>
            <a:fillRect/>
          </a:stretch>
        </p:blipFill>
        <p:spPr>
          <a:xfrm>
            <a:off x="1405582" y="1093267"/>
            <a:ext cx="7094835" cy="4671465"/>
          </a:xfrm>
          <a:prstGeom prst="rect">
            <a:avLst/>
          </a:prstGeom>
        </p:spPr>
      </p:pic>
    </p:spTree>
    <p:extLst>
      <p:ext uri="{BB962C8B-B14F-4D97-AF65-F5344CB8AC3E}">
        <p14:creationId xmlns:p14="http://schemas.microsoft.com/office/powerpoint/2010/main" val="8803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5" y="979870"/>
            <a:ext cx="9483018" cy="4524315"/>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điện</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lốp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lỏng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hơi</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axit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hữu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nhớt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pin </a:t>
            </a:r>
            <a:r>
              <a:rPr lang="en-US" sz="2400" dirty="0" err="1">
                <a:latin typeface="Arial" panose="020B0604020202020204" pitchFamily="34" charset="0"/>
                <a:cs typeface="Arial" panose="020B0604020202020204" pitchFamily="34" charset="0"/>
              </a:rPr>
              <a:t>acquy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nghệ</a:t>
            </a:r>
            <a:r>
              <a:rPr lang="en-US" sz="2400" dirty="0">
                <a:latin typeface="Arial" panose="020B0604020202020204" pitchFamily="34" charset="0"/>
                <a:cs typeface="Arial" panose="020B0604020202020204" pitchFamily="34" charset="0"/>
              </a:rPr>
              <a:t> RO </a:t>
            </a:r>
            <a:r>
              <a:rPr lang="en-US" sz="2400" dirty="0" err="1">
                <a:latin typeface="Arial" panose="020B0604020202020204" pitchFamily="34" charset="0"/>
                <a:cs typeface="Arial" panose="020B0604020202020204" pitchFamily="34" charset="0"/>
              </a:rPr>
              <a:t>phục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nuôi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thủy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bụi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túi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hồi</a:t>
            </a:r>
            <a:r>
              <a:rPr lang="en-US" sz="2400" dirty="0">
                <a:latin typeface="Arial" panose="020B0604020202020204" pitchFamily="34" charset="0"/>
                <a:cs typeface="Arial" panose="020B0604020202020204" pitchFamily="34" charset="0"/>
              </a:rPr>
              <a:t>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hồi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SO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điện</a:t>
            </a:r>
            <a:r>
              <a:rPr lang="en-US" sz="2400" dirty="0">
                <a:latin typeface="Arial" panose="020B0604020202020204" pitchFamily="34" charset="0"/>
                <a:cs typeface="Arial" panose="020B0604020202020204" pitchFamily="34" charset="0"/>
              </a:rPr>
              <a:t> …).</a:t>
            </a:r>
          </a:p>
        </p:txBody>
      </p:sp>
      <p:sp>
        <p:nvSpPr>
          <p:cNvPr id="4" name="TextBox 3"/>
          <p:cNvSpPr txBox="1"/>
          <p:nvPr/>
        </p:nvSpPr>
        <p:spPr>
          <a:xfrm>
            <a:off x="238125" y="184439"/>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96420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9338" y="6214580"/>
            <a:ext cx="9007461" cy="369332"/>
          </a:xfrm>
          <a:prstGeom prst="rect">
            <a:avLst/>
          </a:prstGeom>
        </p:spPr>
        <p:txBody>
          <a:bodyPr wrap="square">
            <a:spAutoFit/>
          </a:bodyPr>
          <a:lstStyle/>
          <a:p>
            <a:pPr algn="ctr"/>
            <a:r>
              <a:rPr lang="en-US" dirty="0" err="1">
                <a:solidFill>
                  <a:srgbClr val="555555"/>
                </a:solidFill>
                <a:latin typeface="Roboto"/>
              </a:rPr>
              <a:t>Mô</a:t>
            </a:r>
            <a:r>
              <a:rPr lang="en-US" dirty="0">
                <a:solidFill>
                  <a:srgbClr val="555555"/>
                </a:solidFill>
                <a:latin typeface="Roboto"/>
              </a:rPr>
              <a:t> </a:t>
            </a:r>
            <a:r>
              <a:rPr lang="en-US" dirty="0" err="1">
                <a:solidFill>
                  <a:srgbClr val="555555"/>
                </a:solidFill>
                <a:latin typeface="Roboto"/>
              </a:rPr>
              <a:t>hình</a:t>
            </a:r>
            <a:r>
              <a:rPr lang="en-US" dirty="0">
                <a:solidFill>
                  <a:srgbClr val="555555"/>
                </a:solidFill>
                <a:latin typeface="Roboto"/>
              </a:rPr>
              <a:t> n</a:t>
            </a:r>
            <a:r>
              <a:rPr lang="vi-VN" dirty="0">
                <a:solidFill>
                  <a:srgbClr val="555555"/>
                </a:solidFill>
                <a:latin typeface="Roboto"/>
              </a:rPr>
              <a:t>hà máy đốt rác phát điện </a:t>
            </a:r>
            <a:r>
              <a:rPr lang="en-US" dirty="0">
                <a:solidFill>
                  <a:srgbClr val="555555"/>
                </a:solidFill>
                <a:latin typeface="Roboto"/>
              </a:rPr>
              <a:t>EB </a:t>
            </a:r>
            <a:r>
              <a:rPr lang="en-US" dirty="0" err="1">
                <a:solidFill>
                  <a:srgbClr val="555555"/>
                </a:solidFill>
                <a:latin typeface="Roboto"/>
              </a:rPr>
              <a:t>Cần</a:t>
            </a:r>
            <a:r>
              <a:rPr lang="en-US" dirty="0">
                <a:solidFill>
                  <a:srgbClr val="555555"/>
                </a:solidFill>
                <a:latin typeface="Roboto"/>
              </a:rPr>
              <a:t> </a:t>
            </a:r>
            <a:r>
              <a:rPr lang="en-US" dirty="0" err="1">
                <a:solidFill>
                  <a:srgbClr val="555555"/>
                </a:solidFill>
                <a:latin typeface="Roboto"/>
              </a:rPr>
              <a:t>THơ</a:t>
            </a:r>
            <a:endParaRPr lang="en-US" dirty="0"/>
          </a:p>
        </p:txBody>
      </p:sp>
      <p:pic>
        <p:nvPicPr>
          <p:cNvPr id="2" name="Picture 1">
            <a:extLst>
              <a:ext uri="{FF2B5EF4-FFF2-40B4-BE49-F238E27FC236}">
                <a16:creationId xmlns:a16="http://schemas.microsoft.com/office/drawing/2014/main" id="{E1EBE8C9-DBB3-8AB8-34AE-2B168DA06271}"/>
              </a:ext>
            </a:extLst>
          </p:cNvPr>
          <p:cNvPicPr>
            <a:picLocks noChangeAspect="1"/>
          </p:cNvPicPr>
          <p:nvPr/>
        </p:nvPicPr>
        <p:blipFill>
          <a:blip r:embed="rId2"/>
          <a:stretch>
            <a:fillRect/>
          </a:stretch>
        </p:blipFill>
        <p:spPr>
          <a:xfrm>
            <a:off x="1454727" y="1091909"/>
            <a:ext cx="6716684" cy="4740679"/>
          </a:xfrm>
          <a:prstGeom prst="rect">
            <a:avLst/>
          </a:prstGeom>
        </p:spPr>
      </p:pic>
    </p:spTree>
    <p:extLst>
      <p:ext uri="{BB962C8B-B14F-4D97-AF65-F5344CB8AC3E}">
        <p14:creationId xmlns:p14="http://schemas.microsoft.com/office/powerpoint/2010/main" val="3488211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9338" y="6214580"/>
            <a:ext cx="9007461" cy="461665"/>
          </a:xfrm>
          <a:prstGeom prst="rect">
            <a:avLst/>
          </a:prstGeom>
        </p:spPr>
        <p:txBody>
          <a:bodyPr wrap="square">
            <a:spAutoFit/>
          </a:bodyPr>
          <a:lstStyle/>
          <a:p>
            <a:pPr algn="ctr"/>
            <a:r>
              <a:rPr lang="en-US" sz="2400" dirty="0">
                <a:solidFill>
                  <a:srgbClr val="0000CC"/>
                </a:solidFill>
                <a:latin typeface="Roboto"/>
              </a:rPr>
              <a:t>N</a:t>
            </a:r>
            <a:r>
              <a:rPr lang="vi-VN" sz="2400" dirty="0">
                <a:solidFill>
                  <a:srgbClr val="0000CC"/>
                </a:solidFill>
                <a:latin typeface="Roboto"/>
              </a:rPr>
              <a:t>hà máy đốt rác phát điện </a:t>
            </a:r>
            <a:r>
              <a:rPr lang="en-US" sz="2400" dirty="0">
                <a:solidFill>
                  <a:srgbClr val="0000CC"/>
                </a:solidFill>
                <a:latin typeface="Roboto"/>
              </a:rPr>
              <a:t>EB </a:t>
            </a:r>
            <a:r>
              <a:rPr lang="en-US" sz="2400" dirty="0" err="1">
                <a:solidFill>
                  <a:srgbClr val="0000CC"/>
                </a:solidFill>
                <a:latin typeface="Roboto"/>
              </a:rPr>
              <a:t>Cần</a:t>
            </a:r>
            <a:r>
              <a:rPr lang="en-US" sz="2400" dirty="0">
                <a:solidFill>
                  <a:srgbClr val="0000CC"/>
                </a:solidFill>
                <a:latin typeface="Roboto"/>
              </a:rPr>
              <a:t> </a:t>
            </a:r>
            <a:r>
              <a:rPr lang="en-US" sz="2400" dirty="0" err="1">
                <a:solidFill>
                  <a:srgbClr val="0000CC"/>
                </a:solidFill>
                <a:latin typeface="Roboto"/>
              </a:rPr>
              <a:t>Thơ</a:t>
            </a:r>
            <a:endParaRPr lang="en-US" sz="2400" dirty="0">
              <a:solidFill>
                <a:srgbClr val="0000CC"/>
              </a:solidFill>
            </a:endParaRPr>
          </a:p>
        </p:txBody>
      </p:sp>
      <p:pic>
        <p:nvPicPr>
          <p:cNvPr id="2" name="Picture 1">
            <a:extLst>
              <a:ext uri="{FF2B5EF4-FFF2-40B4-BE49-F238E27FC236}">
                <a16:creationId xmlns:a16="http://schemas.microsoft.com/office/drawing/2014/main" id="{E1EBE8C9-DBB3-8AB8-34AE-2B168DA06271}"/>
              </a:ext>
            </a:extLst>
          </p:cNvPr>
          <p:cNvPicPr>
            <a:picLocks noChangeAspect="1"/>
          </p:cNvPicPr>
          <p:nvPr/>
        </p:nvPicPr>
        <p:blipFill>
          <a:blip r:embed="rId2"/>
          <a:stretch>
            <a:fillRect/>
          </a:stretch>
        </p:blipFill>
        <p:spPr>
          <a:xfrm>
            <a:off x="1454727" y="1091909"/>
            <a:ext cx="6716684" cy="4740679"/>
          </a:xfrm>
          <a:prstGeom prst="rect">
            <a:avLst/>
          </a:prstGeom>
        </p:spPr>
      </p:pic>
      <p:sp>
        <p:nvSpPr>
          <p:cNvPr id="6" name="TextBox 5">
            <a:extLst>
              <a:ext uri="{FF2B5EF4-FFF2-40B4-BE49-F238E27FC236}">
                <a16:creationId xmlns:a16="http://schemas.microsoft.com/office/drawing/2014/main" id="{5AA0D40D-0710-48D3-9B1C-2C13FF9374E8}"/>
              </a:ext>
            </a:extLst>
          </p:cNvPr>
          <p:cNvSpPr txBox="1"/>
          <p:nvPr/>
        </p:nvSpPr>
        <p:spPr>
          <a:xfrm>
            <a:off x="238125" y="184439"/>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87152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0C786-A4AD-444C-9E47-30D14D1E385E}"/>
              </a:ext>
            </a:extLst>
          </p:cNvPr>
          <p:cNvPicPr>
            <a:picLocks noChangeAspect="1"/>
          </p:cNvPicPr>
          <p:nvPr/>
        </p:nvPicPr>
        <p:blipFill>
          <a:blip r:embed="rId2"/>
          <a:stretch>
            <a:fillRect/>
          </a:stretch>
        </p:blipFill>
        <p:spPr>
          <a:xfrm>
            <a:off x="2013030" y="786136"/>
            <a:ext cx="7569843" cy="5655059"/>
          </a:xfrm>
          <a:prstGeom prst="rect">
            <a:avLst/>
          </a:prstGeom>
        </p:spPr>
      </p:pic>
      <p:sp>
        <p:nvSpPr>
          <p:cNvPr id="3" name="TextBox 2">
            <a:extLst>
              <a:ext uri="{FF2B5EF4-FFF2-40B4-BE49-F238E27FC236}">
                <a16:creationId xmlns:a16="http://schemas.microsoft.com/office/drawing/2014/main" id="{5C1DF1B4-1D8D-40E8-84D8-C4305C1CD174}"/>
              </a:ext>
            </a:extLst>
          </p:cNvPr>
          <p:cNvSpPr txBox="1"/>
          <p:nvPr/>
        </p:nvSpPr>
        <p:spPr>
          <a:xfrm>
            <a:off x="238125" y="184439"/>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E8F73466-30C1-4D93-92C7-16835B59A5E6}"/>
              </a:ext>
            </a:extLst>
          </p:cNvPr>
          <p:cNvSpPr/>
          <p:nvPr/>
        </p:nvSpPr>
        <p:spPr>
          <a:xfrm flipH="1">
            <a:off x="238125" y="2413336"/>
            <a:ext cx="1492169" cy="1477328"/>
          </a:xfrm>
          <a:prstGeom prst="rect">
            <a:avLst/>
          </a:prstGeom>
        </p:spPr>
        <p:txBody>
          <a:bodyPr wrap="square">
            <a:spAutoFit/>
          </a:bodyPr>
          <a:lstStyle/>
          <a:p>
            <a:pPr algn="ctr"/>
            <a:r>
              <a:rPr lang="en-US" dirty="0" err="1">
                <a:solidFill>
                  <a:srgbClr val="0000CC"/>
                </a:solidFill>
                <a:latin typeface="Roboto"/>
              </a:rPr>
              <a:t>Phòng</a:t>
            </a:r>
            <a:r>
              <a:rPr lang="en-US" dirty="0">
                <a:solidFill>
                  <a:srgbClr val="0000CC"/>
                </a:solidFill>
                <a:latin typeface="Roboto"/>
              </a:rPr>
              <a:t> </a:t>
            </a:r>
            <a:r>
              <a:rPr lang="en-US" dirty="0" err="1">
                <a:solidFill>
                  <a:srgbClr val="0000CC"/>
                </a:solidFill>
                <a:latin typeface="Roboto"/>
              </a:rPr>
              <a:t>điều</a:t>
            </a:r>
            <a:r>
              <a:rPr lang="en-US" dirty="0">
                <a:solidFill>
                  <a:srgbClr val="0000CC"/>
                </a:solidFill>
                <a:latin typeface="Roboto"/>
              </a:rPr>
              <a:t> </a:t>
            </a:r>
            <a:r>
              <a:rPr lang="en-US" dirty="0" err="1">
                <a:solidFill>
                  <a:srgbClr val="0000CC"/>
                </a:solidFill>
                <a:latin typeface="Roboto"/>
              </a:rPr>
              <a:t>khiển</a:t>
            </a:r>
            <a:r>
              <a:rPr lang="en-US" dirty="0">
                <a:solidFill>
                  <a:srgbClr val="0000CC"/>
                </a:solidFill>
                <a:latin typeface="Roboto"/>
              </a:rPr>
              <a:t> N</a:t>
            </a:r>
            <a:r>
              <a:rPr lang="vi-VN" dirty="0">
                <a:solidFill>
                  <a:srgbClr val="0000CC"/>
                </a:solidFill>
                <a:latin typeface="Roboto"/>
              </a:rPr>
              <a:t>hà máy đốt rác phát điện </a:t>
            </a:r>
            <a:r>
              <a:rPr lang="en-US" dirty="0">
                <a:solidFill>
                  <a:srgbClr val="0000CC"/>
                </a:solidFill>
                <a:latin typeface="Roboto"/>
              </a:rPr>
              <a:t>EB </a:t>
            </a:r>
            <a:r>
              <a:rPr lang="en-US" dirty="0" err="1">
                <a:solidFill>
                  <a:srgbClr val="0000CC"/>
                </a:solidFill>
                <a:latin typeface="Roboto"/>
              </a:rPr>
              <a:t>Cần</a:t>
            </a:r>
            <a:r>
              <a:rPr lang="en-US" dirty="0">
                <a:solidFill>
                  <a:srgbClr val="0000CC"/>
                </a:solidFill>
                <a:latin typeface="Roboto"/>
              </a:rPr>
              <a:t> </a:t>
            </a:r>
            <a:r>
              <a:rPr lang="en-US" dirty="0" err="1">
                <a:solidFill>
                  <a:srgbClr val="0000CC"/>
                </a:solidFill>
                <a:latin typeface="Roboto"/>
              </a:rPr>
              <a:t>Thơ</a:t>
            </a:r>
            <a:endParaRPr lang="en-US" dirty="0">
              <a:solidFill>
                <a:srgbClr val="0000CC"/>
              </a:solidFill>
            </a:endParaRPr>
          </a:p>
        </p:txBody>
      </p:sp>
    </p:spTree>
    <p:extLst>
      <p:ext uri="{BB962C8B-B14F-4D97-AF65-F5344CB8AC3E}">
        <p14:creationId xmlns:p14="http://schemas.microsoft.com/office/powerpoint/2010/main" val="30575751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7038" y="5750217"/>
            <a:ext cx="8253341" cy="461665"/>
          </a:xfrm>
          <a:prstGeom prst="rect">
            <a:avLst/>
          </a:prstGeom>
        </p:spPr>
        <p:txBody>
          <a:bodyPr wrap="square">
            <a:spAutoFit/>
          </a:bodyPr>
          <a:lstStyle/>
          <a:p>
            <a:pPr algn="ctr"/>
            <a:r>
              <a:rPr lang="en-US" sz="2400" dirty="0" err="1">
                <a:solidFill>
                  <a:srgbClr val="555555"/>
                </a:solidFill>
                <a:latin typeface="Roboto"/>
              </a:rPr>
              <a:t>Mô</a:t>
            </a:r>
            <a:r>
              <a:rPr lang="en-US" sz="2400" dirty="0">
                <a:solidFill>
                  <a:srgbClr val="555555"/>
                </a:solidFill>
                <a:latin typeface="Roboto"/>
              </a:rPr>
              <a:t> </a:t>
            </a:r>
            <a:r>
              <a:rPr lang="en-US" sz="2400" dirty="0" err="1">
                <a:solidFill>
                  <a:srgbClr val="555555"/>
                </a:solidFill>
                <a:latin typeface="Roboto"/>
              </a:rPr>
              <a:t>hình</a:t>
            </a:r>
            <a:r>
              <a:rPr lang="en-US" sz="2400" dirty="0">
                <a:solidFill>
                  <a:srgbClr val="555555"/>
                </a:solidFill>
                <a:latin typeface="Roboto"/>
              </a:rPr>
              <a:t> n</a:t>
            </a:r>
            <a:r>
              <a:rPr lang="vi-VN" sz="2400" dirty="0">
                <a:solidFill>
                  <a:srgbClr val="555555"/>
                </a:solidFill>
                <a:latin typeface="Roboto"/>
              </a:rPr>
              <a:t>hà máy đốt rác phát điện </a:t>
            </a:r>
            <a:r>
              <a:rPr lang="en-US" sz="2400" dirty="0">
                <a:solidFill>
                  <a:srgbClr val="555555"/>
                </a:solidFill>
                <a:latin typeface="Roboto"/>
              </a:rPr>
              <a:t>BIWASE Bình </a:t>
            </a:r>
            <a:r>
              <a:rPr lang="en-US" sz="2400" dirty="0" err="1">
                <a:solidFill>
                  <a:srgbClr val="555555"/>
                </a:solidFill>
                <a:latin typeface="Roboto"/>
              </a:rPr>
              <a:t>Dương</a:t>
            </a:r>
            <a:endParaRPr lang="en-US" sz="2400" dirty="0"/>
          </a:p>
        </p:txBody>
      </p:sp>
      <p:pic>
        <p:nvPicPr>
          <p:cNvPr id="7" name="Picture 6">
            <a:extLst>
              <a:ext uri="{FF2B5EF4-FFF2-40B4-BE49-F238E27FC236}">
                <a16:creationId xmlns:a16="http://schemas.microsoft.com/office/drawing/2014/main" id="{A7B56AF7-D78A-CD50-C054-901B2F66BF20}"/>
              </a:ext>
            </a:extLst>
          </p:cNvPr>
          <p:cNvPicPr>
            <a:picLocks noChangeAspect="1"/>
          </p:cNvPicPr>
          <p:nvPr/>
        </p:nvPicPr>
        <p:blipFill>
          <a:blip r:embed="rId2"/>
          <a:stretch>
            <a:fillRect/>
          </a:stretch>
        </p:blipFill>
        <p:spPr>
          <a:xfrm>
            <a:off x="5175551" y="1241766"/>
            <a:ext cx="2851322" cy="2187396"/>
          </a:xfrm>
          <a:prstGeom prst="rect">
            <a:avLst/>
          </a:prstGeom>
        </p:spPr>
      </p:pic>
      <p:pic>
        <p:nvPicPr>
          <p:cNvPr id="9" name="Picture 8">
            <a:extLst>
              <a:ext uri="{FF2B5EF4-FFF2-40B4-BE49-F238E27FC236}">
                <a16:creationId xmlns:a16="http://schemas.microsoft.com/office/drawing/2014/main" id="{0769CD50-ABBA-32EA-5CFB-93AE6A2A5441}"/>
              </a:ext>
            </a:extLst>
          </p:cNvPr>
          <p:cNvPicPr>
            <a:picLocks noChangeAspect="1"/>
          </p:cNvPicPr>
          <p:nvPr/>
        </p:nvPicPr>
        <p:blipFill>
          <a:blip r:embed="rId3"/>
          <a:stretch>
            <a:fillRect/>
          </a:stretch>
        </p:blipFill>
        <p:spPr>
          <a:xfrm>
            <a:off x="2005330" y="1241766"/>
            <a:ext cx="2947671" cy="2187235"/>
          </a:xfrm>
          <a:prstGeom prst="rect">
            <a:avLst/>
          </a:prstGeom>
        </p:spPr>
      </p:pic>
      <p:pic>
        <p:nvPicPr>
          <p:cNvPr id="13" name="Picture 12">
            <a:extLst>
              <a:ext uri="{FF2B5EF4-FFF2-40B4-BE49-F238E27FC236}">
                <a16:creationId xmlns:a16="http://schemas.microsoft.com/office/drawing/2014/main" id="{434F4E26-49E9-469F-07C3-5A139CCE6829}"/>
              </a:ext>
            </a:extLst>
          </p:cNvPr>
          <p:cNvPicPr>
            <a:picLocks noChangeAspect="1"/>
          </p:cNvPicPr>
          <p:nvPr/>
        </p:nvPicPr>
        <p:blipFill>
          <a:blip r:embed="rId4"/>
          <a:stretch>
            <a:fillRect/>
          </a:stretch>
        </p:blipFill>
        <p:spPr>
          <a:xfrm>
            <a:off x="2005330" y="3539678"/>
            <a:ext cx="2947671" cy="2053963"/>
          </a:xfrm>
          <a:prstGeom prst="rect">
            <a:avLst/>
          </a:prstGeom>
        </p:spPr>
      </p:pic>
      <p:pic>
        <p:nvPicPr>
          <p:cNvPr id="15" name="Picture 14">
            <a:extLst>
              <a:ext uri="{FF2B5EF4-FFF2-40B4-BE49-F238E27FC236}">
                <a16:creationId xmlns:a16="http://schemas.microsoft.com/office/drawing/2014/main" id="{E81F66A7-DC8B-C7DE-658A-E61A3603C5BC}"/>
              </a:ext>
            </a:extLst>
          </p:cNvPr>
          <p:cNvPicPr>
            <a:picLocks noChangeAspect="1"/>
          </p:cNvPicPr>
          <p:nvPr/>
        </p:nvPicPr>
        <p:blipFill>
          <a:blip r:embed="rId5"/>
          <a:stretch>
            <a:fillRect/>
          </a:stretch>
        </p:blipFill>
        <p:spPr>
          <a:xfrm>
            <a:off x="5116223" y="3527805"/>
            <a:ext cx="3007000" cy="2053963"/>
          </a:xfrm>
          <a:prstGeom prst="rect">
            <a:avLst/>
          </a:prstGeom>
        </p:spPr>
      </p:pic>
      <p:sp>
        <p:nvSpPr>
          <p:cNvPr id="8" name="TextBox 7">
            <a:extLst>
              <a:ext uri="{FF2B5EF4-FFF2-40B4-BE49-F238E27FC236}">
                <a16:creationId xmlns:a16="http://schemas.microsoft.com/office/drawing/2014/main" id="{CE186C85-4874-46ED-AB4F-090DFBD4C54C}"/>
              </a:ext>
            </a:extLst>
          </p:cNvPr>
          <p:cNvSpPr txBox="1"/>
          <p:nvPr/>
        </p:nvSpPr>
        <p:spPr>
          <a:xfrm>
            <a:off x="211491"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69328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1491" y="142876"/>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2"/>
          <a:stretch>
            <a:fillRect/>
          </a:stretch>
        </p:blipFill>
        <p:spPr>
          <a:xfrm>
            <a:off x="847900" y="773616"/>
            <a:ext cx="7968962" cy="4903977"/>
          </a:xfrm>
          <a:prstGeom prst="rect">
            <a:avLst/>
          </a:prstGeom>
        </p:spPr>
      </p:pic>
      <p:sp>
        <p:nvSpPr>
          <p:cNvPr id="3" name="Rectangle 2"/>
          <p:cNvSpPr/>
          <p:nvPr/>
        </p:nvSpPr>
        <p:spPr>
          <a:xfrm>
            <a:off x="931027" y="5976307"/>
            <a:ext cx="7885835" cy="646331"/>
          </a:xfrm>
          <a:prstGeom prst="rect">
            <a:avLst/>
          </a:prstGeom>
        </p:spPr>
        <p:txBody>
          <a:bodyPr wrap="square">
            <a:spAutoFit/>
          </a:bodyPr>
          <a:lstStyle/>
          <a:p>
            <a:pPr algn="ctr"/>
            <a:r>
              <a:rPr lang="en-US" b="1" i="1" dirty="0" err="1">
                <a:solidFill>
                  <a:srgbClr val="444444"/>
                </a:solidFill>
                <a:latin typeface="Arial" panose="020B0604020202020204" pitchFamily="34" charset="0"/>
              </a:rPr>
              <a:t>Trạm</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phát</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điện</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bằng</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khí</a:t>
            </a:r>
            <a:r>
              <a:rPr lang="en-US" b="1" i="1" dirty="0">
                <a:solidFill>
                  <a:srgbClr val="444444"/>
                </a:solidFill>
                <a:latin typeface="Arial" panose="020B0604020202020204" pitchFamily="34" charset="0"/>
              </a:rPr>
              <a:t> biogas </a:t>
            </a:r>
            <a:r>
              <a:rPr lang="en-US" b="1" i="1" dirty="0" err="1">
                <a:solidFill>
                  <a:srgbClr val="444444"/>
                </a:solidFill>
                <a:latin typeface="Arial" panose="020B0604020202020204" pitchFamily="34" charset="0"/>
              </a:rPr>
              <a:t>công</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suất</a:t>
            </a:r>
            <a:r>
              <a:rPr lang="en-US" b="1" i="1" dirty="0">
                <a:solidFill>
                  <a:srgbClr val="444444"/>
                </a:solidFill>
                <a:latin typeface="Arial" panose="020B0604020202020204" pitchFamily="34" charset="0"/>
              </a:rPr>
              <a:t> 2.320 kW </a:t>
            </a:r>
            <a:r>
              <a:rPr lang="en-US" b="1" i="1" dirty="0" err="1">
                <a:solidFill>
                  <a:srgbClr val="444444"/>
                </a:solidFill>
                <a:latin typeface="Arial" panose="020B0604020202020204" pitchFamily="34" charset="0"/>
              </a:rPr>
              <a:t>tại</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Khu</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liên</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hợp</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Xử</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lý</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chất</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thải</a:t>
            </a:r>
            <a:r>
              <a:rPr lang="en-US" b="1" i="1" dirty="0">
                <a:solidFill>
                  <a:srgbClr val="444444"/>
                </a:solidFill>
                <a:latin typeface="Arial" panose="020B0604020202020204" pitchFamily="34" charset="0"/>
              </a:rPr>
              <a:t> Nam </a:t>
            </a:r>
            <a:r>
              <a:rPr lang="en-US" b="1" i="1" dirty="0" err="1">
                <a:solidFill>
                  <a:srgbClr val="444444"/>
                </a:solidFill>
                <a:latin typeface="Arial" panose="020B0604020202020204" pitchFamily="34" charset="0"/>
              </a:rPr>
              <a:t>Bình</a:t>
            </a:r>
            <a:r>
              <a:rPr lang="en-US" b="1" i="1" dirty="0">
                <a:solidFill>
                  <a:srgbClr val="444444"/>
                </a:solidFill>
                <a:latin typeface="Arial" panose="020B0604020202020204" pitchFamily="34" charset="0"/>
              </a:rPr>
              <a:t> </a:t>
            </a:r>
            <a:r>
              <a:rPr lang="en-US" b="1" i="1" dirty="0" err="1">
                <a:solidFill>
                  <a:srgbClr val="444444"/>
                </a:solidFill>
                <a:latin typeface="Arial" panose="020B0604020202020204" pitchFamily="34" charset="0"/>
              </a:rPr>
              <a:t>Dương</a:t>
            </a:r>
            <a:r>
              <a:rPr lang="en-US" b="1" i="1" dirty="0">
                <a:solidFill>
                  <a:srgbClr val="444444"/>
                </a:solidFill>
                <a:latin typeface="Arial" panose="020B0604020202020204" pitchFamily="34" charset="0"/>
              </a:rPr>
              <a:t> </a:t>
            </a:r>
            <a:endParaRPr lang="en-US" dirty="0"/>
          </a:p>
        </p:txBody>
      </p:sp>
    </p:spTree>
    <p:extLst>
      <p:ext uri="{BB962C8B-B14F-4D97-AF65-F5344CB8AC3E}">
        <p14:creationId xmlns:p14="http://schemas.microsoft.com/office/powerpoint/2010/main" val="369522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5" y="771525"/>
            <a:ext cx="9483018" cy="5324535"/>
          </a:xfrm>
          <a:prstGeom prst="rect">
            <a:avLst/>
          </a:prstGeom>
        </p:spPr>
        <p:txBody>
          <a:bodyPr wrap="square">
            <a:spAutoFit/>
          </a:bodyPr>
          <a:lstStyle/>
          <a:p>
            <a:pPr algn="just"/>
            <a:r>
              <a:rPr lang="en-US" sz="2000" dirty="0" err="1">
                <a:latin typeface="Arial" panose="020B0604020202020204" pitchFamily="34" charset="0"/>
                <a:cs typeface="Arial" panose="020B0604020202020204" pitchFamily="34" charset="0"/>
              </a:rPr>
              <a:t>Gần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hướng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Không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xả</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thải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ra</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thiên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nhiên</a:t>
            </a:r>
            <a:r>
              <a:rPr lang="en-US" sz="2000" dirty="0">
                <a:solidFill>
                  <a:srgbClr val="0000CC"/>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(Zero Waste to Nature) do VCCI </a:t>
            </a:r>
            <a:r>
              <a:rPr lang="en-US" sz="2000" dirty="0" err="1">
                <a:latin typeface="Arial" panose="020B0604020202020204" pitchFamily="34" charset="0"/>
                <a:cs typeface="Arial" panose="020B0604020202020204" pitchFamily="34" charset="0"/>
              </a:rPr>
              <a:t>khởi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xướng</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tái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chế</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nắp</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bia</a:t>
            </a:r>
            <a:r>
              <a:rPr lang="en-US" sz="2000" dirty="0">
                <a:solidFill>
                  <a:srgbClr val="0000CC"/>
                </a:solidFill>
                <a:latin typeface="Arial" panose="020B0604020202020204" pitchFamily="34" charset="0"/>
                <a:cs typeface="Arial" panose="020B0604020202020204" pitchFamily="34" charset="0"/>
              </a:rPr>
              <a:t> Tiger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sắt</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Ống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hút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làm</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từ</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cỏ</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và</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gạo</a:t>
            </a:r>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hút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nhựa</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tái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chế</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rác</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thải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nhựa</a:t>
            </a:r>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Upp</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chế</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biến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phụ</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phẩm</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thủy</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sản</a:t>
            </a:r>
            <a:r>
              <a:rPr lang="en-US" sz="2000" dirty="0">
                <a:solidFill>
                  <a:srgbClr val="0000CC"/>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vỏ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tôm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tôm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Chitosan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SSE,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Liên</a:t>
            </a:r>
            <a:r>
              <a:rPr lang="en-US" sz="2000" dirty="0">
                <a:solidFill>
                  <a:srgbClr val="0000CC"/>
                </a:solidFill>
                <a:latin typeface="Arial" panose="020B0604020202020204" pitchFamily="34" charset="0"/>
                <a:cs typeface="Arial" panose="020B0604020202020204" pitchFamily="34" charset="0"/>
              </a:rPr>
              <a:t> minh </a:t>
            </a:r>
            <a:r>
              <a:rPr lang="en-US" sz="2000" dirty="0" err="1">
                <a:solidFill>
                  <a:srgbClr val="0000CC"/>
                </a:solidFill>
                <a:latin typeface="Arial" panose="020B0604020202020204" pitchFamily="34" charset="0"/>
                <a:cs typeface="Arial" panose="020B0604020202020204" pitchFamily="34" charset="0"/>
              </a:rPr>
              <a:t>Tái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chế</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Bao</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bì</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Việt</a:t>
            </a:r>
            <a:r>
              <a:rPr lang="en-US" sz="2000" dirty="0">
                <a:solidFill>
                  <a:srgbClr val="0000CC"/>
                </a:solidFill>
                <a:latin typeface="Arial" panose="020B0604020202020204" pitchFamily="34" charset="0"/>
                <a:cs typeface="Arial" panose="020B0604020202020204" pitchFamily="34" charset="0"/>
              </a:rPr>
              <a:t> Nam </a:t>
            </a:r>
            <a:r>
              <a:rPr lang="en-US" sz="2000" dirty="0">
                <a:latin typeface="Arial" panose="020B0604020202020204" pitchFamily="34" charset="0"/>
                <a:cs typeface="Arial" panose="020B0604020202020204" pitchFamily="34" charset="0"/>
              </a:rPr>
              <a:t>(Pro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gồm</a:t>
            </a:r>
            <a:r>
              <a:rPr lang="en-US" sz="2000" dirty="0">
                <a:latin typeface="Arial" panose="020B0604020202020204" pitchFamily="34" charset="0"/>
                <a:cs typeface="Arial" panose="020B0604020202020204" pitchFamily="34" charset="0"/>
              </a:rPr>
              <a:t> 09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ty</a:t>
            </a:r>
            <a:r>
              <a:rPr lang="en-US" sz="2000" dirty="0">
                <a:latin typeface="Arial" panose="020B0604020202020204" pitchFamily="34" charset="0"/>
                <a:cs typeface="Arial" panose="020B0604020202020204" pitchFamily="34" charset="0"/>
              </a:rPr>
              <a:t>: Coca-Cola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Friesland Campina, La Vie, Nestlé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NutiFood</a:t>
            </a:r>
            <a:r>
              <a:rPr lang="en-US" sz="2000" dirty="0">
                <a:latin typeface="Arial" panose="020B0604020202020204" pitchFamily="34" charset="0"/>
                <a:cs typeface="Arial" panose="020B0604020202020204" pitchFamily="34" charset="0"/>
              </a:rPr>
              <a:t>, Suntory PepsiCo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Tetra Pak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TH Group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URC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tắc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bổ</a:t>
            </a:r>
            <a:r>
              <a:rPr lang="en-US" sz="2000" dirty="0">
                <a:latin typeface="Arial" panose="020B0604020202020204" pitchFamily="34" charset="0"/>
                <a:cs typeface="Arial" panose="020B0604020202020204" pitchFamily="34" charset="0"/>
              </a:rPr>
              <a:t> sung </a:t>
            </a:r>
            <a:r>
              <a:rPr lang="en-US" sz="2000" dirty="0" err="1">
                <a:latin typeface="Arial" panose="020B0604020202020204" pitchFamily="34" charset="0"/>
                <a:cs typeface="Arial" panose="020B0604020202020204" pitchFamily="34" charset="0"/>
              </a:rPr>
              <a:t>hoàn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rộng</a:t>
            </a:r>
            <a:r>
              <a:rPr lang="en-US" sz="2000" dirty="0">
                <a:latin typeface="Arial" panose="020B0604020202020204" pitchFamily="34" charset="0"/>
                <a:cs typeface="Arial" panose="020B0604020202020204" pitchFamily="34" charset="0"/>
              </a:rPr>
              <a:t>. </a:t>
            </a:r>
          </a:p>
        </p:txBody>
      </p:sp>
      <p:sp>
        <p:nvSpPr>
          <p:cNvPr id="4" name="TextBox 3"/>
          <p:cNvSpPr txBox="1"/>
          <p:nvPr/>
        </p:nvSpPr>
        <p:spPr>
          <a:xfrm>
            <a:off x="238125" y="184439"/>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40783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0312" y="0"/>
            <a:ext cx="560776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ĐẶT VẤN ĐỀ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6" name="Rectangle 5"/>
          <p:cNvSpPr/>
          <p:nvPr/>
        </p:nvSpPr>
        <p:spPr>
          <a:xfrm>
            <a:off x="255962" y="692554"/>
            <a:ext cx="9483018" cy="5632311"/>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So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tuyến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truyền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mang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quyết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toàn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do ô </a:t>
            </a:r>
            <a:r>
              <a:rPr lang="en-US" sz="2000" dirty="0" err="1">
                <a:latin typeface="Arial" panose="020B0604020202020204" pitchFamily="34" charset="0"/>
                <a:cs typeface="Arial" panose="020B0604020202020204" pitchFamily="34" charset="0"/>
              </a:rPr>
              <a:t>nhiễm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hậu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nâng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tế</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nguồn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qua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tốn</a:t>
            </a:r>
            <a:r>
              <a:rPr lang="en-US" sz="2000" dirty="0">
                <a:latin typeface="Arial" panose="020B0604020202020204" pitchFamily="34" charset="0"/>
                <a:cs typeface="Arial" panose="020B0604020202020204" pitchFamily="34" charset="0"/>
              </a:rPr>
              <a:t> chi </a:t>
            </a:r>
            <a:r>
              <a:rPr lang="en-US" sz="2000" dirty="0" err="1">
                <a:latin typeface="Arial" panose="020B0604020202020204" pitchFamily="34" charset="0"/>
                <a:cs typeface="Arial" panose="020B0604020202020204" pitchFamily="34" charset="0"/>
              </a:rPr>
              <a:t>phí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giảm</a:t>
            </a:r>
            <a:r>
              <a:rPr lang="en-US" sz="2000" dirty="0">
                <a:latin typeface="Arial" panose="020B0604020202020204" pitchFamily="34" charset="0"/>
                <a:cs typeface="Arial" panose="020B0604020202020204" pitchFamily="34" charset="0"/>
              </a:rPr>
              <a:t> chi </a:t>
            </a:r>
            <a:r>
              <a:rPr lang="en-US" sz="2000" dirty="0" err="1">
                <a:latin typeface="Arial" panose="020B0604020202020204" pitchFamily="34" charset="0"/>
                <a:cs typeface="Arial" panose="020B0604020202020204" pitchFamily="34" charset="0"/>
              </a:rPr>
              <a:t>phí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hậu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nâng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khoẻ</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dân</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góp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rủi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khủng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thừa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khan </a:t>
            </a:r>
            <a:r>
              <a:rPr lang="en-US" sz="2000" dirty="0" err="1">
                <a:latin typeface="Arial" panose="020B0604020202020204" pitchFamily="34" charset="0"/>
                <a:cs typeface="Arial" panose="020B0604020202020204" pitchFamily="34" charset="0"/>
              </a:rPr>
              <a:t>hiếm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động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giảm</a:t>
            </a:r>
            <a:r>
              <a:rPr lang="en-US" sz="2000" dirty="0">
                <a:latin typeface="Arial" panose="020B0604020202020204" pitchFamily="34" charset="0"/>
                <a:cs typeface="Arial" panose="020B0604020202020204" pitchFamily="34" charset="0"/>
              </a:rPr>
              <a:t> chi </a:t>
            </a:r>
            <a:r>
              <a:rPr lang="en-US" sz="2000" dirty="0" err="1">
                <a:latin typeface="Arial" panose="020B0604020202020204" pitchFamily="34" charset="0"/>
                <a:cs typeface="Arial" panose="020B0604020202020204" pitchFamily="34" charset="0"/>
              </a:rPr>
              <a:t>phí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a:t>
            </a:r>
          </a:p>
          <a:p>
            <a:pPr algn="just"/>
            <a:endParaRPr lang="en-US" sz="2000" dirty="0">
              <a:latin typeface="Arial" panose="020B0604020202020204" pitchFamily="34" charset="0"/>
              <a:cs typeface="Arial" panose="020B0604020202020204" pitchFamily="34" charset="0"/>
            </a:endParaRPr>
          </a:p>
          <a:p>
            <a:pPr algn="just"/>
            <a:r>
              <a:rPr lang="en-US" sz="2000" dirty="0" err="1">
                <a:latin typeface="Arial" panose="020B0604020202020204" pitchFamily="34" charset="0"/>
                <a:cs typeface="Arial" panose="020B0604020202020204" pitchFamily="34" charset="0"/>
              </a:rPr>
              <a:t>Bài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đẩy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p>
        </p:txBody>
      </p:sp>
    </p:spTree>
    <p:extLst>
      <p:ext uri="{BB962C8B-B14F-4D97-AF65-F5344CB8AC3E}">
        <p14:creationId xmlns:p14="http://schemas.microsoft.com/office/powerpoint/2010/main" val="184440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8125" y="771525"/>
            <a:ext cx="9483018" cy="5940088"/>
          </a:xfrm>
          <a:prstGeom prst="rect">
            <a:avLst/>
          </a:prstGeom>
        </p:spPr>
        <p:txBody>
          <a:bodyPr wrap="square">
            <a:spAutoFit/>
          </a:bodyPr>
          <a:lstStyle/>
          <a:p>
            <a:pPr algn="just"/>
            <a:r>
              <a:rPr lang="en-US" sz="2000" b="1" dirty="0">
                <a:solidFill>
                  <a:srgbClr val="0000CC"/>
                </a:solidFill>
                <a:latin typeface="Arial" panose="020B0604020202020204" pitchFamily="34" charset="0"/>
                <a:cs typeface="Arial" panose="020B0604020202020204" pitchFamily="34" charset="0"/>
              </a:rPr>
              <a:t>3.2. </a:t>
            </a:r>
            <a:r>
              <a:rPr lang="en-US" sz="2000" b="1" dirty="0" err="1">
                <a:solidFill>
                  <a:srgbClr val="0000CC"/>
                </a:solidFill>
                <a:latin typeface="Arial" panose="020B0604020202020204" pitchFamily="34" charset="0"/>
                <a:cs typeface="Arial" panose="020B0604020202020204" pitchFamily="34" charset="0"/>
              </a:rPr>
              <a:t>Những</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vấn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đề</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khó</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khăn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bất</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cập</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trong</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phát</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triển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kinh</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tế</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tuần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hoàn</a:t>
            </a:r>
            <a:r>
              <a:rPr lang="en-US" sz="2000" b="1" dirty="0">
                <a:solidFill>
                  <a:srgbClr val="0000CC"/>
                </a:solidFill>
                <a:latin typeface="Arial" panose="020B0604020202020204" pitchFamily="34" charset="0"/>
                <a:cs typeface="Arial" panose="020B0604020202020204" pitchFamily="34" charset="0"/>
              </a:rPr>
              <a:t> ở </a:t>
            </a:r>
            <a:r>
              <a:rPr lang="en-US" sz="2000" b="1" dirty="0" err="1">
                <a:solidFill>
                  <a:srgbClr val="0000CC"/>
                </a:solidFill>
                <a:latin typeface="Arial" panose="020B0604020202020204" pitchFamily="34" charset="0"/>
                <a:cs typeface="Arial" panose="020B0604020202020204" pitchFamily="34" charset="0"/>
              </a:rPr>
              <a:t>Việt</a:t>
            </a:r>
            <a:r>
              <a:rPr lang="en-US" sz="2000" b="1" dirty="0">
                <a:solidFill>
                  <a:srgbClr val="0000CC"/>
                </a:solidFill>
                <a:latin typeface="Arial" panose="020B0604020202020204" pitchFamily="34" charset="0"/>
                <a:cs typeface="Arial" panose="020B0604020202020204" pitchFamily="34" charset="0"/>
              </a:rPr>
              <a:t> Nam:</a:t>
            </a:r>
          </a:p>
          <a:p>
            <a:pPr algn="just"/>
            <a:endParaRPr lang="en-US" sz="2000" b="1" dirty="0">
              <a:solidFill>
                <a:srgbClr val="0000CC"/>
              </a:solidFill>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Thiếu</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hụt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về</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cơ</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sở</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pháp</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lý</a:t>
            </a:r>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KTTH ở </a:t>
            </a:r>
            <a:r>
              <a:rPr lang="en-US" sz="2000" dirty="0" err="1">
                <a:latin typeface="Arial" panose="020B0604020202020204" pitchFamily="34" charset="0"/>
                <a:cs typeface="Arial" panose="020B0604020202020204" pitchFamily="34" charset="0"/>
              </a:rPr>
              <a:t>Việt</a:t>
            </a:r>
            <a:r>
              <a:rPr lang="en-US" sz="2000" dirty="0">
                <a:latin typeface="Arial" panose="020B0604020202020204" pitchFamily="34" charset="0"/>
                <a:cs typeface="Arial" panose="020B0604020202020204" pitchFamily="34" charset="0"/>
              </a:rPr>
              <a:t> Nam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 tin, </a:t>
            </a:r>
            <a:r>
              <a:rPr lang="en-US" sz="2000" dirty="0" err="1">
                <a:latin typeface="Arial" panose="020B0604020202020204" pitchFamily="34" charset="0"/>
                <a:cs typeface="Arial" panose="020B0604020202020204" pitchFamily="34" charset="0"/>
              </a:rPr>
              <a:t>hướng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dẫn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Thiếu</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các</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chính</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sách</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toàn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diện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và</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chế</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độ</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hỗ</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trợ</a:t>
            </a:r>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Không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có</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thị</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trường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chất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thải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và</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nguyên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liệu</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từ</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chất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xúc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tạo</a:t>
            </a:r>
            <a:r>
              <a:rPr lang="en-US" sz="2000" dirty="0">
                <a:latin typeface="Arial" panose="020B0604020202020204" pitchFamily="34" charset="0"/>
                <a:cs typeface="Arial" panose="020B0604020202020204" pitchFamily="34" charset="0"/>
              </a:rPr>
              <a:t>, v.v.</a:t>
            </a:r>
          </a:p>
          <a:p>
            <a:pPr algn="just"/>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Khả</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năng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tận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dụng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chất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thải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của</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Việt</a:t>
            </a:r>
            <a:r>
              <a:rPr lang="en-US" sz="2000" dirty="0">
                <a:solidFill>
                  <a:srgbClr val="0000CC"/>
                </a:solidFill>
                <a:latin typeface="Arial" panose="020B0604020202020204" pitchFamily="34" charset="0"/>
                <a:cs typeface="Arial" panose="020B0604020202020204" pitchFamily="34" charset="0"/>
              </a:rPr>
              <a:t> Nam </a:t>
            </a:r>
            <a:r>
              <a:rPr lang="en-US" sz="2000" dirty="0" err="1">
                <a:solidFill>
                  <a:srgbClr val="0000CC"/>
                </a:solidFill>
                <a:latin typeface="Arial" panose="020B0604020202020204" pitchFamily="34" charset="0"/>
                <a:cs typeface="Arial" panose="020B0604020202020204" pitchFamily="34" charset="0"/>
              </a:rPr>
              <a:t>còn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thuộc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sẵn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khó</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khăn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trong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việc</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xây</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dựng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hệ</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sinh</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thái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công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nghiệp</a:t>
            </a:r>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p>
          <a:p>
            <a:pPr algn="just"/>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Công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nghệ</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sản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xuất</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và</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máy</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móc</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hầu</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hết</a:t>
            </a:r>
            <a:r>
              <a:rPr lang="en-US" sz="2000" dirty="0">
                <a:solidFill>
                  <a:srgbClr val="0000CC"/>
                </a:solidFill>
                <a:latin typeface="Arial" panose="020B0604020202020204" pitchFamily="34" charset="0"/>
                <a:cs typeface="Arial" panose="020B0604020202020204" pitchFamily="34" charset="0"/>
              </a:rPr>
              <a:t> ở </a:t>
            </a:r>
            <a:r>
              <a:rPr lang="en-US" sz="2000" dirty="0" err="1">
                <a:solidFill>
                  <a:srgbClr val="0000CC"/>
                </a:solidFill>
                <a:latin typeface="Arial" panose="020B0604020202020204" pitchFamily="34" charset="0"/>
                <a:cs typeface="Arial" panose="020B0604020202020204" pitchFamily="34" charset="0"/>
              </a:rPr>
              <a:t>mức</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trung</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bình</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lạc</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hậu</a:t>
            </a:r>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triển</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vẫn</a:t>
            </a:r>
            <a:r>
              <a:rPr lang="en-US" sz="2000" dirty="0">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dựa</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trên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lợi</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ích</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kinh</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tế</a:t>
            </a:r>
            <a:r>
              <a:rPr lang="en-US" sz="2000" dirty="0">
                <a:solidFill>
                  <a:srgbClr val="0000CC"/>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Điều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doanh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nghiệp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kiếm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tỏa</a:t>
            </a:r>
            <a:r>
              <a:rPr lang="en-US" sz="2000" dirty="0">
                <a:latin typeface="Arial" panose="020B0604020202020204" pitchFamily="34" charset="0"/>
                <a:cs typeface="Arial" panose="020B0604020202020204" pitchFamily="34" charset="0"/>
              </a:rPr>
              <a:t>.</a:t>
            </a:r>
          </a:p>
        </p:txBody>
      </p:sp>
      <p:sp>
        <p:nvSpPr>
          <p:cNvPr id="3" name="TextBox 2"/>
          <p:cNvSpPr txBox="1"/>
          <p:nvPr/>
        </p:nvSpPr>
        <p:spPr>
          <a:xfrm>
            <a:off x="238125" y="184439"/>
            <a:ext cx="9483018"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HIỆN TRẠNG PHÁT TRIỂN CÁC MÔ HÌNH KTTH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47960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2222633"/>
            <a:ext cx="8724899" cy="1384995"/>
          </a:xfrm>
          <a:prstGeom prst="rect">
            <a:avLst/>
          </a:prstGeom>
          <a:noFill/>
        </p:spPr>
        <p:txBody>
          <a:bodyPr wrap="square" rtlCol="0">
            <a:spAutoFit/>
          </a:bodyPr>
          <a:lstStyle/>
          <a:p>
            <a:pPr algn="ctr"/>
            <a:r>
              <a:rPr lang="en-US" sz="2800" b="1" dirty="0">
                <a:solidFill>
                  <a:srgbClr val="0000CC"/>
                </a:solidFill>
                <a:latin typeface="Arial" panose="020B0604020202020204" pitchFamily="34" charset="0"/>
                <a:cs typeface="Arial" panose="020B0604020202020204" pitchFamily="34" charset="0"/>
              </a:rPr>
              <a:t>ĐỀ XUẤT CÁC GIẢI PHÁP ĐẨY MẠNH TRIỂN KHAI CÁC MÔ HÌNH KINH TẾ TUẦN HOÀN TẠI </a:t>
            </a:r>
          </a:p>
          <a:p>
            <a:pPr algn="ctr"/>
            <a:r>
              <a:rPr lang="en-US" sz="2800" b="1" dirty="0">
                <a:solidFill>
                  <a:srgbClr val="0000CC"/>
                </a:solidFill>
                <a:latin typeface="Arial" panose="020B0604020202020204" pitchFamily="34" charset="0"/>
                <a:cs typeface="Arial" panose="020B0604020202020204" pitchFamily="34" charset="0"/>
              </a:rPr>
              <a:t>VIỆT NAM</a:t>
            </a:r>
          </a:p>
        </p:txBody>
      </p:sp>
    </p:spTree>
    <p:extLst>
      <p:ext uri="{BB962C8B-B14F-4D97-AF65-F5344CB8AC3E}">
        <p14:creationId xmlns:p14="http://schemas.microsoft.com/office/powerpoint/2010/main" val="585896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523220"/>
          </a:xfrm>
          <a:prstGeom prst="rect">
            <a:avLst/>
          </a:prstGeom>
          <a:noFill/>
        </p:spPr>
        <p:txBody>
          <a:bodyPr wrap="square" rtlCol="0">
            <a:spAutoFit/>
          </a:bodyPr>
          <a:lstStyle/>
          <a:p>
            <a:pPr marL="0" lvl="1" algn="ctr"/>
            <a:r>
              <a:rPr lang="en-US" sz="2800" b="1" dirty="0">
                <a:solidFill>
                  <a:srgbClr val="FF0000"/>
                </a:solidFill>
                <a:latin typeface="Arial" panose="020B0604020202020204" pitchFamily="34" charset="0"/>
                <a:cs typeface="Arial" panose="020B0604020202020204" pitchFamily="34" charset="0"/>
              </a:rPr>
              <a:t>ĐỀ XUẤT CÁC GIẢI PHÁP</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9585" y="1138843"/>
            <a:ext cx="8287790" cy="5596019"/>
          </a:xfrm>
          <a:prstGeom prst="rect">
            <a:avLst/>
          </a:prstGeom>
        </p:spPr>
        <p:txBody>
          <a:bodyPr wrap="square">
            <a:spAutoFit/>
          </a:bodyPr>
          <a:lstStyle/>
          <a:p>
            <a:pPr algn="just">
              <a:lnSpc>
                <a:spcPct val="107000"/>
              </a:lnSpc>
              <a:spcAft>
                <a:spcPts val="0"/>
              </a:spcAft>
            </a:pP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(1).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Thay</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đổi</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tư</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duy</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phát</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triển</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Thay</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đổi</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tư</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duy</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phát</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triển</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từ</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nền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tuyến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tính</a:t>
            </a:r>
            <a:r>
              <a:rPr lang="en-US" sz="2400" dirty="0">
                <a:latin typeface="Arial" panose="020B0604020202020204" pitchFamily="34" charset="0"/>
                <a:ea typeface="Calibri" panose="020F0502020204030204" pitchFamily="34" charset="0"/>
                <a:cs typeface="Arial" panose="020B0604020202020204" pitchFamily="34" charset="0"/>
              </a:rPr>
              <a:t>” sang “</a:t>
            </a:r>
            <a:r>
              <a:rPr lang="en-US" sz="2400" dirty="0" err="1">
                <a:latin typeface="Arial" panose="020B0604020202020204" pitchFamily="34" charset="0"/>
                <a:ea typeface="Calibri" panose="020F0502020204030204" pitchFamily="34" charset="0"/>
                <a:cs typeface="Arial" panose="020B0604020202020204" pitchFamily="34" charset="0"/>
              </a:rPr>
              <a:t>nền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tuần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hoàn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từ</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tăng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trưởng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nâu</a:t>
            </a:r>
            <a:r>
              <a:rPr lang="en-US" sz="2400" dirty="0">
                <a:latin typeface="Arial" panose="020B0604020202020204" pitchFamily="34" charset="0"/>
                <a:ea typeface="Calibri" panose="020F0502020204030204" pitchFamily="34" charset="0"/>
                <a:cs typeface="Arial" panose="020B0604020202020204" pitchFamily="34" charset="0"/>
              </a:rPr>
              <a:t>” sang “</a:t>
            </a:r>
            <a:r>
              <a:rPr lang="en-US" sz="2400" dirty="0" err="1">
                <a:latin typeface="Arial" panose="020B0604020202020204" pitchFamily="34" charset="0"/>
                <a:ea typeface="Calibri" panose="020F0502020204030204" pitchFamily="34" charset="0"/>
                <a:cs typeface="Arial" panose="020B0604020202020204" pitchFamily="34" charset="0"/>
              </a:rPr>
              <a:t>tăng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trưởng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xanh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từ</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thải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coi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thải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tài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nguyên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từ</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tiêu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hủy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thải</a:t>
            </a:r>
            <a:r>
              <a:rPr lang="en-US" sz="2400" dirty="0">
                <a:latin typeface="Arial" panose="020B0604020202020204" pitchFamily="34" charset="0"/>
                <a:ea typeface="Calibri" panose="020F0502020204030204" pitchFamily="34" charset="0"/>
                <a:cs typeface="Arial" panose="020B0604020202020204" pitchFamily="34" charset="0"/>
              </a:rPr>
              <a:t>” sang “</a:t>
            </a:r>
            <a:r>
              <a:rPr lang="en-US" sz="2400" dirty="0" err="1">
                <a:latin typeface="Arial" panose="020B0604020202020204" pitchFamily="34" charset="0"/>
                <a:ea typeface="Calibri" panose="020F0502020204030204" pitchFamily="34" charset="0"/>
                <a:cs typeface="Arial" panose="020B0604020202020204" pitchFamily="34" charset="0"/>
              </a:rPr>
              <a:t>tái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thải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từ</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quan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lý</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thải</a:t>
            </a:r>
            <a:r>
              <a:rPr lang="en-US" sz="2400" dirty="0">
                <a:latin typeface="Arial" panose="020B0604020202020204" pitchFamily="34" charset="0"/>
                <a:ea typeface="Calibri" panose="020F0502020204030204" pitchFamily="34" charset="0"/>
                <a:cs typeface="Arial" panose="020B0604020202020204" pitchFamily="34" charset="0"/>
              </a:rPr>
              <a:t>” sang “</a:t>
            </a:r>
            <a:r>
              <a:rPr lang="en-US" sz="2400" dirty="0" err="1">
                <a:latin typeface="Arial" panose="020B0604020202020204" pitchFamily="34" charset="0"/>
                <a:ea typeface="Calibri" panose="020F0502020204030204" pitchFamily="34" charset="0"/>
                <a:cs typeface="Arial" panose="020B0604020202020204" pitchFamily="34" charset="0"/>
              </a:rPr>
              <a:t>quản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lý</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tổng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hợp</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thải</a:t>
            </a:r>
            <a:r>
              <a:rPr lang="en-US" sz="2400" dirty="0">
                <a:latin typeface="Arial" panose="020B0604020202020204" pitchFamily="34" charset="0"/>
                <a:ea typeface="Calibri" panose="020F0502020204030204" pitchFamily="34" charset="0"/>
                <a:cs typeface="Arial" panose="020B0604020202020204" pitchFamily="34" charset="0"/>
              </a:rPr>
              <a:t>”. </a:t>
            </a:r>
            <a:r>
              <a:rPr lang="nl-NL" sz="24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nl-NL" sz="2400" dirty="0">
                <a:solidFill>
                  <a:srgbClr val="0000CC"/>
                </a:solidFill>
                <a:latin typeface="Arial" panose="020B0604020202020204" pitchFamily="34" charset="0"/>
                <a:ea typeface="Calibri" panose="020F0502020204030204" pitchFamily="34" charset="0"/>
                <a:cs typeface="Arial" panose="020B0604020202020204" pitchFamily="34" charset="0"/>
              </a:rPr>
              <a:t>- Cần thực thiện tốt công tác quy hoạch</a:t>
            </a:r>
            <a:r>
              <a:rPr lang="nl-NL" sz="2400" dirty="0">
                <a:latin typeface="Arial" panose="020B0604020202020204" pitchFamily="34" charset="0"/>
                <a:ea typeface="Calibri" panose="020F0502020204030204" pitchFamily="34" charset="0"/>
                <a:cs typeface="Arial" panose="020B0604020202020204" pitchFamily="34" charset="0"/>
              </a:rPr>
              <a:t>, thực hiện lồng ghép các nội dung KTTH vào quy hoạch cấp quốc gia, cấp tỉnh giai đoạn 2021-2030, tầm nhìn đến năm 2050. </a:t>
            </a:r>
            <a:r>
              <a:rPr lang="en-US" sz="24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Xây</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dựng</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Kế</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hoạch</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hành</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CC"/>
                </a:solidFill>
                <a:latin typeface="Arial" panose="020B0604020202020204" pitchFamily="34" charset="0"/>
                <a:ea typeface="Calibri" panose="020F0502020204030204" pitchFamily="34" charset="0"/>
                <a:cs typeface="Arial" panose="020B0604020202020204" pitchFamily="34" charset="0"/>
              </a:rPr>
              <a:t>động</a:t>
            </a:r>
            <a:r>
              <a:rPr lang="en-US" sz="2400"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phát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triển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tuần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hoàn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cấp</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quốc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cấp</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tỉnh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năm</a:t>
            </a:r>
            <a:r>
              <a:rPr lang="en-US" sz="2400" dirty="0">
                <a:latin typeface="Arial" panose="020B0604020202020204" pitchFamily="34" charset="0"/>
                <a:ea typeface="Calibri" panose="020F0502020204030204" pitchFamily="34" charset="0"/>
                <a:cs typeface="Arial" panose="020B0604020202020204" pitchFamily="34" charset="0"/>
              </a:rPr>
              <a:t> 2025, </a:t>
            </a:r>
            <a:r>
              <a:rPr lang="en-US" sz="2400" dirty="0" err="1">
                <a:latin typeface="Arial" panose="020B0604020202020204" pitchFamily="34" charset="0"/>
                <a:ea typeface="Calibri" panose="020F0502020204030204" pitchFamily="34" charset="0"/>
                <a:cs typeface="Arial" panose="020B0604020202020204" pitchFamily="34" charset="0"/>
              </a:rPr>
              <a:t>tầm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nhìn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năm</a:t>
            </a:r>
            <a:r>
              <a:rPr lang="en-US" sz="2400" dirty="0">
                <a:latin typeface="Arial" panose="020B0604020202020204" pitchFamily="34" charset="0"/>
                <a:ea typeface="Calibri" panose="020F0502020204030204" pitchFamily="34" charset="0"/>
                <a:cs typeface="Arial" panose="020B0604020202020204" pitchFamily="34" charset="0"/>
              </a:rPr>
              <a:t> 2030 </a:t>
            </a:r>
            <a:r>
              <a:rPr lang="en-US" sz="2400" dirty="0" err="1">
                <a:latin typeface="Arial" panose="020B0604020202020204" pitchFamily="34" charset="0"/>
                <a:ea typeface="Calibri" panose="020F0502020204030204" pitchFamily="34" charset="0"/>
                <a:cs typeface="Arial" panose="020B0604020202020204" pitchFamily="34" charset="0"/>
              </a:rPr>
              <a:t>theo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định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Luật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Bảo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vệ</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môi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trường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năm</a:t>
            </a:r>
            <a:r>
              <a:rPr lang="en-US" sz="2400" dirty="0">
                <a:latin typeface="Arial" panose="020B0604020202020204" pitchFamily="34" charset="0"/>
                <a:ea typeface="Calibri" panose="020F0502020204030204" pitchFamily="34" charset="0"/>
                <a:cs typeface="Arial" panose="020B0604020202020204" pitchFamily="34" charset="0"/>
              </a:rPr>
              <a:t> 2020, </a:t>
            </a:r>
            <a:r>
              <a:rPr lang="en-US" sz="2400" dirty="0" err="1">
                <a:latin typeface="Arial" panose="020B0604020202020204" pitchFamily="34" charset="0"/>
                <a:ea typeface="Calibri" panose="020F0502020204030204" pitchFamily="34" charset="0"/>
                <a:cs typeface="Arial" panose="020B0604020202020204" pitchFamily="34" charset="0"/>
              </a:rPr>
              <a:t>Nghị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định</a:t>
            </a:r>
            <a:r>
              <a:rPr lang="en-US" sz="2400" dirty="0">
                <a:latin typeface="Arial" panose="020B0604020202020204" pitchFamily="34" charset="0"/>
                <a:ea typeface="Calibri" panose="020F0502020204030204" pitchFamily="34" charset="0"/>
                <a:cs typeface="Arial" panose="020B0604020202020204" pitchFamily="34" charset="0"/>
              </a:rPr>
              <a:t> 08/2022/NĐ-CP, </a:t>
            </a:r>
            <a:r>
              <a:rPr lang="en-US" sz="2400" dirty="0" err="1">
                <a:latin typeface="Arial" panose="020B0604020202020204" pitchFamily="34" charset="0"/>
                <a:ea typeface="Calibri" panose="020F0502020204030204" pitchFamily="34" charset="0"/>
                <a:cs typeface="Arial" panose="020B0604020202020204" pitchFamily="34" charset="0"/>
              </a:rPr>
              <a:t>Thông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tư</a:t>
            </a:r>
            <a:r>
              <a:rPr lang="en-US" sz="2400" dirty="0">
                <a:latin typeface="Arial" panose="020B0604020202020204" pitchFamily="34" charset="0"/>
                <a:ea typeface="Calibri" panose="020F0502020204030204" pitchFamily="34" charset="0"/>
                <a:cs typeface="Arial" panose="020B0604020202020204" pitchFamily="34" charset="0"/>
              </a:rPr>
              <a:t> 02/2022/TT-BTNMT.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7584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461665"/>
          </a:xfrm>
          <a:prstGeom prst="rect">
            <a:avLst/>
          </a:prstGeom>
          <a:noFill/>
        </p:spPr>
        <p:txBody>
          <a:bodyPr wrap="square" rtlCol="0">
            <a:spAutoFit/>
          </a:bodyPr>
          <a:lstStyle/>
          <a:p>
            <a:pPr marL="0" lvl="1" algn="ctr"/>
            <a:r>
              <a:rPr lang="en-US" sz="2400" b="1" dirty="0">
                <a:solidFill>
                  <a:srgbClr val="FF0000"/>
                </a:solidFill>
                <a:latin typeface="Arial" panose="020B0604020202020204" pitchFamily="34" charset="0"/>
                <a:cs typeface="Arial" panose="020B0604020202020204" pitchFamily="34" charset="0"/>
              </a:rPr>
              <a:t>ĐỀ XUẤT CÁC GIẢI PHÁP (</a:t>
            </a:r>
            <a:r>
              <a:rPr lang="en-US" sz="2400" b="1" dirty="0" err="1">
                <a:solidFill>
                  <a:srgbClr val="FF0000"/>
                </a:solidFill>
                <a:latin typeface="Arial" panose="020B0604020202020204" pitchFamily="34" charset="0"/>
                <a:cs typeface="Arial" panose="020B0604020202020204" pitchFamily="34" charset="0"/>
              </a:rPr>
              <a:t>tt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71475" y="914400"/>
            <a:ext cx="9067800" cy="5262979"/>
          </a:xfrm>
          <a:prstGeom prst="rect">
            <a:avLst/>
          </a:prstGeom>
        </p:spPr>
        <p:txBody>
          <a:bodyPr wrap="square">
            <a:spAutoFit/>
          </a:bodyPr>
          <a:lstStyle/>
          <a:p>
            <a:pPr algn="just"/>
            <a:r>
              <a:rPr lang="en-US" sz="2400" b="1" dirty="0">
                <a:solidFill>
                  <a:srgbClr val="0000CC"/>
                </a:solidFill>
                <a:latin typeface="Arial" panose="020B0604020202020204" pitchFamily="34" charset="0"/>
                <a:cs typeface="Arial" panose="020B0604020202020204" pitchFamily="34" charset="0"/>
              </a:rPr>
              <a:t>(2). </a:t>
            </a:r>
            <a:r>
              <a:rPr lang="en-US" sz="2400" b="1" dirty="0" err="1">
                <a:solidFill>
                  <a:srgbClr val="0000CC"/>
                </a:solidFill>
                <a:latin typeface="Arial" panose="020B0604020202020204" pitchFamily="34" charset="0"/>
                <a:cs typeface="Arial" panose="020B0604020202020204" pitchFamily="34" charset="0"/>
              </a:rPr>
              <a:t>Cần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thúc</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đẩy</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phát</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triển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nền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kinh</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tế</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xanh</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kinh</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tế</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tuần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hoàn</a:t>
            </a:r>
            <a:r>
              <a:rPr lang="en-US" sz="2400" b="1" dirty="0">
                <a:solidFill>
                  <a:srgbClr val="0000CC"/>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a:t>
            </a:r>
          </a:p>
          <a:p>
            <a:pPr algn="just"/>
            <a:r>
              <a:rPr lang="nl-NL" sz="2400" dirty="0">
                <a:latin typeface="Arial" panose="020B0604020202020204" pitchFamily="34" charset="0"/>
                <a:cs typeface="Arial" panose="020B0604020202020204" pitchFamily="34" charset="0"/>
              </a:rPr>
              <a:t>- Đẩy mạnh </a:t>
            </a:r>
            <a:r>
              <a:rPr lang="nl-NL" sz="2400" dirty="0">
                <a:solidFill>
                  <a:srgbClr val="0000CC"/>
                </a:solidFill>
                <a:latin typeface="Arial" panose="020B0604020202020204" pitchFamily="34" charset="0"/>
                <a:cs typeface="Arial" panose="020B0604020202020204" pitchFamily="34" charset="0"/>
              </a:rPr>
              <a:t>phân loại rác tại nguồn </a:t>
            </a:r>
            <a:r>
              <a:rPr lang="nl-NL" sz="2400" dirty="0">
                <a:latin typeface="Arial" panose="020B0604020202020204" pitchFamily="34" charset="0"/>
                <a:cs typeface="Arial" panose="020B0604020202020204" pitchFamily="34" charset="0"/>
              </a:rPr>
              <a:t>và triển khai đồng bộ các giải pháp hỗ trợ tái chế các phế liệu thu được.</a:t>
            </a:r>
            <a:endParaRPr lang="en-US" sz="2400" dirty="0">
              <a:latin typeface="Arial" panose="020B0604020202020204" pitchFamily="34" charset="0"/>
              <a:cs typeface="Arial" panose="020B0604020202020204" pitchFamily="34" charset="0"/>
            </a:endParaRPr>
          </a:p>
          <a:p>
            <a:pPr algn="just"/>
            <a:r>
              <a:rPr lang="nl-NL" sz="2400" dirty="0">
                <a:latin typeface="Arial" panose="020B0604020202020204" pitchFamily="34" charset="0"/>
                <a:cs typeface="Arial" panose="020B0604020202020204" pitchFamily="34" charset="0"/>
              </a:rPr>
              <a:t>- Triển khai quy định về </a:t>
            </a:r>
            <a:r>
              <a:rPr lang="nl-NL" sz="2400" dirty="0">
                <a:solidFill>
                  <a:srgbClr val="0000CC"/>
                </a:solidFill>
                <a:latin typeface="Arial" panose="020B0604020202020204" pitchFamily="34" charset="0"/>
                <a:cs typeface="Arial" panose="020B0604020202020204" pitchFamily="34" charset="0"/>
              </a:rPr>
              <a:t>trách nghiệm mở rộng của nhà sản xuất, nhập khẩu (EPR)</a:t>
            </a:r>
            <a:r>
              <a:rPr lang="nl-NL"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a:t>
            </a:r>
            <a:r>
              <a:rPr lang="en-US" sz="2400" dirty="0">
                <a:latin typeface="Arial" panose="020B0604020202020204" pitchFamily="34" charset="0"/>
                <a:cs typeface="Arial" panose="020B0604020202020204" pitchFamily="34" charset="0"/>
              </a:rPr>
              <a:t> </a:t>
            </a:r>
            <a:r>
              <a:rPr lang="en-US" sz="2400" dirty="0">
                <a:solidFill>
                  <a:srgbClr val="0000CC"/>
                </a:solidFill>
                <a:latin typeface="Arial" panose="020B0604020202020204" pitchFamily="34" charset="0"/>
                <a:cs typeface="Arial" panose="020B0604020202020204" pitchFamily="34" charset="0"/>
              </a:rPr>
              <a:t>4 </a:t>
            </a:r>
            <a:r>
              <a:rPr lang="en-US" sz="2400" dirty="0" err="1">
                <a:solidFill>
                  <a:srgbClr val="0000CC"/>
                </a:solidFill>
                <a:latin typeface="Arial" panose="020B0604020202020204" pitchFamily="34" charset="0"/>
                <a:cs typeface="Arial" panose="020B0604020202020204" pitchFamily="34" charset="0"/>
              </a:rPr>
              <a:t>nhóm</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công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cụ</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quản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lý</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môi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trường</a:t>
            </a:r>
            <a:r>
              <a:rPr lang="en-US" sz="2400" dirty="0">
                <a:solidFill>
                  <a:srgbClr val="0000CC"/>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nâng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rắn</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Huy</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động</a:t>
            </a:r>
            <a:r>
              <a:rPr lang="en-US" sz="2400" dirty="0">
                <a:solidFill>
                  <a:srgbClr val="0000CC"/>
                </a:solidFill>
                <a:latin typeface="Arial" panose="020B0604020202020204" pitchFamily="34" charset="0"/>
                <a:cs typeface="Arial" panose="020B0604020202020204" pitchFamily="34" charset="0"/>
              </a:rPr>
              <a:t> 04 </a:t>
            </a:r>
            <a:r>
              <a:rPr lang="en-US" sz="2400" dirty="0" err="1">
                <a:solidFill>
                  <a:srgbClr val="0000CC"/>
                </a:solidFill>
                <a:latin typeface="Arial" panose="020B0604020202020204" pitchFamily="34" charset="0"/>
                <a:cs typeface="Arial" panose="020B0604020202020204" pitchFamily="34" charset="0"/>
              </a:rPr>
              <a:t>nhà</a:t>
            </a:r>
            <a:r>
              <a:rPr lang="en-US" sz="2400" dirty="0">
                <a:solidFill>
                  <a:srgbClr val="0000CC"/>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khoa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doanh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rắn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14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461665"/>
          </a:xfrm>
          <a:prstGeom prst="rect">
            <a:avLst/>
          </a:prstGeom>
          <a:noFill/>
        </p:spPr>
        <p:txBody>
          <a:bodyPr wrap="square" rtlCol="0">
            <a:spAutoFit/>
          </a:bodyPr>
          <a:lstStyle/>
          <a:p>
            <a:pPr marL="0" lvl="1" algn="ctr"/>
            <a:r>
              <a:rPr lang="en-US" sz="2400" b="1" dirty="0">
                <a:solidFill>
                  <a:srgbClr val="FF0000"/>
                </a:solidFill>
                <a:latin typeface="Arial" panose="020B0604020202020204" pitchFamily="34" charset="0"/>
                <a:cs typeface="Arial" panose="020B0604020202020204" pitchFamily="34" charset="0"/>
              </a:rPr>
              <a:t>ĐỀ XUẤT CÁC GIẢI PHÁP (</a:t>
            </a:r>
            <a:r>
              <a:rPr lang="en-US" sz="2400" b="1" dirty="0" err="1">
                <a:solidFill>
                  <a:srgbClr val="FF0000"/>
                </a:solidFill>
                <a:latin typeface="Arial" panose="020B0604020202020204" pitchFamily="34" charset="0"/>
                <a:cs typeface="Arial" panose="020B0604020202020204" pitchFamily="34" charset="0"/>
              </a:rPr>
              <a:t>tt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598516" y="997527"/>
            <a:ext cx="8769928" cy="4410503"/>
          </a:xfrm>
          <a:prstGeom prst="rect">
            <a:avLst/>
          </a:prstGeom>
        </p:spPr>
        <p:txBody>
          <a:bodyPr wrap="square">
            <a:spAutoFit/>
          </a:bodyPr>
          <a:lstStyle/>
          <a:p>
            <a:pPr algn="just">
              <a:lnSpc>
                <a:spcPct val="107000"/>
              </a:lnSpc>
              <a:spcAft>
                <a:spcPts val="0"/>
              </a:spcAft>
            </a:pPr>
            <a:r>
              <a:rPr lang="en-US" sz="2400" dirty="0">
                <a:latin typeface="Arial" panose="020B0604020202020204" pitchFamily="34" charset="0"/>
                <a:ea typeface="Calibri" panose="020F0502020204030204" pitchFamily="34" charset="0"/>
                <a:cs typeface="Arial" panose="020B0604020202020204" pitchFamily="34" charset="0"/>
              </a:rPr>
              <a:t>(3). </a:t>
            </a:r>
            <a:r>
              <a:rPr lang="en-US" sz="2400" dirty="0" err="1">
                <a:latin typeface="Arial" panose="020B0604020202020204" pitchFamily="34" charset="0"/>
                <a:ea typeface="Calibri" panose="020F0502020204030204" pitchFamily="34" charset="0"/>
                <a:cs typeface="Arial" panose="020B0604020202020204" pitchFamily="34" charset="0"/>
              </a:rPr>
              <a:t>Để</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tăng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cường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quản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lý</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thúc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đẩy</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mô</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hình</a:t>
            </a:r>
            <a:r>
              <a:rPr lang="en-US" sz="2400" dirty="0">
                <a:latin typeface="Arial" panose="020B0604020202020204" pitchFamily="34" charset="0"/>
                <a:ea typeface="Calibri" panose="020F0502020204030204" pitchFamily="34" charset="0"/>
                <a:cs typeface="Arial" panose="020B0604020202020204" pitchFamily="34" charset="0"/>
              </a:rPr>
              <a:t> KTTH </a:t>
            </a:r>
            <a:r>
              <a:rPr lang="en-US" sz="2400" dirty="0" err="1">
                <a:latin typeface="Arial" panose="020B0604020202020204" pitchFamily="34" charset="0"/>
                <a:ea typeface="Calibri" panose="020F0502020204030204" pitchFamily="34" charset="0"/>
                <a:cs typeface="Arial" panose="020B0604020202020204" pitchFamily="34" charset="0"/>
              </a:rPr>
              <a:t>đối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với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một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số</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loại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liệu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hoạt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động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cần</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triển</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khai</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một</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số</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giải</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pháp</a:t>
            </a:r>
            <a:r>
              <a:rPr lang="en-US" sz="2400" b="1" dirty="0">
                <a:solidFill>
                  <a:srgbClr val="0000CC"/>
                </a:solidFill>
                <a:latin typeface="Arial" panose="020B0604020202020204" pitchFamily="34" charset="0"/>
                <a:ea typeface="Calibri" panose="020F0502020204030204" pitchFamily="34" charset="0"/>
                <a:cs typeface="Arial" panose="020B0604020202020204" pitchFamily="34" charset="0"/>
              </a:rPr>
              <a:t> </a:t>
            </a:r>
            <a:r>
              <a:rPr lang="en-US" sz="2400" b="1" dirty="0" err="1">
                <a:solidFill>
                  <a:srgbClr val="0000CC"/>
                </a:solidFill>
                <a:latin typeface="Arial" panose="020B0604020202020204" pitchFamily="34" charset="0"/>
                <a:ea typeface="Calibri" panose="020F0502020204030204" pitchFamily="34" charset="0"/>
                <a:cs typeface="Arial" panose="020B0604020202020204" pitchFamily="34" charset="0"/>
              </a:rPr>
              <a:t>chính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như</a:t>
            </a:r>
            <a:r>
              <a:rPr lang="en-US" sz="24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endParaRPr lang="en-US" sz="24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giá</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được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hiện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phát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tiềm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năng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cung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ứng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liệu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từ</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hoạt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động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phân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loại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thải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rắn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hoạt</a:t>
            </a:r>
            <a:r>
              <a:rPr lang="en-US" sz="24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giá</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được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hiện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mua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liệu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hiện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tiềm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năng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tiêu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thụ</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sản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phẩm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chế</a:t>
            </a:r>
            <a:r>
              <a:rPr lang="en-US" sz="24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Đề</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xuất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được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thể</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pháp</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lý</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hỗ</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trợ</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quản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lý</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phát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triển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hoạt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động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mua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phế</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liệu</a:t>
            </a:r>
            <a:r>
              <a:rPr lang="en-US" sz="2400" dirty="0">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0"/>
              </a:spcAft>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Định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hướng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không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gian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phát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triển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công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nghiệp</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chế</a:t>
            </a:r>
            <a:r>
              <a:rPr lang="en-US" sz="2400" dirty="0">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6620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461665"/>
          </a:xfrm>
          <a:prstGeom prst="rect">
            <a:avLst/>
          </a:prstGeom>
          <a:noFill/>
        </p:spPr>
        <p:txBody>
          <a:bodyPr wrap="square" rtlCol="0">
            <a:spAutoFit/>
          </a:bodyPr>
          <a:lstStyle/>
          <a:p>
            <a:pPr marL="0" lvl="1" algn="ctr"/>
            <a:r>
              <a:rPr lang="en-US" sz="2400" b="1" dirty="0">
                <a:solidFill>
                  <a:srgbClr val="FF0000"/>
                </a:solidFill>
                <a:latin typeface="Arial" panose="020B0604020202020204" pitchFamily="34" charset="0"/>
                <a:cs typeface="Arial" panose="020B0604020202020204" pitchFamily="34" charset="0"/>
              </a:rPr>
              <a:t>ĐỀ XUẤT CÁC GIẢI PHÁP (</a:t>
            </a:r>
            <a:r>
              <a:rPr lang="en-US" sz="2400" b="1" dirty="0" err="1">
                <a:solidFill>
                  <a:srgbClr val="FF0000"/>
                </a:solidFill>
                <a:latin typeface="Arial" panose="020B0604020202020204" pitchFamily="34" charset="0"/>
                <a:cs typeface="Arial" panose="020B0604020202020204" pitchFamily="34" charset="0"/>
              </a:rPr>
              <a:t>tt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0050" y="638175"/>
            <a:ext cx="9067800" cy="5262979"/>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(4).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KTTH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cần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phát</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triển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thị</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tường</a:t>
            </a:r>
            <a:r>
              <a:rPr lang="en-US" sz="2400" b="1" dirty="0">
                <a:solidFill>
                  <a:srgbClr val="0000CC"/>
                </a:solidFill>
                <a:latin typeface="Arial" panose="020B0604020202020204" pitchFamily="34" charset="0"/>
                <a:cs typeface="Arial" panose="020B0604020202020204" pitchFamily="34" charset="0"/>
              </a:rPr>
              <a:t> </a:t>
            </a:r>
            <a:r>
              <a:rPr lang="nl-NL" sz="2400" b="1" dirty="0">
                <a:solidFill>
                  <a:srgbClr val="0000CC"/>
                </a:solidFill>
                <a:latin typeface="Arial" panose="020B0604020202020204" pitchFamily="34" charset="0"/>
                <a:cs typeface="Arial" panose="020B0604020202020204" pitchFamily="34" charset="0"/>
              </a:rPr>
              <a:t>tái chế và thị trường tiêu thụ các sản phẩm tái chế</a:t>
            </a:r>
            <a:r>
              <a:rPr lang="nl-NL" sz="2400" dirty="0">
                <a:latin typeface="Arial" panose="020B0604020202020204" pitchFamily="34" charset="0"/>
                <a:cs typeface="Arial" panose="020B0604020202020204" pitchFamily="34" charset="0"/>
              </a:rPr>
              <a:t>, cụ thể như sau :</a:t>
            </a:r>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hỗ</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tin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doanh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nâng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thói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80190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461665"/>
          </a:xfrm>
          <a:prstGeom prst="rect">
            <a:avLst/>
          </a:prstGeom>
          <a:noFill/>
        </p:spPr>
        <p:txBody>
          <a:bodyPr wrap="square" rtlCol="0">
            <a:spAutoFit/>
          </a:bodyPr>
          <a:lstStyle/>
          <a:p>
            <a:pPr marL="0" lvl="1" algn="ctr"/>
            <a:r>
              <a:rPr lang="en-US" sz="2400" b="1" dirty="0">
                <a:solidFill>
                  <a:srgbClr val="FF0000"/>
                </a:solidFill>
                <a:latin typeface="Arial" panose="020B0604020202020204" pitchFamily="34" charset="0"/>
                <a:cs typeface="Arial" panose="020B0604020202020204" pitchFamily="34" charset="0"/>
              </a:rPr>
              <a:t>ĐỀ XUẤT CÁC GIẢI PHÁP (</a:t>
            </a:r>
            <a:r>
              <a:rPr lang="en-US" sz="2400" b="1" dirty="0" err="1">
                <a:solidFill>
                  <a:srgbClr val="FF0000"/>
                </a:solidFill>
                <a:latin typeface="Arial" panose="020B0604020202020204" pitchFamily="34" charset="0"/>
                <a:cs typeface="Arial" panose="020B0604020202020204" pitchFamily="34" charset="0"/>
              </a:rPr>
              <a:t>tt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0050" y="638175"/>
            <a:ext cx="9067800" cy="4893647"/>
          </a:xfrm>
          <a:prstGeom prst="rect">
            <a:avLst/>
          </a:prstGeom>
        </p:spPr>
        <p:txBody>
          <a:bodyPr wrap="square">
            <a:spAutoFit/>
          </a:bodyPr>
          <a:lstStyle/>
          <a:p>
            <a:pPr algn="just"/>
            <a:r>
              <a:rPr lang="en-US" sz="2400" b="1" dirty="0">
                <a:solidFill>
                  <a:srgbClr val="0000CC"/>
                </a:solidFill>
              </a:rPr>
              <a:t>(</a:t>
            </a:r>
            <a:r>
              <a:rPr lang="en-US" sz="2400" b="1" dirty="0">
                <a:solidFill>
                  <a:srgbClr val="0000CC"/>
                </a:solidFill>
                <a:latin typeface="Arial" panose="020B0604020202020204" pitchFamily="34" charset="0"/>
                <a:cs typeface="Arial" panose="020B0604020202020204" pitchFamily="34" charset="0"/>
              </a:rPr>
              <a:t>5). </a:t>
            </a:r>
            <a:r>
              <a:rPr lang="en-US" sz="2400" b="1" dirty="0" err="1">
                <a:solidFill>
                  <a:srgbClr val="0000CC"/>
                </a:solidFill>
                <a:latin typeface="Arial" panose="020B0604020202020204" pitchFamily="34" charset="0"/>
                <a:cs typeface="Arial" panose="020B0604020202020204" pitchFamily="34" charset="0"/>
              </a:rPr>
              <a:t>Đẩy</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mạnh</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triển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khai</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áp</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dụng</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chiến</a:t>
            </a:r>
            <a:r>
              <a:rPr lang="en-US" sz="2400" b="1" dirty="0">
                <a:solidFill>
                  <a:srgbClr val="0000CC"/>
                </a:solidFill>
                <a:latin typeface="Arial" panose="020B0604020202020204" pitchFamily="34" charset="0"/>
                <a:cs typeface="Arial" panose="020B0604020202020204" pitchFamily="34" charset="0"/>
              </a:rPr>
              <a:t> </a:t>
            </a:r>
            <a:r>
              <a:rPr lang="en-US" sz="2400" b="1" dirty="0" err="1">
                <a:solidFill>
                  <a:srgbClr val="0000CC"/>
                </a:solidFill>
                <a:latin typeface="Arial" panose="020B0604020202020204" pitchFamily="34" charset="0"/>
                <a:cs typeface="Arial" panose="020B0604020202020204" pitchFamily="34" charset="0"/>
              </a:rPr>
              <a:t>lược</a:t>
            </a:r>
            <a:r>
              <a:rPr lang="en-US" sz="2400" b="1" dirty="0">
                <a:solidFill>
                  <a:srgbClr val="0000CC"/>
                </a:solidFill>
                <a:latin typeface="Arial" panose="020B0604020202020204" pitchFamily="34" charset="0"/>
                <a:cs typeface="Arial" panose="020B0604020202020204" pitchFamily="34" charset="0"/>
              </a:rPr>
              <a:t> 10R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chối</a:t>
            </a:r>
            <a:r>
              <a:rPr lang="en-US" sz="2400" dirty="0">
                <a:latin typeface="Arial" panose="020B0604020202020204" pitchFamily="34" charset="0"/>
                <a:cs typeface="Arial" panose="020B0604020202020204" pitchFamily="34" charset="0"/>
              </a:rPr>
              <a:t> (Refuse),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(Rethink),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thiểu</a:t>
            </a:r>
            <a:r>
              <a:rPr lang="en-US" sz="2400" dirty="0">
                <a:latin typeface="Arial" panose="020B0604020202020204" pitchFamily="34" charset="0"/>
                <a:cs typeface="Arial" panose="020B0604020202020204" pitchFamily="34" charset="0"/>
              </a:rPr>
              <a:t> (Reduce),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(Reuse),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a:t>
            </a:r>
            <a:r>
              <a:rPr lang="en-US" sz="2400" dirty="0">
                <a:latin typeface="Arial" panose="020B0604020202020204" pitchFamily="34" charset="0"/>
                <a:cs typeface="Arial" panose="020B0604020202020204" pitchFamily="34" charset="0"/>
              </a:rPr>
              <a:t> (Repair),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r>
              <a:rPr lang="en-US" sz="2400" dirty="0">
                <a:latin typeface="Arial" panose="020B0604020202020204" pitchFamily="34" charset="0"/>
                <a:cs typeface="Arial" panose="020B0604020202020204" pitchFamily="34" charset="0"/>
              </a:rPr>
              <a:t> (Refurbish),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(Remanufacture),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đích</a:t>
            </a:r>
            <a:r>
              <a:rPr lang="en-US" sz="2400" dirty="0">
                <a:latin typeface="Arial" panose="020B0604020202020204" pitchFamily="34" charset="0"/>
                <a:cs typeface="Arial" panose="020B0604020202020204" pitchFamily="34" charset="0"/>
              </a:rPr>
              <a:t> (Repurpose), </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(Recycle), </a:t>
            </a:r>
          </a:p>
          <a:p>
            <a:pPr algn="just"/>
            <a:r>
              <a:rPr lang="en-US" sz="2400" dirty="0">
                <a:latin typeface="Arial" panose="020B0604020202020204" pitchFamily="34" charset="0"/>
                <a:cs typeface="Arial" panose="020B0604020202020204" pitchFamily="34" charset="0"/>
              </a:rPr>
              <a:t>- Thu </a:t>
            </a:r>
            <a:r>
              <a:rPr lang="en-US" sz="2400" dirty="0" err="1">
                <a:latin typeface="Arial" panose="020B0604020202020204" pitchFamily="34" charset="0"/>
                <a:cs typeface="Arial" panose="020B0604020202020204" pitchFamily="34" charset="0"/>
              </a:rPr>
              <a:t>hồi</a:t>
            </a:r>
            <a:r>
              <a:rPr lang="en-US" sz="2400" dirty="0">
                <a:latin typeface="Arial" panose="020B0604020202020204" pitchFamily="34" charset="0"/>
                <a:cs typeface="Arial" panose="020B0604020202020204" pitchFamily="34" charset="0"/>
              </a:rPr>
              <a:t> (Recover).</a:t>
            </a:r>
          </a:p>
          <a:p>
            <a:pPr marL="342900" indent="-342900" algn="just">
              <a:buFontTx/>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392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461665"/>
          </a:xfrm>
          <a:prstGeom prst="rect">
            <a:avLst/>
          </a:prstGeom>
          <a:noFill/>
        </p:spPr>
        <p:txBody>
          <a:bodyPr wrap="square" rtlCol="0">
            <a:spAutoFit/>
          </a:bodyPr>
          <a:lstStyle/>
          <a:p>
            <a:pPr marL="0" lvl="1" algn="ctr"/>
            <a:r>
              <a:rPr lang="en-US" sz="2400" b="1" dirty="0">
                <a:solidFill>
                  <a:srgbClr val="FF0000"/>
                </a:solidFill>
                <a:latin typeface="Arial" panose="020B0604020202020204" pitchFamily="34" charset="0"/>
                <a:cs typeface="Arial" panose="020B0604020202020204" pitchFamily="34" charset="0"/>
              </a:rPr>
              <a:t>ĐỀ XUẤT CÁC GIẢI PHÁP (</a:t>
            </a:r>
            <a:r>
              <a:rPr lang="en-US" sz="2400" b="1" dirty="0" err="1">
                <a:solidFill>
                  <a:srgbClr val="FF0000"/>
                </a:solidFill>
                <a:latin typeface="Arial" panose="020B0604020202020204" pitchFamily="34" charset="0"/>
                <a:cs typeface="Arial" panose="020B0604020202020204" pitchFamily="34" charset="0"/>
              </a:rPr>
              <a:t>tt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0050" y="638175"/>
            <a:ext cx="9067800" cy="6247864"/>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(6). </a:t>
            </a:r>
            <a:r>
              <a:rPr lang="nl-NL" sz="2000" b="1" dirty="0">
                <a:solidFill>
                  <a:srgbClr val="0000CC"/>
                </a:solidFill>
                <a:latin typeface="Arial" panose="020B0604020202020204" pitchFamily="34" charset="0"/>
                <a:cs typeface="Arial" panose="020B0604020202020204" pitchFamily="34" charset="0"/>
              </a:rPr>
              <a:t>Tăng cường nghiên cứu, hợp tác chuyển giao công nghệ :</a:t>
            </a:r>
          </a:p>
          <a:p>
            <a:pPr algn="just"/>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nhựa</a:t>
            </a:r>
            <a:r>
              <a:rPr lang="en-US" dirty="0">
                <a:latin typeface="Arial" panose="020B0604020202020204" pitchFamily="34" charset="0"/>
                <a:cs typeface="Arial" panose="020B0604020202020204" pitchFamily="34" charset="0"/>
              </a:rPr>
              <a:t> PS (</a:t>
            </a:r>
            <a:r>
              <a:rPr lang="en-US" dirty="0" err="1">
                <a:latin typeface="Arial" panose="020B0604020202020204" pitchFamily="34" charset="0"/>
                <a:cs typeface="Arial" panose="020B0604020202020204" pitchFamily="34" charset="0"/>
              </a:rPr>
              <a:t>xốp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bê</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âm</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nhựa</a:t>
            </a:r>
            <a:r>
              <a:rPr lang="en-US" dirty="0">
                <a:latin typeface="Arial" panose="020B0604020202020204" pitchFamily="34" charset="0"/>
                <a:cs typeface="Arial" panose="020B0604020202020204" pitchFamily="34" charset="0"/>
              </a:rPr>
              <a:t> PP (</a:t>
            </a:r>
            <a:r>
              <a:rPr lang="en-US" dirty="0" err="1">
                <a:latin typeface="Arial" panose="020B0604020202020204" pitchFamily="34" charset="0"/>
                <a:cs typeface="Arial" panose="020B0604020202020204" pitchFamily="34" charset="0"/>
              </a:rPr>
              <a:t>bao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dệt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nhựa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bê</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cốt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kè</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bờ</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lở</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rào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thanh</a:t>
            </a:r>
            <a:r>
              <a:rPr lang="en-US" dirty="0">
                <a:latin typeface="Arial" panose="020B0604020202020204" pitchFamily="34" charset="0"/>
                <a:cs typeface="Arial" panose="020B0604020202020204" pitchFamily="34" charset="0"/>
              </a:rPr>
              <a:t> long, </a:t>
            </a:r>
            <a:r>
              <a:rPr lang="en-US" dirty="0" err="1">
                <a:latin typeface="Arial" panose="020B0604020202020204" pitchFamily="34" charset="0"/>
                <a:cs typeface="Arial" panose="020B0604020202020204" pitchFamily="34" charset="0"/>
              </a:rPr>
              <a:t>hồ</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tiêu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a:t>
            </a:r>
            <a:r>
              <a:rPr lang="en-US" dirty="0">
                <a:latin typeface="Arial" panose="020B0604020202020204" pitchFamily="34" charset="0"/>
                <a:cs typeface="Arial" panose="020B0604020202020204" pitchFamily="34" charset="0"/>
              </a:rPr>
              <a:t> …</a:t>
            </a:r>
          </a:p>
          <a:p>
            <a:pPr algn="just"/>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nhựa</a:t>
            </a:r>
            <a:r>
              <a:rPr lang="en-US" dirty="0">
                <a:latin typeface="Arial" panose="020B0604020202020204" pitchFamily="34" charset="0"/>
                <a:cs typeface="Arial" panose="020B0604020202020204" pitchFamily="34" charset="0"/>
              </a:rPr>
              <a:t> PE, PP, PS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nhựa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kè</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bờ</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bờ</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nhựa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copha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phục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xây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mặt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tấm</a:t>
            </a:r>
            <a:r>
              <a:rPr lang="en-US" dirty="0">
                <a:latin typeface="Arial" panose="020B0604020202020204" pitchFamily="34" charset="0"/>
                <a:cs typeface="Arial" panose="020B0604020202020204" pitchFamily="34" charset="0"/>
              </a:rPr>
              <a:t> pallet, </a:t>
            </a:r>
            <a:r>
              <a:rPr lang="en-US" dirty="0" err="1">
                <a:latin typeface="Arial" panose="020B0604020202020204" pitchFamily="34" charset="0"/>
                <a:cs typeface="Arial" panose="020B0604020202020204" pitchFamily="34" charset="0"/>
              </a:rPr>
              <a:t>tấm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vách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ngăn</a:t>
            </a:r>
            <a:r>
              <a:rPr lang="en-US" dirty="0">
                <a:latin typeface="Arial" panose="020B0604020202020204" pitchFamily="34" charset="0"/>
                <a:cs typeface="Arial" panose="020B0604020202020204" pitchFamily="34" charset="0"/>
              </a:rPr>
              <a:t> …</a:t>
            </a:r>
          </a:p>
          <a:p>
            <a:pPr algn="just"/>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nhựa</a:t>
            </a:r>
            <a:r>
              <a:rPr lang="en-US" dirty="0">
                <a:latin typeface="Arial" panose="020B0604020202020204" pitchFamily="34" charset="0"/>
                <a:cs typeface="Arial" panose="020B0604020202020204" pitchFamily="34" charset="0"/>
              </a:rPr>
              <a:t> LDPE, </a:t>
            </a:r>
            <a:r>
              <a:rPr lang="en-US" dirty="0" err="1">
                <a:latin typeface="Arial" panose="020B0604020202020204" pitchFamily="34" charset="0"/>
                <a:cs typeface="Arial" panose="020B0604020202020204" pitchFamily="34" charset="0"/>
              </a:rPr>
              <a:t>phế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nhiệt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dẻo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loại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thuật</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nhựa</a:t>
            </a:r>
            <a:r>
              <a:rPr lang="en-US" dirty="0">
                <a:latin typeface="Arial" panose="020B0604020202020204" pitchFamily="34" charset="0"/>
                <a:cs typeface="Arial" panose="020B0604020202020204" pitchFamily="34" charset="0"/>
              </a:rPr>
              <a:t> PET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dệt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vải</a:t>
            </a:r>
            <a:r>
              <a:rPr lang="en-US" dirty="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triển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mềm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tay</a:t>
            </a:r>
            <a:r>
              <a:rPr lang="en-US" dirty="0">
                <a:latin typeface="Arial" panose="020B0604020202020204" pitchFamily="34" charset="0"/>
                <a:cs typeface="Arial" panose="020B0604020202020204" pitchFamily="34" charset="0"/>
              </a:rPr>
              <a:t> y </a:t>
            </a:r>
            <a:r>
              <a:rPr lang="en-US" dirty="0" err="1">
                <a:latin typeface="Arial" panose="020B0604020202020204" pitchFamily="34" charset="0"/>
                <a:cs typeface="Arial" panose="020B0604020202020204" pitchFamily="34" charset="0"/>
              </a:rPr>
              <a:t>tế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ma </a:t>
            </a:r>
            <a:r>
              <a:rPr lang="en-US" dirty="0" err="1">
                <a:latin typeface="Arial" panose="020B0604020202020204" pitchFamily="34" charset="0"/>
                <a:cs typeface="Arial" panose="020B0604020202020204" pitchFamily="34" charset="0"/>
              </a:rPr>
              <a:t>sát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trượt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tấm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lót</a:t>
            </a:r>
            <a:r>
              <a:rPr lang="en-US" dirty="0">
                <a:latin typeface="Arial" panose="020B0604020202020204" pitchFamily="34" charset="0"/>
                <a:cs typeface="Arial" panose="020B0604020202020204" pitchFamily="34" charset="0"/>
              </a:rPr>
              <a:t> ô </a:t>
            </a:r>
            <a:r>
              <a:rPr lang="en-US" dirty="0" err="1">
                <a:latin typeface="Arial" panose="020B0604020202020204" pitchFamily="34" charset="0"/>
                <a:cs typeface="Arial" panose="020B0604020202020204" pitchFamily="34" charset="0"/>
              </a:rPr>
              <a:t>tô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lót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sàn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thao</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cảng</a:t>
            </a:r>
            <a:r>
              <a:rPr lang="en-US" dirty="0">
                <a:latin typeface="Arial" panose="020B0604020202020204" pitchFamily="34" charset="0"/>
                <a:cs typeface="Arial" panose="020B0604020202020204" pitchFamily="34" charset="0"/>
              </a:rPr>
              <a:t>). </a:t>
            </a:r>
          </a:p>
          <a:p>
            <a:pPr algn="just"/>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liệu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cứng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giày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giày</a:t>
            </a:r>
            <a:r>
              <a:rPr lang="en-US" dirty="0">
                <a:latin typeface="Arial" panose="020B0604020202020204" pitchFamily="34" charset="0"/>
                <a:cs typeface="Arial" panose="020B0604020202020204" pitchFamily="34" charset="0"/>
              </a:rPr>
              <a:t> da, </a:t>
            </a:r>
            <a:r>
              <a:rPr lang="en-US" dirty="0" err="1">
                <a:latin typeface="Arial" panose="020B0604020202020204" pitchFamily="34" charset="0"/>
                <a:cs typeface="Arial" panose="020B0604020202020204" pitchFamily="34" charset="0"/>
              </a:rPr>
              <a:t>săm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lốp</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xay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nghiền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nhỏ</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trộn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tỷ</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giày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lót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đấu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chi </a:t>
            </a:r>
            <a:r>
              <a:rPr lang="en-US" dirty="0" err="1">
                <a:latin typeface="Arial" panose="020B0604020202020204" pitchFamily="34" charset="0"/>
                <a:cs typeface="Arial" panose="020B0604020202020204" pitchFamily="34" charset="0"/>
              </a:rPr>
              <a:t>tiết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joăng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su</a:t>
            </a:r>
            <a:r>
              <a:rPr lang="en-US" dirty="0">
                <a:latin typeface="Arial" panose="020B0604020202020204" pitchFamily="34" charset="0"/>
                <a:cs typeface="Arial" panose="020B0604020202020204" pitchFamily="34" charset="0"/>
              </a:rPr>
              <a:t>) ...</a:t>
            </a:r>
          </a:p>
          <a:p>
            <a:pPr algn="just"/>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787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461665"/>
          </a:xfrm>
          <a:prstGeom prst="rect">
            <a:avLst/>
          </a:prstGeom>
          <a:noFill/>
        </p:spPr>
        <p:txBody>
          <a:bodyPr wrap="square" rtlCol="0">
            <a:spAutoFit/>
          </a:bodyPr>
          <a:lstStyle/>
          <a:p>
            <a:pPr marL="0" lvl="1" algn="ctr"/>
            <a:r>
              <a:rPr lang="en-US" sz="2400" b="1" dirty="0">
                <a:solidFill>
                  <a:srgbClr val="FF0000"/>
                </a:solidFill>
                <a:latin typeface="Arial" panose="020B0604020202020204" pitchFamily="34" charset="0"/>
                <a:cs typeface="Arial" panose="020B0604020202020204" pitchFamily="34" charset="0"/>
              </a:rPr>
              <a:t>ĐỀ XUẤT CÁC GIẢI PHÁP (</a:t>
            </a:r>
            <a:r>
              <a:rPr lang="en-US" sz="2400" b="1" dirty="0" err="1">
                <a:solidFill>
                  <a:srgbClr val="FF0000"/>
                </a:solidFill>
                <a:latin typeface="Arial" panose="020B0604020202020204" pitchFamily="34" charset="0"/>
                <a:cs typeface="Arial" panose="020B0604020202020204" pitchFamily="34" charset="0"/>
              </a:rPr>
              <a:t>tt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0050" y="638175"/>
            <a:ext cx="9067800" cy="5632311"/>
          </a:xfrm>
          <a:prstGeom prst="rect">
            <a:avLst/>
          </a:prstGeom>
        </p:spPr>
        <p:txBody>
          <a:bodyPr wrap="square">
            <a:spAutoFit/>
          </a:bodyPr>
          <a:lstStyle/>
          <a:p>
            <a:pPr algn="just"/>
            <a:r>
              <a:rPr lang="nl-NL" sz="2400" dirty="0">
                <a:latin typeface="Arial" panose="020B0604020202020204" pitchFamily="34" charset="0"/>
                <a:cs typeface="Arial" panose="020B0604020202020204" pitchFamily="34" charset="0"/>
              </a:rPr>
              <a:t>(7).  </a:t>
            </a:r>
            <a:r>
              <a:rPr lang="nl-NL" sz="2400" b="1" dirty="0">
                <a:solidFill>
                  <a:srgbClr val="0000CC"/>
                </a:solidFill>
                <a:latin typeface="Arial" panose="020B0604020202020204" pitchFamily="34" charset="0"/>
                <a:cs typeface="Arial" panose="020B0604020202020204" pitchFamily="34" charset="0"/>
              </a:rPr>
              <a:t>Xây dựng hệ thống dữ liệu toàn diện và dễ tiếp cận </a:t>
            </a:r>
            <a:r>
              <a:rPr lang="nl-NL" sz="2400" dirty="0">
                <a:latin typeface="Arial" panose="020B0604020202020204" pitchFamily="34" charset="0"/>
                <a:cs typeface="Arial" panose="020B0604020202020204" pitchFamily="34" charset="0"/>
              </a:rPr>
              <a:t>nhằm cung cấp nền tảng thông tin kiến thức để phân tích, đánh giá, dự báo các quá trình liên quan tới cơ hội, thách thức, và các rủi ro liên quan đến phát triển KTTH. Sự hỗ trợ của công nghệ dữ liệu lớn, trí tuệ nhân tạo, hệ thống máy tính phần mềm sẽ giúp cho công tác thu thập, lưu trữ và sử dụng dữ liệu dễ dàng và hiệu quả hơn, gắn liền với phát triển công nghệ, kinh tế số và cách mạng công nghiệp 4.0.</a:t>
            </a:r>
            <a:endParaRPr lang="en-US" sz="2400" dirty="0">
              <a:latin typeface="Arial" panose="020B0604020202020204" pitchFamily="34" charset="0"/>
              <a:cs typeface="Arial" panose="020B0604020202020204" pitchFamily="34" charset="0"/>
            </a:endParaRPr>
          </a:p>
          <a:p>
            <a:pPr algn="just"/>
            <a:r>
              <a:rPr lang="nl-NL" sz="2400" dirty="0">
                <a:latin typeface="Arial" panose="020B0604020202020204" pitchFamily="34" charset="0"/>
                <a:cs typeface="Arial" panose="020B0604020202020204" pitchFamily="34" charset="0"/>
              </a:rPr>
              <a:t>(8). Cùng với việc </a:t>
            </a:r>
            <a:r>
              <a:rPr lang="nl-NL" sz="2400" b="1" dirty="0">
                <a:solidFill>
                  <a:srgbClr val="0000CC"/>
                </a:solidFill>
                <a:latin typeface="Arial" panose="020B0604020202020204" pitchFamily="34" charset="0"/>
                <a:cs typeface="Arial" panose="020B0604020202020204" pitchFamily="34" charset="0"/>
              </a:rPr>
              <a:t>thúc đẩy hợp tác giữa Việt Nam và các quốc gia có mục tiêu phát triển KTTH</a:t>
            </a:r>
            <a:r>
              <a:rPr lang="nl-NL" sz="2400" dirty="0">
                <a:latin typeface="Arial" panose="020B0604020202020204" pitchFamily="34" charset="0"/>
                <a:cs typeface="Arial" panose="020B0604020202020204" pitchFamily="34" charset="0"/>
              </a:rPr>
              <a:t>, cần chủ động tham gia tăng cường hợp tác với các quốc gia có kinh nghiệm về thực hiện KTTH đặc biết là thành viên ASEAN, tranh thủ sự hỗ trợ nhằm nâng cao năng lực nghiên cứu, đào tạo, hợp tác nghiên cứu chuyển giao khoa học công nghệ, nguồn tài trợ thực hiện các nhiệm vụ, giải pháp để phát triển KTTH.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4110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461665"/>
          </a:xfrm>
          <a:prstGeom prst="rect">
            <a:avLst/>
          </a:prstGeom>
          <a:noFill/>
        </p:spPr>
        <p:txBody>
          <a:bodyPr wrap="square" rtlCol="0">
            <a:spAutoFit/>
          </a:bodyPr>
          <a:lstStyle/>
          <a:p>
            <a:pPr marL="0" lvl="1" algn="ctr"/>
            <a:r>
              <a:rPr lang="en-US" sz="2400" b="1" dirty="0">
                <a:solidFill>
                  <a:srgbClr val="FF0000"/>
                </a:solidFill>
                <a:latin typeface="Arial" panose="020B0604020202020204" pitchFamily="34" charset="0"/>
                <a:cs typeface="Arial" panose="020B0604020202020204" pitchFamily="34" charset="0"/>
              </a:rPr>
              <a:t>ĐỀ XUẤT CÁC GIẢI PHÁP (</a:t>
            </a:r>
            <a:r>
              <a:rPr lang="en-US" sz="2400" b="1" dirty="0" err="1">
                <a:solidFill>
                  <a:srgbClr val="FF0000"/>
                </a:solidFill>
                <a:latin typeface="Arial" panose="020B0604020202020204" pitchFamily="34" charset="0"/>
                <a:cs typeface="Arial" panose="020B0604020202020204" pitchFamily="34" charset="0"/>
              </a:rPr>
              <a:t>tt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0050" y="638175"/>
            <a:ext cx="9067800" cy="6001643"/>
          </a:xfrm>
          <a:prstGeom prst="rect">
            <a:avLst/>
          </a:prstGeom>
        </p:spPr>
        <p:txBody>
          <a:bodyPr wrap="square">
            <a:spAutoFit/>
          </a:bodyPr>
          <a:lstStyle/>
          <a:p>
            <a:pPr algn="just"/>
            <a:r>
              <a:rPr lang="nl-NL" sz="2400" dirty="0">
                <a:latin typeface="Arial" panose="020B0604020202020204" pitchFamily="34" charset="0"/>
                <a:cs typeface="Arial" panose="020B0604020202020204" pitchFamily="34" charset="0"/>
              </a:rPr>
              <a:t>(9). Tổ chức </a:t>
            </a:r>
            <a:r>
              <a:rPr lang="nl-NL" sz="2400" b="1" dirty="0">
                <a:solidFill>
                  <a:srgbClr val="0000CC"/>
                </a:solidFill>
                <a:latin typeface="Arial" panose="020B0604020202020204" pitchFamily="34" charset="0"/>
                <a:cs typeface="Arial" panose="020B0604020202020204" pitchFamily="34" charset="0"/>
              </a:rPr>
              <a:t>đào tạo, nâng cao năng lực chuyên môn, nghiệp vụ, kỹ năng quản lý </a:t>
            </a:r>
            <a:r>
              <a:rPr lang="nl-NL" sz="2400" dirty="0">
                <a:latin typeface="Arial" panose="020B0604020202020204" pitchFamily="34" charset="0"/>
                <a:cs typeface="Arial" panose="020B0604020202020204" pitchFamily="34" charset="0"/>
              </a:rPr>
              <a:t>cho đội ngũ cán bộ quản lý, nghiên cứu khoa học, thiết kế, xây dựng và quản lý phát triển KTTH; đồng thời cập nhật những kiến thức mới, đảm bảo cơ cấu hợp lý trong kiến thức chuyên ngành tương ứng với trình độ chung của các nước trong khu vực, phấn đấu đạt trình độ quốc tế trong lĩnh vực phát triển KTTH.</a:t>
            </a:r>
            <a:endParaRPr lang="en-US" sz="2400" dirty="0">
              <a:latin typeface="Arial" panose="020B0604020202020204" pitchFamily="34" charset="0"/>
              <a:cs typeface="Arial" panose="020B0604020202020204" pitchFamily="34" charset="0"/>
            </a:endParaRPr>
          </a:p>
          <a:p>
            <a:pPr algn="just"/>
            <a:r>
              <a:rPr lang="nl-NL" sz="2400" dirty="0">
                <a:latin typeface="Arial" panose="020B0604020202020204" pitchFamily="34" charset="0"/>
                <a:cs typeface="Arial" panose="020B0604020202020204" pitchFamily="34" charset="0"/>
              </a:rPr>
              <a:t>(10). </a:t>
            </a:r>
            <a:r>
              <a:rPr lang="nl-NL" sz="2400" b="1" dirty="0">
                <a:solidFill>
                  <a:srgbClr val="0000CC"/>
                </a:solidFill>
                <a:latin typeface="Arial" panose="020B0604020202020204" pitchFamily="34" charset="0"/>
                <a:cs typeface="Arial" panose="020B0604020202020204" pitchFamily="34" charset="0"/>
              </a:rPr>
              <a:t>Phát huy vai trò các phương tiện thông tin đại chúng </a:t>
            </a:r>
            <a:r>
              <a:rPr lang="nl-NL" sz="2400" dirty="0">
                <a:latin typeface="Arial" panose="020B0604020202020204" pitchFamily="34" charset="0"/>
                <a:cs typeface="Arial" panose="020B0604020202020204" pitchFamily="34" charset="0"/>
              </a:rPr>
              <a:t>trong việc nâng cao nhận thức của cộng đồng về các chủ trương, chính sách và pháp luật về phát triển KTTH; duy trì nội dung giáo dục ý thức phát triển KTTH trong hệ thống giáo dục quốc dân. Phối hợp với các cơ quan Báo chí, Đài Phát thanh - Truyền hình tuyên truyền, phổ biến về các quy định, định hướng trong công tác quản lý phát triển KTTH. Xây dựng và thực hiện Đề án Tuyên truyền phố biến giáo dục pháp luật, nâng cao nhận thức cộng đồng về phát triển KTTH.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63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6349" y="2222632"/>
            <a:ext cx="7676458" cy="1384995"/>
          </a:xfrm>
          <a:prstGeom prst="rect">
            <a:avLst/>
          </a:prstGeom>
          <a:noFill/>
        </p:spPr>
        <p:txBody>
          <a:bodyPr wrap="square" rtlCol="0">
            <a:spAutoFit/>
          </a:bodyPr>
          <a:lstStyle/>
          <a:p>
            <a:pPr algn="ctr"/>
            <a:r>
              <a:rPr lang="en-US" sz="2800" b="1" dirty="0">
                <a:solidFill>
                  <a:srgbClr val="0000CC"/>
                </a:solidFill>
                <a:latin typeface="Arial" panose="020B0604020202020204" pitchFamily="34" charset="0"/>
                <a:cs typeface="Arial" panose="020B0604020202020204" pitchFamily="34" charset="0"/>
              </a:rPr>
              <a:t>CÁCH TIẾP CẬN VÀ CƠ SỞ PHÁP LÝ VỀ KINH TẾ TUẦN HOÀN HƯỚNG ĐẾN PHÁT TRIỂN BỀN VỮNG</a:t>
            </a:r>
          </a:p>
        </p:txBody>
      </p:sp>
    </p:spTree>
    <p:extLst>
      <p:ext uri="{BB962C8B-B14F-4D97-AF65-F5344CB8AC3E}">
        <p14:creationId xmlns:p14="http://schemas.microsoft.com/office/powerpoint/2010/main" val="378818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7580"/>
            <a:ext cx="10021144" cy="461665"/>
          </a:xfrm>
          <a:prstGeom prst="rect">
            <a:avLst/>
          </a:prstGeom>
          <a:noFill/>
        </p:spPr>
        <p:txBody>
          <a:bodyPr wrap="square" rtlCol="0">
            <a:spAutoFit/>
          </a:bodyPr>
          <a:lstStyle/>
          <a:p>
            <a:pPr marL="0" lvl="1" algn="ctr"/>
            <a:r>
              <a:rPr lang="en-US" sz="2400" b="1" dirty="0">
                <a:solidFill>
                  <a:srgbClr val="FF0000"/>
                </a:solidFill>
                <a:latin typeface="Arial" panose="020B0604020202020204" pitchFamily="34" charset="0"/>
                <a:cs typeface="Arial" panose="020B0604020202020204" pitchFamily="34" charset="0"/>
              </a:rPr>
              <a:t>ĐỀ XUẤT CÁC GIẢI PHÁP (</a:t>
            </a:r>
            <a:r>
              <a:rPr lang="en-US" sz="2400" b="1" dirty="0" err="1">
                <a:solidFill>
                  <a:srgbClr val="FF0000"/>
                </a:solidFill>
                <a:latin typeface="Arial" panose="020B0604020202020204" pitchFamily="34" charset="0"/>
                <a:cs typeface="Arial" panose="020B0604020202020204" pitchFamily="34" charset="0"/>
              </a:rPr>
              <a:t>tt</a:t>
            </a:r>
            <a:r>
              <a:rPr lang="en-US" sz="2400" b="1" dirty="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00050" y="638175"/>
            <a:ext cx="9067800" cy="4893647"/>
          </a:xfrm>
          <a:prstGeom prst="rect">
            <a:avLst/>
          </a:prstGeom>
        </p:spPr>
        <p:txBody>
          <a:bodyPr wrap="square">
            <a:spAutoFit/>
          </a:bodyPr>
          <a:lstStyle/>
          <a:p>
            <a:pPr algn="just"/>
            <a:r>
              <a:rPr lang="nl-NL" sz="2400" dirty="0">
                <a:latin typeface="Arial" panose="020B0604020202020204" pitchFamily="34" charset="0"/>
                <a:cs typeface="Arial" panose="020B0604020202020204" pitchFamily="34" charset="0"/>
              </a:rPr>
              <a:t>(11). </a:t>
            </a:r>
            <a:r>
              <a:rPr lang="nl-NL" sz="2400" b="1" dirty="0">
                <a:solidFill>
                  <a:srgbClr val="0000CC"/>
                </a:solidFill>
                <a:latin typeface="Arial" panose="020B0604020202020204" pitchFamily="34" charset="0"/>
                <a:cs typeface="Arial" panose="020B0604020202020204" pitchFamily="34" charset="0"/>
              </a:rPr>
              <a:t>Tăng cường đầu tư và sử dụng có hiệu quả nguồn vốn </a:t>
            </a:r>
            <a:r>
              <a:rPr lang="nl-NL" sz="2400" dirty="0">
                <a:latin typeface="Arial" panose="020B0604020202020204" pitchFamily="34" charset="0"/>
                <a:cs typeface="Arial" panose="020B0604020202020204" pitchFamily="34" charset="0"/>
              </a:rPr>
              <a:t>từ ngân sách nhà nước cho công tác điều tra cơ bản, đánh giá và dự báo diễn biến về phát triển KTTH trên địa bàn tỉnh. Tranh thủ tối đa và sử dụng có hiệu quả các nguồn vốn hỗ trợ phát triển chính thức cho phát triển KTTH. Huy động các nguồn đầu tư từ xã hội, cả trong và ngoài nước cho công tác quản lý phát triển KTTH.</a:t>
            </a:r>
            <a:endParaRPr lang="en-US" sz="2400" dirty="0">
              <a:latin typeface="Arial" panose="020B0604020202020204" pitchFamily="34" charset="0"/>
              <a:cs typeface="Arial" panose="020B0604020202020204" pitchFamily="34" charset="0"/>
            </a:endParaRPr>
          </a:p>
          <a:p>
            <a:pPr algn="just"/>
            <a:r>
              <a:rPr lang="nl-NL" sz="2400" dirty="0">
                <a:latin typeface="Arial" panose="020B0604020202020204" pitchFamily="34" charset="0"/>
                <a:cs typeface="Arial" panose="020B0604020202020204" pitchFamily="34" charset="0"/>
              </a:rPr>
              <a:t>(12). </a:t>
            </a:r>
            <a:r>
              <a:rPr lang="nl-NL" sz="2400" b="1" dirty="0">
                <a:solidFill>
                  <a:srgbClr val="0000CC"/>
                </a:solidFill>
                <a:latin typeface="Arial" panose="020B0604020202020204" pitchFamily="34" charset="0"/>
                <a:cs typeface="Arial" panose="020B0604020202020204" pitchFamily="34" charset="0"/>
              </a:rPr>
              <a:t>Xây dựng cơ chế, nguồn vốn khuyến khích, hỗ trợ các doanh nghiệp </a:t>
            </a:r>
            <a:r>
              <a:rPr lang="nl-NL" sz="2400" dirty="0">
                <a:latin typeface="Arial" panose="020B0604020202020204" pitchFamily="34" charset="0"/>
                <a:cs typeface="Arial" panose="020B0604020202020204" pitchFamily="34" charset="0"/>
              </a:rPr>
              <a:t>đổi mới dây chuyền sản xuất theo hướng hiệu quả tài nguyên, tiết kiệm năng lượng và bảo vệ môi trường; hỗ trợ tín dụng, trợ giá sản phẩm tái chế; hình thành và phát triển thị trường các sản phẩm tái chế, xanh, sạch, thân thiện với môi trường.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696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2222633"/>
            <a:ext cx="8724899" cy="523220"/>
          </a:xfrm>
          <a:prstGeom prst="rect">
            <a:avLst/>
          </a:prstGeom>
          <a:noFill/>
        </p:spPr>
        <p:txBody>
          <a:bodyPr wrap="square" rtlCol="0">
            <a:spAutoFit/>
          </a:bodyPr>
          <a:lstStyle/>
          <a:p>
            <a:pPr algn="ctr"/>
            <a:r>
              <a:rPr lang="en-US" sz="2800" b="1" dirty="0">
                <a:solidFill>
                  <a:srgbClr val="0000CC"/>
                </a:solidFill>
                <a:latin typeface="Arial" panose="020B0604020202020204" pitchFamily="34" charset="0"/>
                <a:cs typeface="Arial" panose="020B0604020202020204" pitchFamily="34" charset="0"/>
              </a:rPr>
              <a:t>KẾT LUẬN-KIẾN NGHỊ</a:t>
            </a:r>
          </a:p>
        </p:txBody>
      </p:sp>
    </p:spTree>
    <p:extLst>
      <p:ext uri="{BB962C8B-B14F-4D97-AF65-F5344CB8AC3E}">
        <p14:creationId xmlns:p14="http://schemas.microsoft.com/office/powerpoint/2010/main" val="4017524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081" y="159154"/>
            <a:ext cx="1053662" cy="958446"/>
          </a:xfrm>
          <a:prstGeom prst="rect">
            <a:avLst/>
          </a:prstGeom>
        </p:spPr>
      </p:pic>
      <p:sp>
        <p:nvSpPr>
          <p:cNvPr id="4" name="Rectangle 3"/>
          <p:cNvSpPr/>
          <p:nvPr/>
        </p:nvSpPr>
        <p:spPr>
          <a:xfrm>
            <a:off x="2363107" y="176712"/>
            <a:ext cx="4731657" cy="523220"/>
          </a:xfrm>
          <a:prstGeom prst="rect">
            <a:avLst/>
          </a:prstGeom>
        </p:spPr>
        <p:txBody>
          <a:bodyPr wrap="square">
            <a:spAutoFit/>
          </a:bodyPr>
          <a:lstStyle/>
          <a:p>
            <a:pPr algn="ctr"/>
            <a:r>
              <a:rPr lang="en-US" sz="2800" b="1" dirty="0">
                <a:solidFill>
                  <a:srgbClr val="FF0000"/>
                </a:solidFill>
                <a:latin typeface="Arial" panose="020B0604020202020204" pitchFamily="34" charset="0"/>
                <a:cs typeface="Arial" panose="020B0604020202020204" pitchFamily="34" charset="0"/>
              </a:rPr>
              <a:t>KẾT LUẬN</a:t>
            </a:r>
          </a:p>
        </p:txBody>
      </p:sp>
      <p:sp>
        <p:nvSpPr>
          <p:cNvPr id="6" name="Rectangle 5"/>
          <p:cNvSpPr/>
          <p:nvPr/>
        </p:nvSpPr>
        <p:spPr>
          <a:xfrm>
            <a:off x="402756" y="1277186"/>
            <a:ext cx="9216571" cy="4878259"/>
          </a:xfrm>
          <a:prstGeom prst="rect">
            <a:avLst/>
          </a:prstGeom>
        </p:spPr>
        <p:txBody>
          <a:bodyPr wrap="square">
            <a:spAutoFit/>
          </a:bodyPr>
          <a:lstStyle/>
          <a:p>
            <a:pPr algn="just"/>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chuyển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tuyến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sang </a:t>
            </a:r>
            <a:r>
              <a:rPr lang="en-US" sz="2400" dirty="0" err="1">
                <a:latin typeface="Arial" panose="020B0604020202020204" pitchFamily="34" charset="0"/>
                <a:cs typeface="Arial" panose="020B0604020202020204" pitchFamily="34" charset="0"/>
              </a:rPr>
              <a:t>tuần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KTTH </a:t>
            </a:r>
            <a:r>
              <a:rPr lang="en-US" sz="2400" dirty="0" err="1">
                <a:latin typeface="Arial" panose="020B0604020202020204" pitchFamily="34" charset="0"/>
                <a:cs typeface="Arial" panose="020B0604020202020204" pitchFamily="34" charset="0"/>
              </a:rPr>
              <a:t>tại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KTTH </a:t>
            </a:r>
            <a:r>
              <a:rPr lang="en-US" sz="2400" dirty="0" err="1">
                <a:latin typeface="Arial" panose="020B0604020202020204" pitchFamily="34" charset="0"/>
                <a:cs typeface="Arial" panose="020B0604020202020204" pitchFamily="34" charset="0"/>
              </a:rPr>
              <a:t>tại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trung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a:solidFill>
                  <a:srgbClr val="0000CC"/>
                </a:solidFill>
                <a:latin typeface="Arial" panose="020B0604020202020204" pitchFamily="34" charset="0"/>
                <a:cs typeface="Arial" panose="020B0604020202020204" pitchFamily="34" charset="0"/>
              </a:rPr>
              <a:t>3 </a:t>
            </a:r>
            <a:r>
              <a:rPr lang="en-US" sz="2400" dirty="0" err="1">
                <a:solidFill>
                  <a:srgbClr val="0000CC"/>
                </a:solidFill>
                <a:latin typeface="Arial" panose="020B0604020202020204" pitchFamily="34" charset="0"/>
                <a:cs typeface="Arial" panose="020B0604020202020204" pitchFamily="34" charset="0"/>
              </a:rPr>
              <a:t>lĩnh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vực</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Sử</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dụng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hợp</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lý</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tiết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kiệm</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tài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nguyên</a:t>
            </a:r>
            <a:r>
              <a:rPr lang="en-US" sz="2400" dirty="0">
                <a:solidFill>
                  <a:srgbClr val="0000CC"/>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khoáng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hậu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gió</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Kéo</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dài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thời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gian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sử</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dụng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vật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liệu</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thiết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bị</a:t>
            </a:r>
            <a:r>
              <a:rPr lang="en-US" sz="2400" dirty="0">
                <a:solidFill>
                  <a:srgbClr val="0000CC"/>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kéo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thọ</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a:t>
            </a:r>
          </a:p>
          <a:p>
            <a:pPr algn="just"/>
            <a:r>
              <a:rPr lang="en-US" sz="2400" dirty="0">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Tái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chế</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chất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thải</a:t>
            </a:r>
            <a:r>
              <a:rPr lang="en-US" sz="2400" dirty="0">
                <a:solidFill>
                  <a:srgbClr val="0000CC"/>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bụi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thải</a:t>
            </a:r>
            <a:r>
              <a:rPr lang="en-US" sz="24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34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5237" y="390233"/>
            <a:ext cx="4731657" cy="523220"/>
          </a:xfrm>
          <a:prstGeom prst="rect">
            <a:avLst/>
          </a:prstGeom>
        </p:spPr>
        <p:txBody>
          <a:bodyPr wrap="square">
            <a:spAutoFit/>
          </a:bodyPr>
          <a:lstStyle/>
          <a:p>
            <a:pPr algn="ctr"/>
            <a:r>
              <a:rPr lang="en-US" sz="2800" b="1" dirty="0">
                <a:solidFill>
                  <a:srgbClr val="FF0000"/>
                </a:solidFill>
                <a:latin typeface="Arial" panose="020B0604020202020204" pitchFamily="34" charset="0"/>
                <a:cs typeface="Arial" panose="020B0604020202020204" pitchFamily="34" charset="0"/>
              </a:rPr>
              <a:t>KIẾN NGHỊ</a:t>
            </a:r>
          </a:p>
        </p:txBody>
      </p:sp>
      <p:pic>
        <p:nvPicPr>
          <p:cNvPr id="3" name="Picture 2"/>
          <p:cNvPicPr>
            <a:picLocks noChangeAspect="1"/>
          </p:cNvPicPr>
          <p:nvPr/>
        </p:nvPicPr>
        <p:blipFill>
          <a:blip r:embed="rId2"/>
          <a:stretch>
            <a:fillRect/>
          </a:stretch>
        </p:blipFill>
        <p:spPr>
          <a:xfrm>
            <a:off x="372836" y="187973"/>
            <a:ext cx="1659164" cy="1103798"/>
          </a:xfrm>
          <a:prstGeom prst="rect">
            <a:avLst/>
          </a:prstGeom>
        </p:spPr>
      </p:pic>
      <p:sp>
        <p:nvSpPr>
          <p:cNvPr id="4" name="Rectangle 3"/>
          <p:cNvSpPr/>
          <p:nvPr/>
        </p:nvSpPr>
        <p:spPr>
          <a:xfrm>
            <a:off x="336081" y="1482546"/>
            <a:ext cx="9322269" cy="3785652"/>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Xây</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dựng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kế</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hoạch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hành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động</a:t>
            </a:r>
            <a:r>
              <a:rPr lang="en-US" sz="2400" dirty="0">
                <a:solidFill>
                  <a:srgbClr val="0000CC"/>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KTTH </a:t>
            </a:r>
            <a:r>
              <a:rPr lang="en-US" sz="2400" dirty="0" err="1">
                <a:latin typeface="Arial" panose="020B0604020202020204" pitchFamily="34" charset="0"/>
                <a:cs typeface="Arial" panose="020B0604020202020204" pitchFamily="34" charset="0"/>
              </a:rPr>
              <a:t>cấp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 2030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Việt</a:t>
            </a:r>
            <a:r>
              <a:rPr lang="en-US" sz="2400" dirty="0">
                <a:latin typeface="Arial" panose="020B0604020202020204" pitchFamily="34" charset="0"/>
                <a:cs typeface="Arial" panose="020B0604020202020204" pitchFamily="34" charset="0"/>
              </a:rPr>
              <a:t> Nam.</a:t>
            </a:r>
          </a:p>
          <a:p>
            <a:pPr algn="just"/>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chóng</a:t>
            </a:r>
            <a:r>
              <a:rPr lang="en-US" sz="2400" dirty="0">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quy</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hoạch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không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gian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phát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triển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công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nghiệp</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tái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Triển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khai</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những</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mô</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hình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thí</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điểm</a:t>
            </a:r>
            <a:r>
              <a:rPr lang="en-US" sz="2400" dirty="0">
                <a:solidFill>
                  <a:srgbClr val="0000CC"/>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Chuẩn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bị</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về</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mặt</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nguồn</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lực</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chính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sách</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thể</a:t>
            </a:r>
            <a:r>
              <a:rPr lang="en-US" sz="2400" dirty="0">
                <a:solidFill>
                  <a:srgbClr val="0000CC"/>
                </a:solidFill>
                <a:latin typeface="Arial" panose="020B0604020202020204" pitchFamily="34" charset="0"/>
                <a:cs typeface="Arial" panose="020B0604020202020204" pitchFamily="34" charset="0"/>
              </a:rPr>
              <a:t> </a:t>
            </a:r>
            <a:r>
              <a:rPr lang="en-US" sz="2400" dirty="0" err="1">
                <a:solidFill>
                  <a:srgbClr val="0000CC"/>
                </a:solidFill>
                <a:latin typeface="Arial" panose="020B0604020202020204" pitchFamily="34" charset="0"/>
                <a:cs typeface="Arial" panose="020B0604020202020204" pitchFamily="34" charset="0"/>
              </a:rPr>
              <a:t>chế</a:t>
            </a:r>
            <a:r>
              <a:rPr lang="en-US" sz="2400" dirty="0">
                <a:solidFill>
                  <a:srgbClr val="0000CC"/>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đẩy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p>
          <a:p>
            <a:pPr algn="just"/>
            <a:endParaRPr lang="en-US" sz="2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927608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8970013-9426-4CC2-8914-710034FA5AE2}" type="slidenum">
              <a:rPr lang="en-US" smtClean="0"/>
              <a:t>64</a:t>
            </a:fld>
            <a:endParaRPr lang="en-US"/>
          </a:p>
        </p:txBody>
      </p:sp>
      <p:pic>
        <p:nvPicPr>
          <p:cNvPr id="6" name="Content Placeholder 5"/>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533400" y="152400"/>
            <a:ext cx="8839200" cy="6553200"/>
          </a:xfrm>
          <a:prstGeom prst="rect">
            <a:avLst/>
          </a:prstGeom>
        </p:spPr>
      </p:pic>
    </p:spTree>
    <p:extLst>
      <p:ext uri="{BB962C8B-B14F-4D97-AF65-F5344CB8AC3E}">
        <p14:creationId xmlns:p14="http://schemas.microsoft.com/office/powerpoint/2010/main" val="23644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a:t>
            </a:r>
          </a:p>
        </p:txBody>
      </p:sp>
      <p:sp>
        <p:nvSpPr>
          <p:cNvPr id="6" name="Rectangle 5"/>
          <p:cNvSpPr/>
          <p:nvPr/>
        </p:nvSpPr>
        <p:spPr>
          <a:xfrm>
            <a:off x="149629" y="614660"/>
            <a:ext cx="9597663" cy="5632311"/>
          </a:xfrm>
          <a:prstGeom prst="rect">
            <a:avLst/>
          </a:prstGeom>
        </p:spPr>
        <p:txBody>
          <a:bodyPr wrap="square">
            <a:spAutoFit/>
          </a:bodyPr>
          <a:lstStyle/>
          <a:p>
            <a:pPr algn="just"/>
            <a:r>
              <a:rPr lang="en-US" sz="2000" b="1" dirty="0">
                <a:solidFill>
                  <a:srgbClr val="0000CC"/>
                </a:solidFill>
                <a:latin typeface="Arial" panose="020B0604020202020204" pitchFamily="34" charset="0"/>
                <a:cs typeface="Arial" panose="020B0604020202020204" pitchFamily="34" charset="0"/>
              </a:rPr>
              <a:t>2.1. </a:t>
            </a:r>
            <a:r>
              <a:rPr lang="en-US" sz="2000" b="1" dirty="0" err="1">
                <a:solidFill>
                  <a:srgbClr val="0000CC"/>
                </a:solidFill>
                <a:latin typeface="Arial" panose="020B0604020202020204" pitchFamily="34" charset="0"/>
                <a:cs typeface="Arial" panose="020B0604020202020204" pitchFamily="34" charset="0"/>
              </a:rPr>
              <a:t>Cách</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tiếp</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cận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phát</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triển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kinh</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tế</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tuần</a:t>
            </a:r>
            <a:r>
              <a:rPr lang="en-US" sz="2000" b="1" dirty="0">
                <a:solidFill>
                  <a:srgbClr val="0000CC"/>
                </a:solidFill>
                <a:latin typeface="Arial" panose="020B0604020202020204" pitchFamily="34" charset="0"/>
                <a:cs typeface="Arial" panose="020B0604020202020204" pitchFamily="34" charset="0"/>
              </a:rPr>
              <a:t> </a:t>
            </a:r>
            <a:r>
              <a:rPr lang="en-US" sz="2000" b="1" dirty="0" err="1">
                <a:solidFill>
                  <a:srgbClr val="0000CC"/>
                </a:solidFill>
                <a:latin typeface="Arial" panose="020B0604020202020204" pitchFamily="34" charset="0"/>
                <a:cs typeface="Arial" panose="020B0604020202020204" pitchFamily="34" charset="0"/>
              </a:rPr>
              <a:t>hoàn</a:t>
            </a:r>
            <a:r>
              <a:rPr lang="en-US" sz="2000" b="1" dirty="0">
                <a:solidFill>
                  <a:srgbClr val="0000CC"/>
                </a:solidFill>
                <a:latin typeface="Arial" panose="020B0604020202020204" pitchFamily="34" charset="0"/>
                <a:cs typeface="Arial" panose="020B0604020202020204" pitchFamily="34" charset="0"/>
              </a:rPr>
              <a:t> </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Theo </a:t>
            </a:r>
            <a:r>
              <a:rPr lang="en-US" sz="2000" dirty="0" err="1">
                <a:latin typeface="Arial" panose="020B0604020202020204" pitchFamily="34" charset="0"/>
                <a:cs typeface="Arial" panose="020B0604020202020204" pitchFamily="34" charset="0"/>
              </a:rPr>
              <a:t>Quỹ</a:t>
            </a:r>
            <a:r>
              <a:rPr lang="en-US" sz="2000" dirty="0">
                <a:latin typeface="Arial" panose="020B0604020202020204" pitchFamily="34" charset="0"/>
                <a:cs typeface="Arial" panose="020B0604020202020204" pitchFamily="34" charset="0"/>
              </a:rPr>
              <a:t> Ellen MacArthur, </a:t>
            </a:r>
            <a:r>
              <a:rPr lang="en-US" sz="2000" dirty="0" err="1">
                <a:solidFill>
                  <a:srgbClr val="0000CC"/>
                </a:solidFill>
                <a:latin typeface="Arial" panose="020B0604020202020204" pitchFamily="34" charset="0"/>
                <a:cs typeface="Arial" panose="020B0604020202020204" pitchFamily="34" charset="0"/>
              </a:rPr>
              <a:t>ba</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nguyên</a:t>
            </a:r>
            <a:r>
              <a:rPr lang="en-US" sz="2000" dirty="0">
                <a:solidFill>
                  <a:srgbClr val="0000CC"/>
                </a:solidFill>
                <a:latin typeface="Arial" panose="020B0604020202020204" pitchFamily="34" charset="0"/>
                <a:cs typeface="Arial" panose="020B0604020202020204" pitchFamily="34" charset="0"/>
              </a:rPr>
              <a:t> </a:t>
            </a:r>
            <a:r>
              <a:rPr lang="en-US" sz="2000" dirty="0" err="1">
                <a:solidFill>
                  <a:srgbClr val="0000CC"/>
                </a:solidFill>
                <a:latin typeface="Arial" panose="020B0604020202020204" pitchFamily="34" charset="0"/>
                <a:cs typeface="Arial" panose="020B0604020202020204" pitchFamily="34" charset="0"/>
              </a:rPr>
              <a:t>tắc</a:t>
            </a:r>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nền</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gồm</a:t>
            </a:r>
            <a:r>
              <a:rPr lang="en-US" sz="2000" dirty="0">
                <a:latin typeface="Arial" panose="020B0604020202020204" pitchFamily="34" charset="0"/>
                <a:cs typeface="Arial" panose="020B0604020202020204" pitchFamily="34" charset="0"/>
              </a:rPr>
              <a:t> :</a:t>
            </a:r>
          </a:p>
          <a:p>
            <a:pPr algn="just"/>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Thiết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kế</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loại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bỏ</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chất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thải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và</a:t>
            </a:r>
            <a:r>
              <a:rPr lang="en-US" sz="2000" i="1" dirty="0">
                <a:solidFill>
                  <a:srgbClr val="0000CC"/>
                </a:solidFill>
                <a:latin typeface="Arial" panose="020B0604020202020204" pitchFamily="34" charset="0"/>
                <a:cs typeface="Arial" panose="020B0604020202020204" pitchFamily="34" charset="0"/>
              </a:rPr>
              <a:t> ô </a:t>
            </a:r>
            <a:r>
              <a:rPr lang="en-US" sz="2000" i="1" dirty="0" err="1">
                <a:solidFill>
                  <a:srgbClr val="0000CC"/>
                </a:solidFill>
                <a:latin typeface="Arial" panose="020B0604020202020204" pitchFamily="34" charset="0"/>
                <a:cs typeface="Arial" panose="020B0604020202020204" pitchFamily="34" charset="0"/>
              </a:rPr>
              <a:t>nhiễm</a:t>
            </a:r>
            <a:r>
              <a:rPr lang="en-US" sz="2000" i="1" dirty="0">
                <a:solidFill>
                  <a:srgbClr val="0000CC"/>
                </a:solidFill>
                <a:latin typeface="Arial" panose="020B0604020202020204" pitchFamily="34" charset="0"/>
                <a:cs typeface="Arial" panose="020B0604020202020204" pitchFamily="34" charset="0"/>
              </a:rPr>
              <a:t>:</a:t>
            </a:r>
            <a:r>
              <a:rPr lang="en-US" sz="2000" dirty="0">
                <a:solidFill>
                  <a:srgbClr val="0000CC"/>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Theo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thúc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chúng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nguồn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quay </a:t>
            </a:r>
            <a:r>
              <a:rPr lang="en-US" sz="2000" dirty="0" err="1">
                <a:latin typeface="Arial" panose="020B0604020202020204" pitchFamily="34" charset="0"/>
                <a:cs typeface="Arial" panose="020B0604020202020204" pitchFamily="34" charset="0"/>
              </a:rPr>
              <a:t>trở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p>
          <a:p>
            <a:pPr algn="just"/>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Giữ</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cho</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sản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phẩm</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và</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nguyên</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vật</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liệu</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được</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sử</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dụng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càng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lâu</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càng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tốt</a:t>
            </a:r>
            <a:r>
              <a:rPr lang="en-US" sz="2000" i="1" dirty="0">
                <a:solidFill>
                  <a:srgbClr val="0000CC"/>
                </a:solidFill>
                <a:latin typeface="Arial" panose="020B0604020202020204" pitchFamily="34" charset="0"/>
                <a:cs typeface="Arial" panose="020B0604020202020204" pitchFamily="34" charset="0"/>
              </a:rPr>
              <a:t>:</a:t>
            </a:r>
            <a:r>
              <a:rPr lang="en-US" sz="2000" dirty="0">
                <a:solidFill>
                  <a:srgbClr val="0000CC"/>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Theo </a:t>
            </a:r>
            <a:r>
              <a:rPr lang="en-US" sz="2000" dirty="0" err="1">
                <a:latin typeface="Arial" panose="020B0604020202020204" pitchFamily="34" charset="0"/>
                <a:cs typeface="Arial" panose="020B0604020202020204" pitchFamily="34" charset="0"/>
              </a:rPr>
              <a:t>mô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chúng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sửa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chữa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xuất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mọi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tồn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lâu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chúng</a:t>
            </a:r>
            <a:r>
              <a:rPr lang="en-US" sz="2000" dirty="0">
                <a:latin typeface="Arial" panose="020B0604020202020204" pitchFamily="34" charset="0"/>
                <a:cs typeface="Arial" panose="020B0604020202020204" pitchFamily="34" charset="0"/>
              </a:rPr>
              <a:t> quay </a:t>
            </a:r>
            <a:r>
              <a:rPr lang="en-US" sz="2000" dirty="0" err="1">
                <a:latin typeface="Arial" panose="020B0604020202020204" pitchFamily="34" charset="0"/>
                <a:cs typeface="Arial" panose="020B0604020202020204" pitchFamily="34" charset="0"/>
              </a:rPr>
              <a:t>trở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bị</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tài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tuổi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thọ</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ngắn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hồi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a:t>
            </a:r>
          </a:p>
          <a:p>
            <a:pPr algn="just"/>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Tái</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tạo</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các</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hệ</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thống</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tự</a:t>
            </a:r>
            <a:r>
              <a:rPr lang="en-US" sz="2000" i="1" dirty="0">
                <a:solidFill>
                  <a:srgbClr val="0000CC"/>
                </a:solidFill>
                <a:latin typeface="Arial" panose="020B0604020202020204" pitchFamily="34" charset="0"/>
                <a:cs typeface="Arial" panose="020B0604020202020204" pitchFamily="34" charset="0"/>
              </a:rPr>
              <a:t> </a:t>
            </a:r>
            <a:r>
              <a:rPr lang="en-US" sz="2000" i="1" dirty="0" err="1">
                <a:solidFill>
                  <a:srgbClr val="0000CC"/>
                </a:solidFill>
                <a:latin typeface="Arial" panose="020B0604020202020204" pitchFamily="34" charset="0"/>
                <a:cs typeface="Arial" panose="020B0604020202020204" pitchFamily="34" charset="0"/>
              </a:rPr>
              <a:t>nhiên</a:t>
            </a:r>
            <a:r>
              <a:rPr lang="en-US" sz="2000" i="1" dirty="0">
                <a:solidFill>
                  <a:srgbClr val="0000CC"/>
                </a:solidFill>
                <a:latin typeface="Arial" panose="020B0604020202020204" pitchFamily="34" charset="0"/>
                <a:cs typeface="Arial" panose="020B0604020202020204" pitchFamily="34" charset="0"/>
              </a:rPr>
              <a:t>:</a:t>
            </a:r>
            <a:r>
              <a:rPr lang="en-US" sz="2000" dirty="0">
                <a:solidFill>
                  <a:srgbClr val="0000CC"/>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mọi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thứ</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khép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bon, oxy, </a:t>
            </a:r>
            <a:r>
              <a:rPr lang="en-US" sz="2000" dirty="0" err="1">
                <a:latin typeface="Arial" panose="020B0604020202020204" pitchFamily="34" charset="0"/>
                <a:cs typeface="Arial" panose="020B0604020202020204" pitchFamily="34" charset="0"/>
              </a:rPr>
              <a:t>nitơ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nước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Nền</a:t>
            </a:r>
            <a:r>
              <a:rPr lang="en-US" sz="2000" dirty="0">
                <a:latin typeface="Arial" panose="020B0604020202020204" pitchFamily="34" charset="0"/>
                <a:cs typeface="Arial" panose="020B0604020202020204" pitchFamily="34" charset="0"/>
              </a:rPr>
              <a:t> KTTH </a:t>
            </a:r>
            <a:r>
              <a:rPr lang="en-US" sz="2000" dirty="0" err="1">
                <a:latin typeface="Arial" panose="020B0604020202020204" pitchFamily="34" charset="0"/>
                <a:cs typeface="Arial" panose="020B0604020202020204" pitchFamily="34" charset="0"/>
              </a:rPr>
              <a:t>nhằm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bắt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chước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hữu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dưỡng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rác</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16935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6" name="Rectangle 5"/>
          <p:cNvSpPr/>
          <p:nvPr/>
        </p:nvSpPr>
        <p:spPr>
          <a:xfrm>
            <a:off x="116378" y="1051439"/>
            <a:ext cx="4148052" cy="4801314"/>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Sơ đồ hệ thống nền KTTH, còn được gọi là </a:t>
            </a:r>
            <a:r>
              <a:rPr lang="vi-VN" dirty="0">
                <a:solidFill>
                  <a:srgbClr val="0000CC"/>
                </a:solidFill>
                <a:latin typeface="Arial" panose="020B0604020202020204" pitchFamily="34" charset="0"/>
                <a:cs typeface="Arial" panose="020B0604020202020204" pitchFamily="34" charset="0"/>
              </a:rPr>
              <a:t>sơ đồ con bướm</a:t>
            </a:r>
            <a:r>
              <a:rPr lang="vi-VN" dirty="0">
                <a:latin typeface="Arial" panose="020B0604020202020204" pitchFamily="34" charset="0"/>
                <a:cs typeface="Arial" panose="020B0604020202020204" pitchFamily="34" charset="0"/>
              </a:rPr>
              <a:t>, minh họa sự luân chuyển liên tục của nguyên vật liệu trong nền kinh tế như Hình 1. </a:t>
            </a:r>
            <a:endParaRPr lang="en-US" dirty="0">
              <a:latin typeface="Arial" panose="020B0604020202020204" pitchFamily="34" charset="0"/>
              <a:cs typeface="Arial" panose="020B0604020202020204" pitchFamily="34" charset="0"/>
            </a:endParaRPr>
          </a:p>
          <a:p>
            <a:pPr algn="just"/>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Có hai chu kỳ chính </a:t>
            </a:r>
            <a:r>
              <a:rPr lang="en-US" dirty="0">
                <a:latin typeface="Arial" panose="020B0604020202020204" pitchFamily="34" charset="0"/>
                <a:cs typeface="Arial" panose="020B0604020202020204" pitchFamily="34" charset="0"/>
              </a:rPr>
              <a:t>:</a:t>
            </a:r>
            <a:r>
              <a:rPr lang="vi-VN" dirty="0">
                <a:latin typeface="Arial" panose="020B0604020202020204" pitchFamily="34" charset="0"/>
                <a:cs typeface="Arial" panose="020B0604020202020204" pitchFamily="34" charset="0"/>
              </a:rPr>
              <a:t> </a:t>
            </a:r>
            <a:r>
              <a:rPr lang="vi-VN" dirty="0">
                <a:solidFill>
                  <a:srgbClr val="0000CC"/>
                </a:solidFill>
                <a:latin typeface="Arial" panose="020B0604020202020204" pitchFamily="34" charset="0"/>
                <a:cs typeface="Arial" panose="020B0604020202020204" pitchFamily="34" charset="0"/>
              </a:rPr>
              <a:t>chu kỳ kỹ thuật và chu kỳ sinh học. </a:t>
            </a:r>
            <a:endParaRPr lang="en-US" dirty="0">
              <a:solidFill>
                <a:srgbClr val="0000CC"/>
              </a:solidFill>
              <a:latin typeface="Arial" panose="020B0604020202020204" pitchFamily="34" charset="0"/>
              <a:cs typeface="Arial" panose="020B0604020202020204" pitchFamily="34" charset="0"/>
            </a:endParaRPr>
          </a:p>
          <a:p>
            <a:pPr algn="just"/>
            <a:r>
              <a:rPr lang="en-US" dirty="0">
                <a:solidFill>
                  <a:srgbClr val="0000CC"/>
                </a:solidFill>
                <a:latin typeface="Arial" panose="020B0604020202020204" pitchFamily="34" charset="0"/>
                <a:cs typeface="Arial" panose="020B0604020202020204" pitchFamily="34" charset="0"/>
              </a:rPr>
              <a:t>- C</a:t>
            </a:r>
            <a:r>
              <a:rPr lang="vi-VN" dirty="0">
                <a:solidFill>
                  <a:srgbClr val="0000CC"/>
                </a:solidFill>
                <a:latin typeface="Arial" panose="020B0604020202020204" pitchFamily="34" charset="0"/>
                <a:cs typeface="Arial" panose="020B0604020202020204" pitchFamily="34" charset="0"/>
              </a:rPr>
              <a:t>hu trình kỹ thuật</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a:t>
            </a:r>
            <a:r>
              <a:rPr lang="vi-VN" dirty="0">
                <a:latin typeface="Arial" panose="020B0604020202020204" pitchFamily="34" charset="0"/>
                <a:cs typeface="Arial" panose="020B0604020202020204" pitchFamily="34" charset="0"/>
              </a:rPr>
              <a:t>ản phẩm được lưu thông trong nền kinh tế thông qua việc tái </a:t>
            </a:r>
            <a:r>
              <a:rPr lang="en-US" dirty="0" err="1">
                <a:latin typeface="Arial" panose="020B0604020202020204" pitchFamily="34" charset="0"/>
                <a:cs typeface="Arial" panose="020B0604020202020204" pitchFamily="34" charset="0"/>
              </a:rPr>
              <a:t>chế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xuất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sử dụng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bảo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a:t>
            </a:r>
            <a:r>
              <a:rPr lang="vi-VN" dirty="0">
                <a:latin typeface="Arial" panose="020B0604020202020204" pitchFamily="34" charset="0"/>
                <a:cs typeface="Arial" panose="020B0604020202020204" pitchFamily="34" charset="0"/>
              </a:rPr>
              <a:t>. Bằng cách này, vật liệu được sử dụng và không bao giờ trở thành chất thải. </a:t>
            </a:r>
            <a:endParaRPr lang="en-US" dirty="0">
              <a:latin typeface="Arial" panose="020B0604020202020204" pitchFamily="34" charset="0"/>
              <a:cs typeface="Arial" panose="020B0604020202020204" pitchFamily="34" charset="0"/>
            </a:endParaRPr>
          </a:p>
          <a:p>
            <a:pPr algn="just"/>
            <a:r>
              <a:rPr lang="en-US" dirty="0">
                <a:solidFill>
                  <a:srgbClr val="0000CC"/>
                </a:solidFill>
                <a:latin typeface="Arial" panose="020B0604020202020204" pitchFamily="34" charset="0"/>
                <a:cs typeface="Arial" panose="020B0604020202020204" pitchFamily="34" charset="0"/>
              </a:rPr>
              <a:t>- C</a:t>
            </a:r>
            <a:r>
              <a:rPr lang="vi-VN" dirty="0">
                <a:solidFill>
                  <a:srgbClr val="0000CC"/>
                </a:solidFill>
                <a:latin typeface="Arial" panose="020B0604020202020204" pitchFamily="34" charset="0"/>
                <a:cs typeface="Arial" panose="020B0604020202020204" pitchFamily="34" charset="0"/>
              </a:rPr>
              <a:t>hu trình sinh học</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t>
            </a:r>
            <a:r>
              <a:rPr lang="vi-VN" dirty="0">
                <a:latin typeface="Arial" panose="020B0604020202020204" pitchFamily="34" charset="0"/>
                <a:cs typeface="Arial" panose="020B0604020202020204" pitchFamily="34" charset="0"/>
              </a:rPr>
              <a:t>ác chất dinh dưỡng từ các vật liệu phân hủy sinh học được trả lại </a:t>
            </a:r>
            <a:r>
              <a:rPr lang="en-US" dirty="0" err="1">
                <a:latin typeface="Arial" panose="020B0604020202020204" pitchFamily="34" charset="0"/>
                <a:cs typeface="Arial" panose="020B0604020202020204" pitchFamily="34" charset="0"/>
              </a:rPr>
              <a:t>tự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nhiên</a:t>
            </a:r>
            <a:r>
              <a:rPr lang="vi-VN" dirty="0">
                <a:latin typeface="Arial" panose="020B0604020202020204" pitchFamily="34" charset="0"/>
                <a:cs typeface="Arial" panose="020B0604020202020204" pitchFamily="34" charset="0"/>
              </a:rPr>
              <a:t> thông qua các quá trình như phân hủy kỵ khí</a:t>
            </a:r>
            <a:r>
              <a:rPr lang="en-US" dirty="0">
                <a:latin typeface="Arial" panose="020B0604020202020204" pitchFamily="34" charset="0"/>
                <a:cs typeface="Arial" panose="020B0604020202020204" pitchFamily="34" charset="0"/>
              </a:rPr>
              <a:t>/ủ </a:t>
            </a:r>
            <a:r>
              <a:rPr lang="en-US" dirty="0" err="1">
                <a:latin typeface="Arial" panose="020B0604020202020204" pitchFamily="34" charset="0"/>
                <a:cs typeface="Arial" panose="020B0604020202020204" pitchFamily="34" charset="0"/>
              </a:rPr>
              <a:t>nhằm</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tái sinh </a:t>
            </a:r>
            <a:r>
              <a:rPr lang="en-US" dirty="0" err="1">
                <a:latin typeface="Arial" panose="020B0604020202020204" pitchFamily="34" charset="0"/>
                <a:cs typeface="Arial" panose="020B0604020202020204" pitchFamily="34" charset="0"/>
              </a:rPr>
              <a:t>đất</a:t>
            </a:r>
            <a:r>
              <a:rPr lang="en-US" dirty="0">
                <a:latin typeface="Arial" panose="020B0604020202020204" pitchFamily="34" charset="0"/>
                <a:cs typeface="Arial" panose="020B0604020202020204" pitchFamily="34" charset="0"/>
              </a:rPr>
              <a:t>. </a:t>
            </a:r>
          </a:p>
        </p:txBody>
      </p:sp>
      <p:pic>
        <p:nvPicPr>
          <p:cNvPr id="4" name="Picture 3"/>
          <p:cNvPicPr/>
          <p:nvPr/>
        </p:nvPicPr>
        <p:blipFill>
          <a:blip r:embed="rId3"/>
          <a:stretch>
            <a:fillRect/>
          </a:stretch>
        </p:blipFill>
        <p:spPr>
          <a:xfrm>
            <a:off x="4206241" y="1581093"/>
            <a:ext cx="5636028" cy="3930245"/>
          </a:xfrm>
          <a:prstGeom prst="rect">
            <a:avLst/>
          </a:prstGeom>
        </p:spPr>
      </p:pic>
      <p:sp>
        <p:nvSpPr>
          <p:cNvPr id="3" name="Rectangle 2"/>
          <p:cNvSpPr/>
          <p:nvPr/>
        </p:nvSpPr>
        <p:spPr>
          <a:xfrm>
            <a:off x="5483574" y="5709064"/>
            <a:ext cx="3377848" cy="410882"/>
          </a:xfrm>
          <a:prstGeom prst="rect">
            <a:avLst/>
          </a:prstGeom>
        </p:spPr>
        <p:txBody>
          <a:bodyPr wrap="none">
            <a:spAutoFit/>
          </a:bodyPr>
          <a:lstStyle/>
          <a:p>
            <a:pPr algn="ctr">
              <a:lnSpc>
                <a:spcPct val="115000"/>
              </a:lnSpc>
              <a:spcAft>
                <a:spcPts val="0"/>
              </a:spcAft>
            </a:pPr>
            <a:r>
              <a:rPr lang="en-US" dirty="0" err="1">
                <a:latin typeface="Times New Roman" panose="02020603050405020304" pitchFamily="18" charset="0"/>
                <a:ea typeface="Times New Roman" panose="02020603050405020304" pitchFamily="18" charset="0"/>
              </a:rPr>
              <a:t>Hình</a:t>
            </a:r>
            <a:r>
              <a:rPr lang="en-US" dirty="0">
                <a:latin typeface="Times New Roman" panose="02020603050405020304" pitchFamily="18" charset="0"/>
                <a:ea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rPr>
              <a:t>Mô</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hình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kinh</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tế</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tuần</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hoàn</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91174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102" y="91440"/>
            <a:ext cx="7689271"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CÁCH TIẾP CẬN VÀ CƠ SỞ PHÁP LÝ (</a:t>
            </a:r>
            <a:r>
              <a:rPr lang="en-US" sz="2800" b="1" dirty="0" err="1">
                <a:solidFill>
                  <a:srgbClr val="FF0000"/>
                </a:solidFill>
                <a:latin typeface="Arial" panose="020B0604020202020204" pitchFamily="34" charset="0"/>
                <a:cs typeface="Arial" panose="020B0604020202020204" pitchFamily="34" charset="0"/>
              </a:rPr>
              <a:t>tt</a:t>
            </a:r>
            <a:r>
              <a:rPr lang="en-US" sz="2800" b="1" dirty="0">
                <a:solidFill>
                  <a:srgbClr val="FF0000"/>
                </a:solidFill>
                <a:latin typeface="Arial" panose="020B0604020202020204" pitchFamily="34" charset="0"/>
                <a:cs typeface="Arial" panose="020B0604020202020204" pitchFamily="34" charset="0"/>
              </a:rPr>
              <a:t>)</a:t>
            </a:r>
          </a:p>
        </p:txBody>
      </p:sp>
      <p:sp>
        <p:nvSpPr>
          <p:cNvPr id="6" name="Rectangle 5"/>
          <p:cNvSpPr/>
          <p:nvPr/>
        </p:nvSpPr>
        <p:spPr>
          <a:xfrm>
            <a:off x="342670" y="893444"/>
            <a:ext cx="4221017" cy="5440854"/>
          </a:xfrm>
          <a:prstGeom prst="rect">
            <a:avLst/>
          </a:prstGeom>
        </p:spPr>
        <p:txBody>
          <a:bodyPr wrap="square">
            <a:spAutoFit/>
          </a:bodyPr>
          <a:lstStyle/>
          <a:p>
            <a:pPr algn="just"/>
            <a:r>
              <a:rPr lang="en-US" sz="1600" dirty="0">
                <a:latin typeface="Arial" panose="020B0604020202020204" pitchFamily="34" charset="0"/>
                <a:cs typeface="Arial" panose="020B0604020202020204" pitchFamily="34" charset="0"/>
              </a:rPr>
              <a:t>- </a:t>
            </a:r>
            <a:r>
              <a:rPr lang="en-US" sz="1600" dirty="0">
                <a:solidFill>
                  <a:srgbClr val="0000CC"/>
                </a:solidFill>
                <a:latin typeface="Arial" panose="020B0604020202020204" pitchFamily="34" charset="0"/>
                <a:cs typeface="Arial" panose="020B0604020202020204" pitchFamily="34" charset="0"/>
              </a:rPr>
              <a:t>Ư</a:t>
            </a:r>
            <a:r>
              <a:rPr lang="vi-VN" sz="1600" dirty="0">
                <a:solidFill>
                  <a:srgbClr val="0000CC"/>
                </a:solidFill>
                <a:latin typeface="Arial" panose="020B0604020202020204" pitchFamily="34" charset="0"/>
                <a:cs typeface="Arial" panose="020B0604020202020204" pitchFamily="34" charset="0"/>
              </a:rPr>
              <a:t>u tiên nhất </a:t>
            </a:r>
            <a:r>
              <a:rPr lang="vi-VN" sz="1600" dirty="0">
                <a:latin typeface="Arial" panose="020B0604020202020204" pitchFamily="34" charset="0"/>
                <a:cs typeface="Arial" panose="020B0604020202020204" pitchFamily="34" charset="0"/>
              </a:rPr>
              <a:t>trong mô hình này là </a:t>
            </a:r>
            <a:r>
              <a:rPr lang="en-US" sz="1600" dirty="0" err="1">
                <a:solidFill>
                  <a:srgbClr val="0000CC"/>
                </a:solidFill>
                <a:latin typeface="Arial" panose="020B0604020202020204" pitchFamily="34" charset="0"/>
                <a:cs typeface="Arial" panose="020B0604020202020204" pitchFamily="34" charset="0"/>
              </a:rPr>
              <a:t>tiết</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giảm</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tại</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nguồn</a:t>
            </a:r>
            <a:r>
              <a:rPr lang="en-US" sz="1600" dirty="0">
                <a:solidFill>
                  <a:srgbClr val="0000CC"/>
                </a:solidFill>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nhằm</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ngăn ngừa và tránh sự phát sinh chất thải. Lượng chất thải giảm sẽ giảm áp lực cho công tác thu gom, lưu giữ, vận chuyển, xử lý và thải bỏ ở các giai đoạn sau của quy trình quản lý. </a:t>
            </a:r>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 </a:t>
            </a:r>
            <a:r>
              <a:rPr lang="vi-VN" sz="1600" dirty="0">
                <a:solidFill>
                  <a:srgbClr val="0000CC"/>
                </a:solidFill>
                <a:latin typeface="Arial" panose="020B0604020202020204" pitchFamily="34" charset="0"/>
                <a:cs typeface="Arial" panose="020B0604020202020204" pitchFamily="34" charset="0"/>
              </a:rPr>
              <a:t>Tái </a:t>
            </a:r>
            <a:r>
              <a:rPr lang="en-US" sz="1600" dirty="0" err="1">
                <a:solidFill>
                  <a:srgbClr val="0000CC"/>
                </a:solidFill>
                <a:latin typeface="Arial" panose="020B0604020202020204" pitchFamily="34" charset="0"/>
                <a:cs typeface="Arial" panose="020B0604020202020204" pitchFamily="34" charset="0"/>
              </a:rPr>
              <a:t>sử</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dụng</a:t>
            </a:r>
            <a:r>
              <a:rPr lang="en-US" sz="1600" dirty="0">
                <a:solidFill>
                  <a:srgbClr val="0000CC"/>
                </a:solidFill>
                <a:latin typeface="Arial" panose="020B0604020202020204" pitchFamily="34" charset="0"/>
                <a:cs typeface="Arial" panose="020B0604020202020204" pitchFamily="34" charset="0"/>
              </a:rPr>
              <a:t> </a:t>
            </a:r>
            <a:r>
              <a:rPr lang="vi-VN" sz="1600" dirty="0">
                <a:solidFill>
                  <a:srgbClr val="0000CC"/>
                </a:solidFill>
                <a:latin typeface="Arial" panose="020B0604020202020204" pitchFamily="34" charset="0"/>
                <a:cs typeface="Arial" panose="020B0604020202020204" pitchFamily="34" charset="0"/>
              </a:rPr>
              <a:t>chất thải là </a:t>
            </a:r>
            <a:r>
              <a:rPr lang="en-US" sz="1600" dirty="0" err="1">
                <a:solidFill>
                  <a:srgbClr val="0000CC"/>
                </a:solidFill>
                <a:latin typeface="Arial" panose="020B0604020202020204" pitchFamily="34" charset="0"/>
                <a:cs typeface="Arial" panose="020B0604020202020204" pitchFamily="34" charset="0"/>
              </a:rPr>
              <a:t>thứ</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tự</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ưu</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tiên</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số</a:t>
            </a:r>
            <a:r>
              <a:rPr lang="en-US" sz="1600" dirty="0">
                <a:solidFill>
                  <a:srgbClr val="0000CC"/>
                </a:solidFill>
                <a:latin typeface="Arial" panose="020B0604020202020204" pitchFamily="34" charset="0"/>
                <a:cs typeface="Arial" panose="020B0604020202020204" pitchFamily="34" charset="0"/>
              </a:rPr>
              <a:t> </a:t>
            </a:r>
            <a:r>
              <a:rPr lang="vi-VN" sz="1600" dirty="0">
                <a:solidFill>
                  <a:srgbClr val="0000CC"/>
                </a:solidFill>
                <a:latin typeface="Arial" panose="020B0604020202020204" pitchFamily="34" charset="0"/>
                <a:cs typeface="Arial" panose="020B0604020202020204" pitchFamily="34" charset="0"/>
              </a:rPr>
              <a:t>hai</a:t>
            </a:r>
            <a:r>
              <a:rPr lang="vi-VN"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đây</a:t>
            </a:r>
            <a:r>
              <a:rPr lang="en-US" sz="1600" dirty="0">
                <a:latin typeface="Arial" panose="020B0604020202020204" pitchFamily="34" charset="0"/>
                <a:cs typeface="Arial" panose="020B0604020202020204" pitchFamily="34" charset="0"/>
              </a:rPr>
              <a:t> c</a:t>
            </a:r>
            <a:r>
              <a:rPr lang="vi-VN" sz="1600" dirty="0">
                <a:latin typeface="Arial" panose="020B0604020202020204" pitchFamily="34" charset="0"/>
                <a:cs typeface="Arial" panose="020B0604020202020204" pitchFamily="34" charset="0"/>
              </a:rPr>
              <a:t>hất thải  được tuần hoàn trở lại các hệ thống sản xuất và tạo ra sản phẩm </a:t>
            </a:r>
            <a:r>
              <a:rPr lang="en-US" sz="1600" dirty="0" err="1">
                <a:latin typeface="Arial" panose="020B0604020202020204" pitchFamily="34" charset="0"/>
                <a:cs typeface="Arial" panose="020B0604020202020204" pitchFamily="34" charset="0"/>
              </a:rPr>
              <a:t>tái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chế</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kim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loại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nhựa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giấy</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 </a:t>
            </a:r>
            <a:r>
              <a:rPr lang="vi-VN" sz="1600" dirty="0">
                <a:solidFill>
                  <a:srgbClr val="0000CC"/>
                </a:solidFill>
                <a:latin typeface="Arial" panose="020B0604020202020204" pitchFamily="34" charset="0"/>
                <a:cs typeface="Arial" panose="020B0604020202020204" pitchFamily="34" charset="0"/>
              </a:rPr>
              <a:t>T</a:t>
            </a:r>
            <a:r>
              <a:rPr lang="en-US" sz="1600" dirty="0" err="1">
                <a:solidFill>
                  <a:srgbClr val="0000CC"/>
                </a:solidFill>
                <a:latin typeface="Arial" panose="020B0604020202020204" pitchFamily="34" charset="0"/>
                <a:cs typeface="Arial" panose="020B0604020202020204" pitchFamily="34" charset="0"/>
              </a:rPr>
              <a:t>hứ</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tự</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ưu</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tiên</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số</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ba</a:t>
            </a:r>
            <a:r>
              <a:rPr lang="en-US" sz="1600" dirty="0">
                <a:solidFill>
                  <a:srgbClr val="0000CC"/>
                </a:solidFill>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của mô hình là </a:t>
            </a:r>
            <a:r>
              <a:rPr lang="en-US" sz="1600" dirty="0" err="1">
                <a:solidFill>
                  <a:srgbClr val="0000CC"/>
                </a:solidFill>
                <a:latin typeface="Arial" panose="020B0604020202020204" pitchFamily="34" charset="0"/>
                <a:cs typeface="Arial" panose="020B0604020202020204" pitchFamily="34" charset="0"/>
              </a:rPr>
              <a:t>tái</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chế</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chất</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thải</a:t>
            </a:r>
            <a:r>
              <a:rPr lang="en-US" sz="1600" dirty="0">
                <a:solidFill>
                  <a:srgbClr val="0000CC"/>
                </a:solidFill>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để tạo ra sản phẩm có chất lượng </a:t>
            </a:r>
            <a:r>
              <a:rPr lang="en-US" sz="1600" dirty="0" err="1">
                <a:latin typeface="Arial" panose="020B0604020202020204" pitchFamily="34" charset="0"/>
                <a:cs typeface="Arial" panose="020B0604020202020204" pitchFamily="34" charset="0"/>
              </a:rPr>
              <a:t>có</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thể</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thị</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dụ</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chế</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chất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hữu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để</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sản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xuất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phân</a:t>
            </a:r>
            <a:r>
              <a:rPr lang="en-US" sz="1600" dirty="0">
                <a:latin typeface="Arial" panose="020B0604020202020204" pitchFamily="34" charset="0"/>
                <a:cs typeface="Arial" panose="020B0604020202020204" pitchFamily="34" charset="0"/>
              </a:rPr>
              <a:t> compost)</a:t>
            </a:r>
            <a:r>
              <a:rPr lang="vi-VN"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 </a:t>
            </a:r>
            <a:r>
              <a:rPr lang="en-US" sz="1600" dirty="0">
                <a:solidFill>
                  <a:srgbClr val="0000CC"/>
                </a:solidFill>
                <a:latin typeface="Arial" panose="020B0604020202020204" pitchFamily="34" charset="0"/>
                <a:cs typeface="Arial" panose="020B0604020202020204" pitchFamily="34" charset="0"/>
              </a:rPr>
              <a:t>T</a:t>
            </a:r>
            <a:r>
              <a:rPr lang="vi-VN" sz="1600" dirty="0">
                <a:solidFill>
                  <a:srgbClr val="0000CC"/>
                </a:solidFill>
                <a:latin typeface="Arial" panose="020B0604020202020204" pitchFamily="34" charset="0"/>
                <a:cs typeface="Arial" panose="020B0604020202020204" pitchFamily="34" charset="0"/>
              </a:rPr>
              <a:t>hứ </a:t>
            </a:r>
            <a:r>
              <a:rPr lang="en-US" sz="1600" dirty="0" err="1">
                <a:solidFill>
                  <a:srgbClr val="0000CC"/>
                </a:solidFill>
                <a:latin typeface="Arial" panose="020B0604020202020204" pitchFamily="34" charset="0"/>
                <a:cs typeface="Arial" panose="020B0604020202020204" pitchFamily="34" charset="0"/>
              </a:rPr>
              <a:t>tự</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ưu</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tiên</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số</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bốn</a:t>
            </a:r>
            <a:r>
              <a:rPr lang="vi-VN" sz="1600" dirty="0">
                <a:solidFill>
                  <a:srgbClr val="0000CC"/>
                </a:solidFill>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là sử dụng chất thải </a:t>
            </a:r>
            <a:r>
              <a:rPr lang="en-US" sz="1600" dirty="0" err="1">
                <a:latin typeface="Arial" panose="020B0604020202020204" pitchFamily="34" charset="0"/>
                <a:cs typeface="Arial" panose="020B0604020202020204" pitchFamily="34" charset="0"/>
              </a:rPr>
              <a:t>làm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liệu</a:t>
            </a:r>
            <a:r>
              <a:rPr lang="en-US" sz="1600" dirty="0">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đốt</a:t>
            </a:r>
            <a:r>
              <a:rPr lang="en-US" sz="1600" dirty="0">
                <a:solidFill>
                  <a:srgbClr val="0000CC"/>
                </a:solidFill>
                <a:latin typeface="Arial" panose="020B0604020202020204" pitchFamily="34" charset="0"/>
                <a:cs typeface="Arial" panose="020B0604020202020204" pitchFamily="34" charset="0"/>
              </a:rPr>
              <a:t> </a:t>
            </a:r>
            <a:r>
              <a:rPr lang="vi-VN" sz="1600" dirty="0">
                <a:solidFill>
                  <a:srgbClr val="0000CC"/>
                </a:solidFill>
                <a:latin typeface="Arial" panose="020B0604020202020204" pitchFamily="34" charset="0"/>
                <a:cs typeface="Arial" panose="020B0604020202020204" pitchFamily="34" charset="0"/>
              </a:rPr>
              <a:t>để </a:t>
            </a:r>
            <a:r>
              <a:rPr lang="en-US" sz="1600" dirty="0" err="1">
                <a:solidFill>
                  <a:srgbClr val="0000CC"/>
                </a:solidFill>
                <a:latin typeface="Arial" panose="020B0604020202020204" pitchFamily="34" charset="0"/>
                <a:cs typeface="Arial" panose="020B0604020202020204" pitchFamily="34" charset="0"/>
              </a:rPr>
              <a:t>tận</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thu</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nhiệt</a:t>
            </a:r>
            <a:r>
              <a:rPr lang="en-US" sz="1600" dirty="0">
                <a:solidFill>
                  <a:srgbClr val="0000CC"/>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Ví</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dụ</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đốt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chất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thải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điện</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Thứ</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tự</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ưu</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tiên</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cuối</a:t>
            </a:r>
            <a:r>
              <a:rPr lang="en-US" sz="1600" dirty="0">
                <a:solidFill>
                  <a:srgbClr val="0000CC"/>
                </a:solidFill>
                <a:latin typeface="Arial" panose="020B0604020202020204" pitchFamily="34" charset="0"/>
                <a:cs typeface="Arial" panose="020B0604020202020204" pitchFamily="34" charset="0"/>
              </a:rPr>
              <a:t> </a:t>
            </a:r>
            <a:r>
              <a:rPr lang="en-US" sz="1600" dirty="0" err="1">
                <a:solidFill>
                  <a:srgbClr val="0000CC"/>
                </a:solidFill>
                <a:latin typeface="Arial" panose="020B0604020202020204" pitchFamily="34" charset="0"/>
                <a:cs typeface="Arial" panose="020B0604020202020204" pitchFamily="34" charset="0"/>
              </a:rPr>
              <a:t>cùng</a:t>
            </a:r>
            <a:r>
              <a:rPr lang="en-US" sz="1600" dirty="0">
                <a:solidFill>
                  <a:srgbClr val="0000CC"/>
                </a:solidFill>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là</a:t>
            </a:r>
            <a:r>
              <a:rPr lang="en-US" sz="1600" dirty="0">
                <a:latin typeface="Arial" panose="020B0604020202020204" pitchFamily="34" charset="0"/>
                <a:cs typeface="Arial" panose="020B0604020202020204" pitchFamily="34" charset="0"/>
              </a:rPr>
              <a:t> </a:t>
            </a:r>
            <a:r>
              <a:rPr lang="en-US" sz="1600" dirty="0">
                <a:solidFill>
                  <a:srgbClr val="0000CC"/>
                </a:solidFill>
                <a:latin typeface="Arial" panose="020B0604020202020204" pitchFamily="34" charset="0"/>
                <a:cs typeface="Arial" panose="020B0604020202020204" pitchFamily="34" charset="0"/>
              </a:rPr>
              <a:t>c</a:t>
            </a:r>
            <a:r>
              <a:rPr lang="vi-VN" sz="1600" dirty="0">
                <a:solidFill>
                  <a:srgbClr val="0000CC"/>
                </a:solidFill>
                <a:cs typeface="Arial" panose="020B0604020202020204" pitchFamily="34" charset="0"/>
              </a:rPr>
              <a:t>hôn lấp chất thải </a:t>
            </a:r>
            <a:r>
              <a:rPr lang="vi-VN" sz="1600" dirty="0">
                <a:latin typeface="Arial" panose="020B0604020202020204" pitchFamily="34" charset="0"/>
                <a:cs typeface="Arial" panose="020B0604020202020204" pitchFamily="34" charset="0"/>
              </a:rPr>
              <a:t>khi mà không còn lựa chọn khác </a:t>
            </a:r>
            <a:r>
              <a:rPr lang="en-US" sz="1600" dirty="0" err="1">
                <a:latin typeface="Arial" panose="020B0604020202020204" pitchFamily="34" charset="0"/>
                <a:cs typeface="Arial" panose="020B0604020202020204" pitchFamily="34" charset="0"/>
              </a:rPr>
              <a:t>để</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tái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chế</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chất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thải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như</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đã </a:t>
            </a:r>
            <a:r>
              <a:rPr lang="en-US" sz="1600" dirty="0" err="1">
                <a:latin typeface="Arial" panose="020B0604020202020204" pitchFamily="34" charset="0"/>
                <a:cs typeface="Arial" panose="020B0604020202020204" pitchFamily="34" charset="0"/>
              </a:rPr>
              <a:t>trình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bày</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ở trên.</a:t>
            </a:r>
            <a:endParaRPr lang="en-US" sz="1600" dirty="0">
              <a:latin typeface="Arial" panose="020B0604020202020204" pitchFamily="34" charset="0"/>
              <a:cs typeface="Arial" panose="020B0604020202020204" pitchFamily="34" charset="0"/>
            </a:endParaRPr>
          </a:p>
        </p:txBody>
      </p:sp>
      <p:sp>
        <p:nvSpPr>
          <p:cNvPr id="7" name="Shape 55"/>
          <p:cNvSpPr txBox="1"/>
          <p:nvPr/>
        </p:nvSpPr>
        <p:spPr>
          <a:xfrm>
            <a:off x="3343698" y="7892838"/>
            <a:ext cx="79375" cy="125095"/>
          </a:xfrm>
          <a:prstGeom prst="rect">
            <a:avLst/>
          </a:prstGeom>
          <a:noFill/>
        </p:spPr>
        <p:txBody>
          <a:bodyPr lIns="0" tIns="0" rIns="0" bIns="0"/>
          <a:lstStyle/>
          <a:p>
            <a:pPr algn="r">
              <a:spcAft>
                <a:spcPts val="0"/>
              </a:spcAft>
            </a:pPr>
            <a:r>
              <a:rPr lang="vi-VN" sz="700" b="1" i="1">
                <a:solidFill>
                  <a:srgbClr val="A73335"/>
                </a:solidFill>
                <a:effectLst/>
                <a:latin typeface="Times New Roman" panose="02020603050405020304" pitchFamily="18" charset="0"/>
                <a:ea typeface="Times New Roman" panose="02020603050405020304" pitchFamily="18" charset="0"/>
              </a:rPr>
              <a:t>Ẩ</a:t>
            </a:r>
            <a:endParaRPr lang="en-US" sz="650">
              <a:solidFill>
                <a:srgbClr val="F6CAC5"/>
              </a:solidFill>
              <a:effectLst/>
              <a:latin typeface="Arial" panose="020B0604020202020204" pitchFamily="34" charset="0"/>
              <a:ea typeface="Arial" panose="020B0604020202020204" pitchFamily="34" charset="0"/>
            </a:endParaRPr>
          </a:p>
        </p:txBody>
      </p:sp>
      <p:pic>
        <p:nvPicPr>
          <p:cNvPr id="8" name="Picture 7"/>
          <p:cNvPicPr/>
          <p:nvPr/>
        </p:nvPicPr>
        <p:blipFill>
          <a:blip r:embed="rId3"/>
          <a:stretch>
            <a:fillRect/>
          </a:stretch>
        </p:blipFill>
        <p:spPr>
          <a:xfrm>
            <a:off x="4663440" y="1025235"/>
            <a:ext cx="5070764" cy="4943303"/>
          </a:xfrm>
          <a:prstGeom prst="rect">
            <a:avLst/>
          </a:prstGeom>
        </p:spPr>
      </p:pic>
      <p:sp>
        <p:nvSpPr>
          <p:cNvPr id="9" name="Rectangle 8"/>
          <p:cNvSpPr/>
          <p:nvPr/>
        </p:nvSpPr>
        <p:spPr>
          <a:xfrm>
            <a:off x="4663440" y="6004977"/>
            <a:ext cx="5203767" cy="658642"/>
          </a:xfrm>
          <a:prstGeom prst="rect">
            <a:avLst/>
          </a:prstGeom>
        </p:spPr>
        <p:txBody>
          <a:bodyPr wrap="square">
            <a:spAutoFit/>
          </a:bodyPr>
          <a:lstStyle/>
          <a:p>
            <a:pPr algn="ctr">
              <a:lnSpc>
                <a:spcPct val="115000"/>
              </a:lnSpc>
              <a:spcAft>
                <a:spcPts val="0"/>
              </a:spcAft>
            </a:pPr>
            <a:r>
              <a:rPr lang="vi-VN"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Hình 2. Thứ </a:t>
            </a:r>
            <a:r>
              <a:rPr lang="en-US" sz="1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tự</a:t>
            </a:r>
            <a:r>
              <a:rPr lang="en-US"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ưu</a:t>
            </a:r>
            <a:r>
              <a:rPr lang="en-US"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tiên</a:t>
            </a:r>
            <a:r>
              <a:rPr lang="en-US"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quản</a:t>
            </a:r>
            <a:r>
              <a:rPr lang="en-US"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1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lý</a:t>
            </a:r>
            <a:r>
              <a:rPr lang="en-US"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chất thải </a:t>
            </a:r>
            <a:r>
              <a:rPr lang="en-US" sz="16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rắn</a:t>
            </a:r>
            <a:r>
              <a:rPr lang="en-US"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theo quan điểm của KTTH</a:t>
            </a:r>
            <a:endParaRPr lang="en-US" sz="1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157797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7938</TotalTime>
  <Words>7194</Words>
  <Application>Microsoft Office PowerPoint</Application>
  <PresentationFormat>A4 Paper (210x297 mm)</PresentationFormat>
  <Paragraphs>311</Paragraphs>
  <Slides>64</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Calibri Light</vt:lpstr>
      <vt:lpstr>Roboto</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dc:creator>
  <cp:lastModifiedBy>Hung Pham</cp:lastModifiedBy>
  <cp:revision>756</cp:revision>
  <cp:lastPrinted>2019-12-25T10:32:47Z</cp:lastPrinted>
  <dcterms:created xsi:type="dcterms:W3CDTF">2019-08-14T09:07:41Z</dcterms:created>
  <dcterms:modified xsi:type="dcterms:W3CDTF">2025-03-26T03:45:42Z</dcterms:modified>
</cp:coreProperties>
</file>